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89" r:id="rId4"/>
    <p:sldId id="290" r:id="rId5"/>
    <p:sldId id="259" r:id="rId6"/>
    <p:sldId id="260" r:id="rId7"/>
    <p:sldId id="261" r:id="rId8"/>
    <p:sldId id="262" r:id="rId9"/>
    <p:sldId id="263" r:id="rId10"/>
    <p:sldId id="264" r:id="rId11"/>
    <p:sldId id="266" r:id="rId12"/>
    <p:sldId id="265" r:id="rId13"/>
    <p:sldId id="267" r:id="rId14"/>
    <p:sldId id="268" r:id="rId15"/>
    <p:sldId id="269" r:id="rId16"/>
    <p:sldId id="270" r:id="rId17"/>
    <p:sldId id="287" r:id="rId18"/>
    <p:sldId id="271" r:id="rId19"/>
    <p:sldId id="285" r:id="rId20"/>
    <p:sldId id="272" r:id="rId21"/>
    <p:sldId id="273" r:id="rId22"/>
    <p:sldId id="274" r:id="rId23"/>
    <p:sldId id="256" r:id="rId24"/>
    <p:sldId id="275" r:id="rId25"/>
    <p:sldId id="276" r:id="rId26"/>
    <p:sldId id="277" r:id="rId27"/>
    <p:sldId id="278" r:id="rId28"/>
    <p:sldId id="279" r:id="rId29"/>
    <p:sldId id="280" r:id="rId30"/>
    <p:sldId id="281" r:id="rId31"/>
    <p:sldId id="282" r:id="rId32"/>
    <p:sldId id="283" r:id="rId33"/>
    <p:sldId id="284" r:id="rId34"/>
    <p:sldId id="291" r:id="rId35"/>
    <p:sldId id="293" r:id="rId36"/>
    <p:sldId id="292" r:id="rId37"/>
  </p:sldIdLst>
  <p:sldSz cx="9144000" cy="6858000" type="screen4x3"/>
  <p:notesSz cx="6735763" cy="98663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v>CK KRAVE</c:v>
          </c:tx>
          <c:spPr>
            <a:solidFill>
              <a:srgbClr val="0070C0"/>
            </a:solidFill>
            <a:ln>
              <a:solidFill>
                <a:schemeClr val="accent1"/>
              </a:solidFill>
            </a:ln>
          </c:spPr>
          <c:invertIfNegative val="0"/>
          <c:dLbls>
            <c:spPr>
              <a:noFill/>
              <a:ln>
                <a:noFill/>
              </a:ln>
              <a:effectLst/>
            </c:spPr>
            <c:txPr>
              <a:bodyPr rot="-5400000" vert="horz"/>
              <a:lstStyle/>
              <a:p>
                <a:pPr>
                  <a:defRPr sz="1200" b="1"/>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[ObdPodCkPas_20250119.xlsx]List1!$M$21:$M$25</c:f>
              <c:strCache>
                <c:ptCount val="5"/>
                <c:pt idx="0">
                  <c:v>&lt;3</c:v>
                </c:pt>
                <c:pt idx="1">
                  <c:v>3-5</c:v>
                </c:pt>
                <c:pt idx="2">
                  <c:v>6-8</c:v>
                </c:pt>
                <c:pt idx="3">
                  <c:v>9-10</c:v>
                </c:pt>
                <c:pt idx="4">
                  <c:v>&gt;10</c:v>
                </c:pt>
              </c:strCache>
            </c:strRef>
          </c:cat>
          <c:val>
            <c:numRef>
              <c:f>[ObdPodCkPas_20250119.xlsx]List1!$Z$21:$Z$25</c:f>
              <c:numCache>
                <c:formatCode>General</c:formatCode>
                <c:ptCount val="5"/>
                <c:pt idx="0">
                  <c:v>477</c:v>
                </c:pt>
                <c:pt idx="1">
                  <c:v>805</c:v>
                </c:pt>
                <c:pt idx="2">
                  <c:v>566</c:v>
                </c:pt>
                <c:pt idx="3">
                  <c:v>290</c:v>
                </c:pt>
                <c:pt idx="4">
                  <c:v>615</c:v>
                </c:pt>
              </c:numCache>
            </c:numRef>
          </c:val>
          <c:extLst xmlns:c16r2="http://schemas.microsoft.com/office/drawing/2015/06/chart">
            <c:ext xmlns:c16="http://schemas.microsoft.com/office/drawing/2014/chart" uri="{C3380CC4-5D6E-409C-BE32-E72D297353CC}">
              <c16:uniqueId val="{00000000-08A8-4B2F-A65D-887FBEC4B4C3}"/>
            </c:ext>
          </c:extLst>
        </c:ser>
        <c:ser>
          <c:idx val="0"/>
          <c:order val="2"/>
          <c:tx>
            <c:v>vse krave</c:v>
          </c:tx>
          <c:spPr>
            <a:solidFill>
              <a:srgbClr val="C00000"/>
            </a:solidFill>
          </c:spPr>
          <c:invertIfNegative val="0"/>
          <c:dLbls>
            <c:spPr>
              <a:noFill/>
              <a:ln>
                <a:noFill/>
              </a:ln>
              <a:effectLst/>
            </c:spPr>
            <c:txPr>
              <a:bodyPr rot="-5400000" vert="horz"/>
              <a:lstStyle/>
              <a:p>
                <a:pPr>
                  <a:defRPr sz="1200" b="1"/>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[ObdPodCkPas_20250119.xlsx]List1!$M$21:$M$25</c:f>
              <c:strCache>
                <c:ptCount val="5"/>
                <c:pt idx="0">
                  <c:v>&lt;3</c:v>
                </c:pt>
                <c:pt idx="1">
                  <c:v>3-5</c:v>
                </c:pt>
                <c:pt idx="2">
                  <c:v>6-8</c:v>
                </c:pt>
                <c:pt idx="3">
                  <c:v>9-10</c:v>
                </c:pt>
                <c:pt idx="4">
                  <c:v>&gt;10</c:v>
                </c:pt>
              </c:strCache>
            </c:strRef>
          </c:cat>
          <c:val>
            <c:numRef>
              <c:f>[ObdPodCkPas_20250119.xlsx]List1!$AA$21:$AA$25</c:f>
              <c:numCache>
                <c:formatCode>General</c:formatCode>
                <c:ptCount val="5"/>
                <c:pt idx="0">
                  <c:v>559</c:v>
                </c:pt>
                <c:pt idx="1">
                  <c:v>1122</c:v>
                </c:pt>
                <c:pt idx="2">
                  <c:v>789</c:v>
                </c:pt>
                <c:pt idx="3">
                  <c:v>427</c:v>
                </c:pt>
                <c:pt idx="4">
                  <c:v>1657</c:v>
                </c:pt>
              </c:numCache>
            </c:numRef>
          </c:val>
          <c:extLst xmlns:c16r2="http://schemas.microsoft.com/office/drawing/2015/06/chart">
            <c:ext xmlns:c16="http://schemas.microsoft.com/office/drawing/2014/chart" uri="{C3380CC4-5D6E-409C-BE32-E72D297353CC}">
              <c16:uniqueId val="{00000001-08A8-4B2F-A65D-887FBEC4B4C3}"/>
            </c:ext>
          </c:extLst>
        </c:ser>
        <c:dLbls>
          <c:showLegendKey val="0"/>
          <c:showVal val="0"/>
          <c:showCatName val="0"/>
          <c:showSerName val="0"/>
          <c:showPercent val="0"/>
          <c:showBubbleSize val="0"/>
        </c:dLbls>
        <c:gapWidth val="139"/>
        <c:overlap val="-100"/>
        <c:axId val="277000960"/>
        <c:axId val="277002496"/>
      </c:barChart>
      <c:barChart>
        <c:barDir val="col"/>
        <c:grouping val="clustered"/>
        <c:varyColors val="0"/>
        <c:ser>
          <c:idx val="2"/>
          <c:order val="1"/>
          <c:tx>
            <c:v>% od vseh CK krav</c:v>
          </c:tx>
          <c:invertIfNegative val="0"/>
          <c:dLbls>
            <c:spPr>
              <a:noFill/>
              <a:ln>
                <a:noFill/>
              </a:ln>
              <a:effectLst/>
            </c:spPr>
            <c:txPr>
              <a:bodyPr rot="-5400000" vert="horz"/>
              <a:lstStyle/>
              <a:p>
                <a:pPr>
                  <a:defRPr sz="1200" b="1"/>
                </a:pPr>
                <a:endParaRPr lang="sl-SI"/>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[ObdPodCkPas_20250119.xlsx]List1!$AB$21:$AB$25</c:f>
              <c:numCache>
                <c:formatCode>0.0</c:formatCode>
                <c:ptCount val="5"/>
                <c:pt idx="0">
                  <c:v>17.326552851434798</c:v>
                </c:pt>
                <c:pt idx="1">
                  <c:v>29.240828187431894</c:v>
                </c:pt>
                <c:pt idx="2">
                  <c:v>20.55938975662913</c:v>
                </c:pt>
                <c:pt idx="3">
                  <c:v>10.533962949509625</c:v>
                </c:pt>
                <c:pt idx="4">
                  <c:v>22.339266254994552</c:v>
                </c:pt>
              </c:numCache>
            </c:numRef>
          </c:val>
          <c:extLst xmlns:c16r2="http://schemas.microsoft.com/office/drawing/2015/06/chart">
            <c:ext xmlns:c16="http://schemas.microsoft.com/office/drawing/2014/chart" uri="{C3380CC4-5D6E-409C-BE32-E72D297353CC}">
              <c16:uniqueId val="{00000002-08A8-4B2F-A65D-887FBEC4B4C3}"/>
            </c:ext>
          </c:extLst>
        </c:ser>
        <c:dLbls>
          <c:showLegendKey val="0"/>
          <c:showVal val="0"/>
          <c:showCatName val="0"/>
          <c:showSerName val="0"/>
          <c:showPercent val="0"/>
          <c:showBubbleSize val="0"/>
        </c:dLbls>
        <c:gapWidth val="500"/>
        <c:overlap val="-100"/>
        <c:axId val="277005824"/>
        <c:axId val="277004288"/>
      </c:barChart>
      <c:catAx>
        <c:axId val="277000960"/>
        <c:scaling>
          <c:orientation val="minMax"/>
        </c:scaling>
        <c:delete val="0"/>
        <c:axPos val="b"/>
        <c:numFmt formatCode="General" sourceLinked="0"/>
        <c:majorTickMark val="out"/>
        <c:minorTickMark val="none"/>
        <c:tickLblPos val="nextTo"/>
        <c:crossAx val="277002496"/>
        <c:crosses val="autoZero"/>
        <c:auto val="1"/>
        <c:lblAlgn val="ctr"/>
        <c:lblOffset val="100"/>
        <c:noMultiLvlLbl val="0"/>
      </c:catAx>
      <c:valAx>
        <c:axId val="277002496"/>
        <c:scaling>
          <c:orientation val="minMax"/>
          <c:max val="2000"/>
        </c:scaling>
        <c:delete val="0"/>
        <c:axPos val="l"/>
        <c:majorGridlines/>
        <c:numFmt formatCode="General" sourceLinked="1"/>
        <c:majorTickMark val="out"/>
        <c:minorTickMark val="none"/>
        <c:tickLblPos val="nextTo"/>
        <c:crossAx val="277000960"/>
        <c:crosses val="autoZero"/>
        <c:crossBetween val="between"/>
      </c:valAx>
      <c:valAx>
        <c:axId val="277004288"/>
        <c:scaling>
          <c:orientation val="minMax"/>
        </c:scaling>
        <c:delete val="0"/>
        <c:axPos val="r"/>
        <c:numFmt formatCode="0.0" sourceLinked="1"/>
        <c:majorTickMark val="out"/>
        <c:minorTickMark val="none"/>
        <c:tickLblPos val="nextTo"/>
        <c:crossAx val="277005824"/>
        <c:crosses val="max"/>
        <c:crossBetween val="between"/>
      </c:valAx>
      <c:catAx>
        <c:axId val="277005824"/>
        <c:scaling>
          <c:orientation val="minMax"/>
        </c:scaling>
        <c:delete val="1"/>
        <c:axPos val="b"/>
        <c:majorTickMark val="out"/>
        <c:minorTickMark val="none"/>
        <c:tickLblPos val="nextTo"/>
        <c:crossAx val="277004288"/>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l-SI" sz="1400"/>
              <a:t>Stopnja inbridinga</a:t>
            </a:r>
            <a:r>
              <a:rPr lang="sl-SI" sz="1400" baseline="0"/>
              <a:t> plemenic cikaste pasme</a:t>
            </a:r>
            <a:endParaRPr lang="sl-SI" sz="1400"/>
          </a:p>
        </c:rich>
      </c:tx>
      <c:layout/>
      <c:overlay val="0"/>
    </c:title>
    <c:autoTitleDeleted val="0"/>
    <c:plotArea>
      <c:layout/>
      <c:lineChart>
        <c:grouping val="standard"/>
        <c:varyColors val="0"/>
        <c:ser>
          <c:idx val="0"/>
          <c:order val="0"/>
          <c:cat>
            <c:numRef>
              <c:f>Graf!$M$22:$M$44</c:f>
              <c:numCache>
                <c:formatCode>General</c:formatCod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numCache>
            </c:numRef>
          </c:cat>
          <c:val>
            <c:numRef>
              <c:f>Graf!$N$22:$N$44</c:f>
              <c:numCache>
                <c:formatCode>General</c:formatCode>
                <c:ptCount val="23"/>
                <c:pt idx="0">
                  <c:v>2.4875710227270087</c:v>
                </c:pt>
                <c:pt idx="1">
                  <c:v>1.6888385052449939</c:v>
                </c:pt>
                <c:pt idx="2">
                  <c:v>0.47101276676799753</c:v>
                </c:pt>
                <c:pt idx="3">
                  <c:v>0.96723090277799351</c:v>
                </c:pt>
                <c:pt idx="4">
                  <c:v>0.68051718114801041</c:v>
                </c:pt>
                <c:pt idx="5">
                  <c:v>1.3614692561249919</c:v>
                </c:pt>
                <c:pt idx="6">
                  <c:v>1.2451550975350001</c:v>
                </c:pt>
                <c:pt idx="7">
                  <c:v>0.98174396045700441</c:v>
                </c:pt>
                <c:pt idx="8">
                  <c:v>1.7099036545050073</c:v>
                </c:pt>
                <c:pt idx="9">
                  <c:v>1.6807006126229984</c:v>
                </c:pt>
                <c:pt idx="10">
                  <c:v>1.5509109497070073</c:v>
                </c:pt>
                <c:pt idx="11">
                  <c:v>1.5216415578670039</c:v>
                </c:pt>
                <c:pt idx="12">
                  <c:v>1.6690397262570045</c:v>
                </c:pt>
                <c:pt idx="13">
                  <c:v>1.7929546213659942</c:v>
                </c:pt>
                <c:pt idx="14">
                  <c:v>2.0693331555309946</c:v>
                </c:pt>
                <c:pt idx="15">
                  <c:v>2.1797591561989904</c:v>
                </c:pt>
                <c:pt idx="16">
                  <c:v>1.6995218917400079</c:v>
                </c:pt>
                <c:pt idx="17">
                  <c:v>1.829194867318007</c:v>
                </c:pt>
                <c:pt idx="18">
                  <c:v>2.0754225383990077</c:v>
                </c:pt>
                <c:pt idx="19">
                  <c:v>2.0113606778290105</c:v>
                </c:pt>
                <c:pt idx="20">
                  <c:v>2.2924609198460066</c:v>
                </c:pt>
                <c:pt idx="21">
                  <c:v>2.1533383823749919</c:v>
                </c:pt>
                <c:pt idx="22">
                  <c:v>2.0626355338740021</c:v>
                </c:pt>
              </c:numCache>
            </c:numRef>
          </c:val>
          <c:smooth val="0"/>
        </c:ser>
        <c:dLbls>
          <c:showLegendKey val="0"/>
          <c:showVal val="0"/>
          <c:showCatName val="0"/>
          <c:showSerName val="0"/>
          <c:showPercent val="0"/>
          <c:showBubbleSize val="0"/>
        </c:dLbls>
        <c:marker val="1"/>
        <c:smooth val="0"/>
        <c:axId val="277390848"/>
        <c:axId val="277392384"/>
      </c:lineChart>
      <c:lineChart>
        <c:grouping val="standard"/>
        <c:varyColors val="0"/>
        <c:ser>
          <c:idx val="1"/>
          <c:order val="1"/>
          <c:spPr>
            <a:ln>
              <a:noFill/>
            </a:ln>
          </c:spPr>
          <c:marker>
            <c:symbol val="none"/>
          </c:marker>
          <c:dLbls>
            <c:dLbl>
              <c:idx val="0"/>
              <c:layout>
                <c:manualLayout>
                  <c:x val="-4.166666666666665E-2"/>
                  <c:y val="-0.49074074074074076"/>
                </c:manualLayout>
              </c:layout>
              <c:showLegendKey val="0"/>
              <c:showVal val="1"/>
              <c:showCatName val="0"/>
              <c:showSerName val="0"/>
              <c:showPercent val="0"/>
              <c:showBubbleSize val="0"/>
            </c:dLbl>
            <c:dLbl>
              <c:idx val="1"/>
              <c:layout>
                <c:manualLayout>
                  <c:x val="-2.7777777777777776E-2"/>
                  <c:y val="-0.33352752234641997"/>
                </c:manualLayout>
              </c:layout>
              <c:showLegendKey val="0"/>
              <c:showVal val="1"/>
              <c:showCatName val="0"/>
              <c:showSerName val="0"/>
              <c:showPercent val="0"/>
              <c:showBubbleSize val="0"/>
            </c:dLbl>
            <c:dLbl>
              <c:idx val="2"/>
              <c:layout>
                <c:manualLayout>
                  <c:x val="-4.1666885389326357E-2"/>
                  <c:y val="7.8315070756015723E-2"/>
                </c:manualLayout>
              </c:layout>
              <c:showLegendKey val="0"/>
              <c:showVal val="1"/>
              <c:showCatName val="0"/>
              <c:showSerName val="0"/>
              <c:showPercent val="0"/>
              <c:showBubbleSize val="0"/>
            </c:dLbl>
            <c:dLbl>
              <c:idx val="3"/>
              <c:layout>
                <c:manualLayout>
                  <c:x val="-4.1666666666666644E-2"/>
                  <c:y val="-9.3078207881357483E-2"/>
                </c:manualLayout>
              </c:layout>
              <c:showLegendKey val="0"/>
              <c:showVal val="1"/>
              <c:showCatName val="0"/>
              <c:showSerName val="0"/>
              <c:showPercent val="0"/>
              <c:showBubbleSize val="0"/>
            </c:dLbl>
            <c:dLbl>
              <c:idx val="4"/>
              <c:layout>
                <c:manualLayout>
                  <c:x val="-3.6111329833770779E-2"/>
                  <c:y val="0.10586641704751933"/>
                </c:manualLayout>
              </c:layout>
              <c:showLegendKey val="0"/>
              <c:showVal val="1"/>
              <c:showCatName val="0"/>
              <c:showSerName val="0"/>
              <c:showPercent val="0"/>
              <c:showBubbleSize val="0"/>
            </c:dLbl>
            <c:dLbl>
              <c:idx val="5"/>
              <c:layout>
                <c:manualLayout>
                  <c:x val="-5.0000218722659667E-2"/>
                  <c:y val="-0.13018005616430814"/>
                </c:manualLayout>
              </c:layout>
              <c:showLegendKey val="0"/>
              <c:showVal val="1"/>
              <c:showCatName val="0"/>
              <c:showSerName val="0"/>
              <c:showPercent val="0"/>
              <c:showBubbleSize val="0"/>
            </c:dLbl>
            <c:dLbl>
              <c:idx val="6"/>
              <c:layout>
                <c:manualLayout>
                  <c:x val="-3.3333333333333333E-2"/>
                  <c:y val="-7.0059651634454781E-2"/>
                </c:manualLayout>
              </c:layout>
              <c:showLegendKey val="0"/>
              <c:showVal val="1"/>
              <c:showCatName val="0"/>
              <c:showSerName val="0"/>
              <c:showPercent val="0"/>
              <c:showBubbleSize val="0"/>
            </c:dLbl>
            <c:dLbl>
              <c:idx val="7"/>
              <c:layout>
                <c:manualLayout>
                  <c:x val="-4.7222222222222221E-2"/>
                  <c:y val="0.13341739625204191"/>
                </c:manualLayout>
              </c:layout>
              <c:showLegendKey val="0"/>
              <c:showVal val="1"/>
              <c:showCatName val="0"/>
              <c:showSerName val="0"/>
              <c:showPercent val="0"/>
              <c:showBubbleSize val="0"/>
            </c:dLbl>
            <c:dLbl>
              <c:idx val="8"/>
              <c:layout>
                <c:manualLayout>
                  <c:x val="-5.5555555555555608E-2"/>
                  <c:y val="-0.1396336471927023"/>
                </c:manualLayout>
              </c:layout>
              <c:showLegendKey val="0"/>
              <c:showVal val="1"/>
              <c:showCatName val="0"/>
              <c:showSerName val="0"/>
              <c:showPercent val="0"/>
              <c:showBubbleSize val="0"/>
            </c:dLbl>
            <c:dLbl>
              <c:idx val="9"/>
              <c:layout>
                <c:manualLayout>
                  <c:x val="-4.4444663167104166E-2"/>
                  <c:y val="4.0760237138189812E-2"/>
                </c:manualLayout>
              </c:layout>
              <c:showLegendKey val="0"/>
              <c:showVal val="1"/>
              <c:showCatName val="0"/>
              <c:showSerName val="0"/>
              <c:showPercent val="0"/>
              <c:showBubbleSize val="0"/>
            </c:dLbl>
            <c:dLbl>
              <c:idx val="10"/>
              <c:layout>
                <c:manualLayout>
                  <c:x val="-3.8889107611548554E-2"/>
                  <c:y val="-7.9804342638988307E-2"/>
                </c:manualLayout>
              </c:layout>
              <c:showLegendKey val="0"/>
              <c:showVal val="1"/>
              <c:showCatName val="0"/>
              <c:showSerName val="0"/>
              <c:showPercent val="0"/>
              <c:showBubbleSize val="0"/>
            </c:dLbl>
            <c:dLbl>
              <c:idx val="11"/>
              <c:layout>
                <c:manualLayout>
                  <c:x val="-4.4444444444444342E-2"/>
                  <c:y val="6.3843033606813135E-2"/>
                </c:manualLayout>
              </c:layout>
              <c:showLegendKey val="0"/>
              <c:showVal val="1"/>
              <c:showCatName val="0"/>
              <c:showSerName val="0"/>
              <c:showPercent val="0"/>
              <c:showBubbleSize val="0"/>
            </c:dLbl>
            <c:dLbl>
              <c:idx val="12"/>
              <c:layout>
                <c:manualLayout>
                  <c:x val="-4.7222222222222221E-2"/>
                  <c:y val="-0.11680927995888626"/>
                </c:manualLayout>
              </c:layout>
              <c:showLegendKey val="0"/>
              <c:showVal val="1"/>
              <c:showCatName val="0"/>
              <c:showSerName val="0"/>
              <c:showPercent val="0"/>
              <c:showBubbleSize val="0"/>
            </c:dLbl>
            <c:dLbl>
              <c:idx val="13"/>
              <c:layout>
                <c:manualLayout>
                  <c:x val="-3.888888888888889E-2"/>
                  <c:y val="8.2426812033111252E-2"/>
                </c:manualLayout>
              </c:layout>
              <c:showLegendKey val="0"/>
              <c:showVal val="1"/>
              <c:showCatName val="0"/>
              <c:showSerName val="0"/>
              <c:showPercent val="0"/>
              <c:showBubbleSize val="0"/>
            </c:dLbl>
            <c:dLbl>
              <c:idx val="14"/>
              <c:layout>
                <c:manualLayout>
                  <c:x val="-4.4444444444444446E-2"/>
                  <c:y val="-0.12140667731218913"/>
                </c:manualLayout>
              </c:layout>
              <c:showLegendKey val="0"/>
              <c:showVal val="1"/>
              <c:showCatName val="0"/>
              <c:showSerName val="0"/>
              <c:showPercent val="0"/>
              <c:showBubbleSize val="0"/>
            </c:dLbl>
            <c:dLbl>
              <c:idx val="15"/>
              <c:layout>
                <c:manualLayout>
                  <c:x val="-3.8889107611548554E-2"/>
                  <c:y val="-0.18660976818457134"/>
                </c:manualLayout>
              </c:layout>
              <c:showLegendKey val="0"/>
              <c:showVal val="1"/>
              <c:showCatName val="0"/>
              <c:showSerName val="0"/>
              <c:showPercent val="0"/>
              <c:showBubbleSize val="0"/>
            </c:dLbl>
            <c:dLbl>
              <c:idx val="16"/>
              <c:layout>
                <c:manualLayout>
                  <c:x val="-4.7222659667541557E-2"/>
                  <c:y val="0.16090376814786264"/>
                </c:manualLayout>
              </c:layout>
              <c:showLegendKey val="0"/>
              <c:showVal val="1"/>
              <c:showCatName val="0"/>
              <c:showSerName val="0"/>
              <c:showPercent val="0"/>
              <c:showBubbleSize val="0"/>
            </c:dLbl>
            <c:dLbl>
              <c:idx val="17"/>
              <c:layout>
                <c:manualLayout>
                  <c:x val="-5.5555555555555455E-2"/>
                  <c:y val="4.1759814988161018E-3"/>
                </c:manualLayout>
              </c:layout>
              <c:showLegendKey val="0"/>
              <c:showVal val="1"/>
              <c:showCatName val="0"/>
              <c:showSerName val="0"/>
              <c:showPercent val="0"/>
              <c:showBubbleSize val="0"/>
            </c:dLbl>
            <c:dLbl>
              <c:idx val="18"/>
              <c:layout>
                <c:manualLayout>
                  <c:x val="-4.7222222222222221E-2"/>
                  <c:y val="-9.3243764109906275E-3"/>
                </c:manualLayout>
              </c:layout>
              <c:showLegendKey val="0"/>
              <c:showVal val="1"/>
              <c:showCatName val="0"/>
              <c:showSerName val="0"/>
              <c:showPercent val="0"/>
              <c:showBubbleSize val="0"/>
            </c:dLbl>
            <c:dLbl>
              <c:idx val="19"/>
              <c:layout>
                <c:manualLayout>
                  <c:x val="-4.1666666666666664E-2"/>
                  <c:y val="0.1351981351981352"/>
                </c:manualLayout>
              </c:layout>
              <c:showLegendKey val="0"/>
              <c:showVal val="1"/>
              <c:showCatName val="0"/>
              <c:showSerName val="0"/>
              <c:showPercent val="0"/>
              <c:showBubbleSize val="0"/>
            </c:dLbl>
            <c:dLbl>
              <c:idx val="20"/>
              <c:layout>
                <c:manualLayout>
                  <c:x val="-3.888888888888889E-2"/>
                  <c:y val="-3.2634399721013896E-2"/>
                </c:manualLayout>
              </c:layout>
              <c:showLegendKey val="0"/>
              <c:showVal val="1"/>
              <c:showCatName val="0"/>
              <c:showSerName val="0"/>
              <c:showPercent val="0"/>
              <c:showBubbleSize val="0"/>
            </c:dLbl>
            <c:dLbl>
              <c:idx val="21"/>
              <c:layout>
                <c:manualLayout>
                  <c:x val="-3.0555555555555659E-2"/>
                  <c:y val="2.3310023310023312E-2"/>
                </c:manualLayout>
              </c:layout>
              <c:showLegendKey val="0"/>
              <c:showVal val="1"/>
              <c:showCatName val="0"/>
              <c:showSerName val="0"/>
              <c:showPercent val="0"/>
              <c:showBubbleSize val="0"/>
            </c:dLbl>
            <c:dLbl>
              <c:idx val="22"/>
              <c:layout>
                <c:manualLayout>
                  <c:x val="-1.1111111111111112E-2"/>
                  <c:y val="9.32400932400931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Graf!$M$22:$M$42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Graf!$O$22:$O$44</c:f>
              <c:numCache>
                <c:formatCode>General</c:formatCode>
                <c:ptCount val="23"/>
                <c:pt idx="0">
                  <c:v>110</c:v>
                </c:pt>
                <c:pt idx="1">
                  <c:v>143</c:v>
                </c:pt>
                <c:pt idx="2">
                  <c:v>164</c:v>
                </c:pt>
                <c:pt idx="3">
                  <c:v>225</c:v>
                </c:pt>
                <c:pt idx="4">
                  <c:v>246</c:v>
                </c:pt>
                <c:pt idx="5">
                  <c:v>301</c:v>
                </c:pt>
                <c:pt idx="6">
                  <c:v>322</c:v>
                </c:pt>
                <c:pt idx="7">
                  <c:v>374</c:v>
                </c:pt>
                <c:pt idx="8">
                  <c:v>366</c:v>
                </c:pt>
                <c:pt idx="9">
                  <c:v>430</c:v>
                </c:pt>
                <c:pt idx="10">
                  <c:v>450</c:v>
                </c:pt>
                <c:pt idx="11">
                  <c:v>440</c:v>
                </c:pt>
                <c:pt idx="12">
                  <c:v>440</c:v>
                </c:pt>
                <c:pt idx="13">
                  <c:v>505</c:v>
                </c:pt>
                <c:pt idx="14">
                  <c:v>517</c:v>
                </c:pt>
                <c:pt idx="15">
                  <c:v>547</c:v>
                </c:pt>
                <c:pt idx="16">
                  <c:v>602</c:v>
                </c:pt>
                <c:pt idx="17">
                  <c:v>639</c:v>
                </c:pt>
                <c:pt idx="18">
                  <c:v>702</c:v>
                </c:pt>
                <c:pt idx="19">
                  <c:v>709</c:v>
                </c:pt>
                <c:pt idx="20">
                  <c:v>775</c:v>
                </c:pt>
                <c:pt idx="21">
                  <c:v>739</c:v>
                </c:pt>
                <c:pt idx="22">
                  <c:v>663</c:v>
                </c:pt>
              </c:numCache>
            </c:numRef>
          </c:val>
          <c:smooth val="0"/>
        </c:ser>
        <c:dLbls>
          <c:showLegendKey val="0"/>
          <c:showVal val="0"/>
          <c:showCatName val="0"/>
          <c:showSerName val="0"/>
          <c:showPercent val="0"/>
          <c:showBubbleSize val="0"/>
        </c:dLbls>
        <c:marker val="1"/>
        <c:smooth val="0"/>
        <c:axId val="277399808"/>
        <c:axId val="277398272"/>
      </c:lineChart>
      <c:catAx>
        <c:axId val="277390848"/>
        <c:scaling>
          <c:orientation val="minMax"/>
        </c:scaling>
        <c:delete val="0"/>
        <c:axPos val="b"/>
        <c:numFmt formatCode="General" sourceLinked="1"/>
        <c:majorTickMark val="none"/>
        <c:minorTickMark val="none"/>
        <c:tickLblPos val="nextTo"/>
        <c:txPr>
          <a:bodyPr rot="-4200000"/>
          <a:lstStyle/>
          <a:p>
            <a:pPr>
              <a:defRPr/>
            </a:pPr>
            <a:endParaRPr lang="sl-SI"/>
          </a:p>
        </c:txPr>
        <c:crossAx val="277392384"/>
        <c:crosses val="autoZero"/>
        <c:auto val="1"/>
        <c:lblAlgn val="ctr"/>
        <c:lblOffset val="100"/>
        <c:noMultiLvlLbl val="0"/>
      </c:catAx>
      <c:valAx>
        <c:axId val="277392384"/>
        <c:scaling>
          <c:orientation val="minMax"/>
        </c:scaling>
        <c:delete val="0"/>
        <c:axPos val="l"/>
        <c:majorGridlines/>
        <c:numFmt formatCode="#,##0.0\ &quot;%&quot;" sourceLinked="0"/>
        <c:majorTickMark val="none"/>
        <c:minorTickMark val="none"/>
        <c:tickLblPos val="nextTo"/>
        <c:crossAx val="277390848"/>
        <c:crosses val="autoZero"/>
        <c:crossBetween val="between"/>
      </c:valAx>
      <c:valAx>
        <c:axId val="277398272"/>
        <c:scaling>
          <c:orientation val="minMax"/>
        </c:scaling>
        <c:delete val="0"/>
        <c:axPos val="r"/>
        <c:numFmt formatCode="General" sourceLinked="1"/>
        <c:majorTickMark val="none"/>
        <c:minorTickMark val="none"/>
        <c:tickLblPos val="none"/>
        <c:spPr>
          <a:noFill/>
        </c:spPr>
        <c:crossAx val="277399808"/>
        <c:crosses val="max"/>
        <c:crossBetween val="between"/>
      </c:valAx>
      <c:catAx>
        <c:axId val="277399808"/>
        <c:scaling>
          <c:orientation val="minMax"/>
        </c:scaling>
        <c:delete val="1"/>
        <c:axPos val="b"/>
        <c:numFmt formatCode="General" sourceLinked="1"/>
        <c:majorTickMark val="out"/>
        <c:minorTickMark val="none"/>
        <c:tickLblPos val="nextTo"/>
        <c:crossAx val="277398272"/>
        <c:crosses val="autoZero"/>
        <c:auto val="1"/>
        <c:lblAlgn val="ctr"/>
        <c:lblOffset val="100"/>
        <c:noMultiLvlLbl val="0"/>
      </c:catAx>
    </c:plotArea>
    <c:plotVisOnly val="1"/>
    <c:dispBlanksAs val="gap"/>
    <c:showDLblsOverMax val="0"/>
  </c:chart>
  <c:spPr>
    <a:ln>
      <a:solidFill>
        <a:schemeClr val="accent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4E06B81-4071-4D6C-8221-80E5A1793FCF}" type="datetimeFigureOut">
              <a:rPr lang="sl-SI" smtClean="0"/>
              <a:t>07.02.2025</a:t>
            </a:fld>
            <a:endParaRPr lang="sl-SI"/>
          </a:p>
        </p:txBody>
      </p:sp>
      <p:sp>
        <p:nvSpPr>
          <p:cNvPr id="4" name="Ograda stranske slik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FD7556E-12C6-4149-B267-7082E2D97879}" type="slidenum">
              <a:rPr lang="sl-SI" smtClean="0"/>
              <a:t>‹#›</a:t>
            </a:fld>
            <a:endParaRPr lang="sl-SI"/>
          </a:p>
        </p:txBody>
      </p:sp>
    </p:spTree>
    <p:extLst>
      <p:ext uri="{BB962C8B-B14F-4D97-AF65-F5344CB8AC3E}">
        <p14:creationId xmlns:p14="http://schemas.microsoft.com/office/powerpoint/2010/main" val="214864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027910A6-B555-451B-A718-A86BFEC1A059}" type="slidenum">
              <a:rPr lang="sl-SI" smtClean="0"/>
              <a:t>5</a:t>
            </a:fld>
            <a:endParaRPr lang="sl-SI"/>
          </a:p>
        </p:txBody>
      </p:sp>
    </p:spTree>
    <p:extLst>
      <p:ext uri="{BB962C8B-B14F-4D97-AF65-F5344CB8AC3E}">
        <p14:creationId xmlns:p14="http://schemas.microsoft.com/office/powerpoint/2010/main" val="372476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l-SI" dirty="0"/>
              <a:t>Osnovni rejski cilj ohranjanja avtohtonih pasem domačih živali je njihovo ohranjanje v izvornem tipu. Zato je pri govedu </a:t>
            </a:r>
            <a:r>
              <a:rPr lang="sl-SI" dirty="0" err="1"/>
              <a:t>cikaste</a:t>
            </a:r>
            <a:r>
              <a:rPr lang="sl-SI" dirty="0"/>
              <a:t> pasme potrebno oblikovati populacijo te pasme iz tistih živali, ki izpolnjujejo želene rejske cilje. To so živali v </a:t>
            </a:r>
            <a:r>
              <a:rPr lang="sl-SI" dirty="0" err="1"/>
              <a:t>cikastem</a:t>
            </a:r>
            <a:r>
              <a:rPr lang="sl-SI" dirty="0"/>
              <a:t> (izvornem) tipu. Osnova in pomoč pri doseganju rejskih ciljev so zgodovinski viri, ki prikazujejo razvoj in oblikovanje pasme in so zato najboljša podlaga za strokovno usmeritev pasme. Posebno pozornost je potrebno usmeriti tudi v preprečevanje parjenja v sorodstvu. </a:t>
            </a:r>
          </a:p>
          <a:p>
            <a:pPr algn="just"/>
            <a:endParaRPr lang="sl-SI" dirty="0"/>
          </a:p>
          <a:p>
            <a:pPr algn="just"/>
            <a:r>
              <a:rPr lang="sl-SI" dirty="0"/>
              <a:t>Živali naj bodo lahke, s tankimi kostmi in </a:t>
            </a:r>
            <a:r>
              <a:rPr lang="sl-SI" dirty="0" err="1"/>
              <a:t>nerobustne</a:t>
            </a:r>
            <a:r>
              <a:rPr lang="sl-SI" dirty="0"/>
              <a:t> konstitucije, v kombiniranem tipu z večjim poudarkom na prireji mleka. Živali naj bodo manjšega okvira in korektnih telesnih oblik. </a:t>
            </a:r>
            <a:r>
              <a:rPr lang="sl-SI" dirty="0" smtClean="0"/>
              <a:t>Za </a:t>
            </a:r>
            <a:r>
              <a:rPr lang="sl-SI" dirty="0" err="1" smtClean="0"/>
              <a:t>cikasto</a:t>
            </a:r>
            <a:r>
              <a:rPr lang="sl-SI" dirty="0" smtClean="0"/>
              <a:t> govedo je značilna relativno velika mlečnost (glede na telesno maso), velika </a:t>
            </a:r>
            <a:r>
              <a:rPr lang="sl-SI" dirty="0" err="1" smtClean="0"/>
              <a:t>konzumacijska</a:t>
            </a:r>
            <a:r>
              <a:rPr lang="sl-SI" dirty="0" smtClean="0"/>
              <a:t> sposobnost, zelo dobra konverzija, odlične pašne lastnosti, odlična konstitucija (življenjska sila – odpornost proti neugodnim vplivom okolja) in nezahtevnost za rejo. Pasma ima večino telesnih lastnosti, ki so pomembne in potrebne za rejo v težkih in skromnih pogojih reje, odlično izraženih. Živali odlikuje sposobnost prilagajanja na pašo na strmem terenu. Poudarjene morajo biti tiste sekundarne lastnosti, ki omogočajo dolgo življenjsko dobo ter odpornost in prilagodljivost na težke in skromne pogoje reje, sposobnost paše na hribovskih in gorskih pašnikih. Zaželena je velika odpornost na bolezni, dolga življenjska doba, dobra plodnost, lahke telitve ter močno izražen materinski čut. </a:t>
            </a:r>
            <a:endParaRPr lang="sl-SI" dirty="0"/>
          </a:p>
          <a:p>
            <a:endParaRPr lang="sl-SI" dirty="0" smtClean="0"/>
          </a:p>
          <a:p>
            <a:r>
              <a:rPr lang="sl-SI" dirty="0" smtClean="0"/>
              <a:t>Splošna navodila iz banove uredbe:  Barva in razdelitev barv naj se presoja s stališča, da je tem bolje, čim bolj prevladuje temeljna rjava barva nad belo, in to tudi tedaj, če se pojavljajo na belem polju rjave lise ali če je bela hrbtna proga prekinjena.  Premočno razširjenje bele barve nakazuje oslabljeno konstitucijo in se rado podeduje. Pri bikih je v tem pogledu strože soditi kakor pri kravah.  Nekdanja prevelika strogost ni v skladu z modernimi rejskimi načeli za odbiro živali po obliki in koristnosti niti z novejšimi izsledki o barvi domačih živali. Edino bela (ožja ali širša) hrbtna in trebušna proga se mora zahtevati, ker je to zunanji znak pasemske pripadnosti. </a:t>
            </a:r>
            <a:endParaRPr lang="sl-SI" dirty="0"/>
          </a:p>
        </p:txBody>
      </p:sp>
      <p:sp>
        <p:nvSpPr>
          <p:cNvPr id="4" name="Slide Number Placeholder 3"/>
          <p:cNvSpPr>
            <a:spLocks noGrp="1"/>
          </p:cNvSpPr>
          <p:nvPr>
            <p:ph type="sldNum" sz="quarter" idx="10"/>
          </p:nvPr>
        </p:nvSpPr>
        <p:spPr/>
        <p:txBody>
          <a:bodyPr/>
          <a:lstStyle/>
          <a:p>
            <a:fld id="{C6B553E0-615B-4368-9595-60880B89C9E5}" type="slidenum">
              <a:rPr lang="sl-SI" smtClean="0">
                <a:solidFill>
                  <a:prstClr val="black"/>
                </a:solidFill>
              </a:rPr>
              <a:pPr/>
              <a:t>14</a:t>
            </a:fld>
            <a:endParaRPr lang="sl-SI">
              <a:solidFill>
                <a:prstClr val="black"/>
              </a:solidFill>
            </a:endParaRPr>
          </a:p>
        </p:txBody>
      </p:sp>
    </p:spTree>
    <p:extLst>
      <p:ext uri="{BB962C8B-B14F-4D97-AF65-F5344CB8AC3E}">
        <p14:creationId xmlns:p14="http://schemas.microsoft.com/office/powerpoint/2010/main" val="318415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094DDDD3-BEDD-45AC-ACB5-F4352B606A3D}" type="slidenum">
              <a:rPr lang="sl-SI" smtClean="0">
                <a:solidFill>
                  <a:prstClr val="black"/>
                </a:solidFill>
              </a:rPr>
              <a:pPr/>
              <a:t>16</a:t>
            </a:fld>
            <a:endParaRPr lang="sl-SI">
              <a:solidFill>
                <a:prstClr val="black"/>
              </a:solidFill>
            </a:endParaRPr>
          </a:p>
        </p:txBody>
      </p:sp>
    </p:spTree>
    <p:extLst>
      <p:ext uri="{BB962C8B-B14F-4D97-AF65-F5344CB8AC3E}">
        <p14:creationId xmlns:p14="http://schemas.microsoft.com/office/powerpoint/2010/main" val="343903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A3B94201-4F07-4A56-99DE-782E28FBF538}" type="datetimeFigureOut">
              <a:rPr lang="sl-SI" smtClean="0"/>
              <a:t>07.02.2025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76B8104-6F62-4BFB-B871-A1405D889835}" type="slidenum">
              <a:rPr lang="sl-SI" smtClean="0"/>
              <a:t>‹#›</a:t>
            </a:fld>
            <a:endParaRPr lang="sl-SI"/>
          </a:p>
        </p:txBody>
      </p:sp>
    </p:spTree>
    <p:extLst>
      <p:ext uri="{BB962C8B-B14F-4D97-AF65-F5344CB8AC3E}">
        <p14:creationId xmlns:p14="http://schemas.microsoft.com/office/powerpoint/2010/main" val="222237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A3B94201-4F07-4A56-99DE-782E28FBF538}" type="datetimeFigureOut">
              <a:rPr lang="sl-SI" smtClean="0"/>
              <a:t>07.02.2025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76B8104-6F62-4BFB-B871-A1405D889835}" type="slidenum">
              <a:rPr lang="sl-SI" smtClean="0"/>
              <a:t>‹#›</a:t>
            </a:fld>
            <a:endParaRPr lang="sl-SI"/>
          </a:p>
        </p:txBody>
      </p:sp>
    </p:spTree>
    <p:extLst>
      <p:ext uri="{BB962C8B-B14F-4D97-AF65-F5344CB8AC3E}">
        <p14:creationId xmlns:p14="http://schemas.microsoft.com/office/powerpoint/2010/main" val="68948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A3B94201-4F07-4A56-99DE-782E28FBF538}" type="datetimeFigureOut">
              <a:rPr lang="sl-SI" smtClean="0"/>
              <a:t>07.02.2025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76B8104-6F62-4BFB-B871-A1405D889835}" type="slidenum">
              <a:rPr lang="sl-SI" smtClean="0"/>
              <a:t>‹#›</a:t>
            </a:fld>
            <a:endParaRPr lang="sl-SI"/>
          </a:p>
        </p:txBody>
      </p:sp>
    </p:spTree>
    <p:extLst>
      <p:ext uri="{BB962C8B-B14F-4D97-AF65-F5344CB8AC3E}">
        <p14:creationId xmlns:p14="http://schemas.microsoft.com/office/powerpoint/2010/main" val="267663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A3B94201-4F07-4A56-99DE-782E28FBF538}" type="datetimeFigureOut">
              <a:rPr lang="sl-SI" smtClean="0"/>
              <a:t>07.02.2025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76B8104-6F62-4BFB-B871-A1405D889835}" type="slidenum">
              <a:rPr lang="sl-SI" smtClean="0"/>
              <a:t>‹#›</a:t>
            </a:fld>
            <a:endParaRPr lang="sl-SI"/>
          </a:p>
        </p:txBody>
      </p:sp>
    </p:spTree>
    <p:extLst>
      <p:ext uri="{BB962C8B-B14F-4D97-AF65-F5344CB8AC3E}">
        <p14:creationId xmlns:p14="http://schemas.microsoft.com/office/powerpoint/2010/main" val="260895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A3B94201-4F07-4A56-99DE-782E28FBF538}" type="datetimeFigureOut">
              <a:rPr lang="sl-SI" smtClean="0"/>
              <a:t>07.02.2025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76B8104-6F62-4BFB-B871-A1405D889835}" type="slidenum">
              <a:rPr lang="sl-SI" smtClean="0"/>
              <a:t>‹#›</a:t>
            </a:fld>
            <a:endParaRPr lang="sl-SI"/>
          </a:p>
        </p:txBody>
      </p:sp>
    </p:spTree>
    <p:extLst>
      <p:ext uri="{BB962C8B-B14F-4D97-AF65-F5344CB8AC3E}">
        <p14:creationId xmlns:p14="http://schemas.microsoft.com/office/powerpoint/2010/main" val="70286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A3B94201-4F07-4A56-99DE-782E28FBF538}" type="datetimeFigureOut">
              <a:rPr lang="sl-SI" smtClean="0"/>
              <a:t>07.02.2025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76B8104-6F62-4BFB-B871-A1405D889835}" type="slidenum">
              <a:rPr lang="sl-SI" smtClean="0"/>
              <a:t>‹#›</a:t>
            </a:fld>
            <a:endParaRPr lang="sl-SI"/>
          </a:p>
        </p:txBody>
      </p:sp>
    </p:spTree>
    <p:extLst>
      <p:ext uri="{BB962C8B-B14F-4D97-AF65-F5344CB8AC3E}">
        <p14:creationId xmlns:p14="http://schemas.microsoft.com/office/powerpoint/2010/main" val="35222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A3B94201-4F07-4A56-99DE-782E28FBF538}" type="datetimeFigureOut">
              <a:rPr lang="sl-SI" smtClean="0"/>
              <a:t>07.02.2025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276B8104-6F62-4BFB-B871-A1405D889835}" type="slidenum">
              <a:rPr lang="sl-SI" smtClean="0"/>
              <a:t>‹#›</a:t>
            </a:fld>
            <a:endParaRPr lang="sl-SI"/>
          </a:p>
        </p:txBody>
      </p:sp>
    </p:spTree>
    <p:extLst>
      <p:ext uri="{BB962C8B-B14F-4D97-AF65-F5344CB8AC3E}">
        <p14:creationId xmlns:p14="http://schemas.microsoft.com/office/powerpoint/2010/main" val="52072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A3B94201-4F07-4A56-99DE-782E28FBF538}" type="datetimeFigureOut">
              <a:rPr lang="sl-SI" smtClean="0"/>
              <a:t>07.02.2025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276B8104-6F62-4BFB-B871-A1405D889835}" type="slidenum">
              <a:rPr lang="sl-SI" smtClean="0"/>
              <a:t>‹#›</a:t>
            </a:fld>
            <a:endParaRPr lang="sl-SI"/>
          </a:p>
        </p:txBody>
      </p:sp>
    </p:spTree>
    <p:extLst>
      <p:ext uri="{BB962C8B-B14F-4D97-AF65-F5344CB8AC3E}">
        <p14:creationId xmlns:p14="http://schemas.microsoft.com/office/powerpoint/2010/main" val="218032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A3B94201-4F07-4A56-99DE-782E28FBF538}" type="datetimeFigureOut">
              <a:rPr lang="sl-SI" smtClean="0"/>
              <a:t>07.02.2025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276B8104-6F62-4BFB-B871-A1405D889835}" type="slidenum">
              <a:rPr lang="sl-SI" smtClean="0"/>
              <a:t>‹#›</a:t>
            </a:fld>
            <a:endParaRPr lang="sl-SI"/>
          </a:p>
        </p:txBody>
      </p:sp>
    </p:spTree>
    <p:extLst>
      <p:ext uri="{BB962C8B-B14F-4D97-AF65-F5344CB8AC3E}">
        <p14:creationId xmlns:p14="http://schemas.microsoft.com/office/powerpoint/2010/main" val="345223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A3B94201-4F07-4A56-99DE-782E28FBF538}" type="datetimeFigureOut">
              <a:rPr lang="sl-SI" smtClean="0"/>
              <a:t>07.02.2025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76B8104-6F62-4BFB-B871-A1405D889835}" type="slidenum">
              <a:rPr lang="sl-SI" smtClean="0"/>
              <a:t>‹#›</a:t>
            </a:fld>
            <a:endParaRPr lang="sl-SI"/>
          </a:p>
        </p:txBody>
      </p:sp>
    </p:spTree>
    <p:extLst>
      <p:ext uri="{BB962C8B-B14F-4D97-AF65-F5344CB8AC3E}">
        <p14:creationId xmlns:p14="http://schemas.microsoft.com/office/powerpoint/2010/main" val="25193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A3B94201-4F07-4A56-99DE-782E28FBF538}" type="datetimeFigureOut">
              <a:rPr lang="sl-SI" smtClean="0"/>
              <a:t>07.02.2025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76B8104-6F62-4BFB-B871-A1405D889835}" type="slidenum">
              <a:rPr lang="sl-SI" smtClean="0"/>
              <a:t>‹#›</a:t>
            </a:fld>
            <a:endParaRPr lang="sl-SI"/>
          </a:p>
        </p:txBody>
      </p:sp>
    </p:spTree>
    <p:extLst>
      <p:ext uri="{BB962C8B-B14F-4D97-AF65-F5344CB8AC3E}">
        <p14:creationId xmlns:p14="http://schemas.microsoft.com/office/powerpoint/2010/main" val="283862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94201-4F07-4A56-99DE-782E28FBF538}" type="datetimeFigureOut">
              <a:rPr lang="sl-SI" smtClean="0"/>
              <a:t>07.02.2025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B8104-6F62-4BFB-B871-A1405D889835}" type="slidenum">
              <a:rPr lang="sl-SI" smtClean="0"/>
              <a:t>‹#›</a:t>
            </a:fld>
            <a:endParaRPr lang="sl-SI"/>
          </a:p>
        </p:txBody>
      </p:sp>
    </p:spTree>
    <p:extLst>
      <p:ext uri="{BB962C8B-B14F-4D97-AF65-F5344CB8AC3E}">
        <p14:creationId xmlns:p14="http://schemas.microsoft.com/office/powerpoint/2010/main" val="150996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13791" y="340141"/>
            <a:ext cx="7772400" cy="3672408"/>
          </a:xfrm>
        </p:spPr>
        <p:txBody>
          <a:bodyPr>
            <a:normAutofit fontScale="90000"/>
          </a:bodyPr>
          <a:lstStyle/>
          <a:p>
            <a:pPr algn="l"/>
            <a:r>
              <a:rPr lang="sl-SI" dirty="0" smtClean="0"/>
              <a:t/>
            </a:r>
            <a:br>
              <a:rPr lang="sl-SI" dirty="0" smtClean="0"/>
            </a:br>
            <a:r>
              <a:rPr lang="sl-SI" b="1" dirty="0" smtClean="0"/>
              <a:t>VSEBINSKO POROČILO (STROKOVNI DEL) ZA 2024 IN PROGRAM ZA 2025</a:t>
            </a:r>
            <a:r>
              <a:rPr lang="sl-SI" dirty="0" smtClean="0"/>
              <a:t/>
            </a:r>
            <a:br>
              <a:rPr lang="sl-SI" dirty="0" smtClean="0"/>
            </a:br>
            <a:r>
              <a:rPr lang="sl-SI" dirty="0" smtClean="0"/>
              <a:t/>
            </a:r>
            <a:br>
              <a:rPr lang="sl-SI" dirty="0" smtClean="0"/>
            </a:br>
            <a:r>
              <a:rPr lang="sl-SI" sz="3100" b="1" dirty="0" smtClean="0"/>
              <a:t>Matjaž Hribar</a:t>
            </a:r>
            <a:r>
              <a:rPr lang="sl-SI" sz="3100" dirty="0" smtClean="0"/>
              <a:t>, KGZS – Zavod Ljubljana,</a:t>
            </a:r>
            <a:r>
              <a:rPr lang="sl-SI" sz="3600" dirty="0" smtClean="0"/>
              <a:t/>
            </a:r>
            <a:br>
              <a:rPr lang="sl-SI" sz="3600" dirty="0" smtClean="0"/>
            </a:br>
            <a:r>
              <a:rPr lang="sl-SI" sz="3100" dirty="0" smtClean="0"/>
              <a:t>strokovni vodja in tajnik Rejskega Društva CIKA</a:t>
            </a:r>
            <a:br>
              <a:rPr lang="sl-SI" sz="3100" dirty="0" smtClean="0"/>
            </a:br>
            <a:r>
              <a:rPr lang="sl-SI" sz="3100" b="1" dirty="0" smtClean="0"/>
              <a:t>Anton </a:t>
            </a:r>
            <a:r>
              <a:rPr lang="sl-SI" sz="3100" b="1" dirty="0"/>
              <a:t>J</a:t>
            </a:r>
            <a:r>
              <a:rPr lang="sl-SI" sz="3100" b="1" dirty="0" smtClean="0"/>
              <a:t>amnik</a:t>
            </a:r>
            <a:r>
              <a:rPr lang="sl-SI" sz="3100" dirty="0" smtClean="0"/>
              <a:t>, predsednik Rejskega Društva CIKA,</a:t>
            </a:r>
            <a:br>
              <a:rPr lang="sl-SI" sz="3100" dirty="0" smtClean="0"/>
            </a:br>
            <a:r>
              <a:rPr lang="sl-SI" sz="3100" b="1" dirty="0" smtClean="0"/>
              <a:t>Marija Kožar</a:t>
            </a:r>
            <a:r>
              <a:rPr lang="sl-SI" sz="3100" dirty="0" smtClean="0"/>
              <a:t>, blagajničarka</a:t>
            </a:r>
            <a:br>
              <a:rPr lang="sl-SI" sz="3100" dirty="0" smtClean="0"/>
            </a:br>
            <a:endParaRPr lang="sl-SI" sz="3100" dirty="0"/>
          </a:p>
        </p:txBody>
      </p:sp>
      <p:pic>
        <p:nvPicPr>
          <p:cNvPr id="4" name="Picture 2" descr="C:\Users\uporabnik\Documents\nerazporejeno\PRO CIKA (Logotipi)\Logotip CK (jpg) 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79" y="4005064"/>
            <a:ext cx="2016225"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74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ODBIRA PLEMENSKIH BIKOV CIKASTE PASME V LETU 2024 IN PLAN 2025</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4038205183"/>
              </p:ext>
            </p:extLst>
          </p:nvPr>
        </p:nvGraphicFramePr>
        <p:xfrm>
          <a:off x="640981" y="1988840"/>
          <a:ext cx="7848876" cy="2592286"/>
        </p:xfrm>
        <a:graphic>
          <a:graphicData uri="http://schemas.openxmlformats.org/drawingml/2006/table">
            <a:tbl>
              <a:tblPr firstRow="1" firstCol="1" bandRow="1">
                <a:tableStyleId>{5C22544A-7EE6-4342-B048-85BDC9FD1C3A}</a:tableStyleId>
              </a:tblPr>
              <a:tblGrid>
                <a:gridCol w="1962219"/>
                <a:gridCol w="1962219"/>
                <a:gridCol w="1962219"/>
                <a:gridCol w="1962219"/>
              </a:tblGrid>
              <a:tr h="594311">
                <a:tc>
                  <a:txBody>
                    <a:bodyPr/>
                    <a:lstStyle/>
                    <a:p>
                      <a:pPr algn="ctr">
                        <a:lnSpc>
                          <a:spcPct val="115000"/>
                        </a:lnSpc>
                        <a:spcAft>
                          <a:spcPts val="0"/>
                        </a:spcAft>
                      </a:pPr>
                      <a:r>
                        <a:rPr lang="sl-SI" sz="2000" b="1" dirty="0">
                          <a:effectLst/>
                        </a:rPr>
                        <a:t>Plemenski biki</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Plan </a:t>
                      </a:r>
                      <a:r>
                        <a:rPr lang="sl-SI" sz="2000" b="1" dirty="0" smtClean="0">
                          <a:effectLst/>
                        </a:rPr>
                        <a:t> 2023</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Opravljeno</a:t>
                      </a:r>
                      <a:r>
                        <a:rPr lang="sl-SI" sz="2000" b="1" baseline="0" dirty="0" smtClean="0">
                          <a:effectLst/>
                          <a:latin typeface="Calibri"/>
                          <a:ea typeface="Calibri"/>
                          <a:cs typeface="Times New Roman"/>
                        </a:rPr>
                        <a:t> 2024</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Plan </a:t>
                      </a:r>
                      <a:r>
                        <a:rPr lang="sl-SI" sz="2000" b="1" dirty="0" smtClean="0">
                          <a:effectLst/>
                        </a:rPr>
                        <a:t> 2025</a:t>
                      </a:r>
                      <a:endParaRPr lang="sl-SI" sz="2000" b="1" dirty="0">
                        <a:effectLst/>
                        <a:latin typeface="Calibri"/>
                        <a:ea typeface="Calibri"/>
                        <a:cs typeface="Times New Roman"/>
                      </a:endParaRPr>
                    </a:p>
                  </a:txBody>
                  <a:tcPr marL="68580" marR="68580" marT="0" marB="0"/>
                </a:tc>
              </a:tr>
              <a:tr h="594311">
                <a:tc>
                  <a:txBody>
                    <a:bodyPr/>
                    <a:lstStyle/>
                    <a:p>
                      <a:pPr algn="ctr">
                        <a:lnSpc>
                          <a:spcPct val="115000"/>
                        </a:lnSpc>
                        <a:spcAft>
                          <a:spcPts val="0"/>
                        </a:spcAft>
                      </a:pPr>
                      <a:r>
                        <a:rPr lang="sl-SI" sz="2000" dirty="0">
                          <a:effectLst/>
                        </a:rPr>
                        <a:t>Naravni pripust</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mn-lt"/>
                          <a:ea typeface="+mn-ea"/>
                          <a:cs typeface="+mn-cs"/>
                        </a:rPr>
                        <a:t>70</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85</a:t>
                      </a:r>
                    </a:p>
                  </a:txBody>
                  <a:tcPr marL="68580" marR="68580" marT="0" marB="0"/>
                </a:tc>
                <a:tc>
                  <a:txBody>
                    <a:bodyPr/>
                    <a:lstStyle/>
                    <a:p>
                      <a:pPr algn="ctr">
                        <a:lnSpc>
                          <a:spcPct val="115000"/>
                        </a:lnSpc>
                        <a:spcAft>
                          <a:spcPts val="0"/>
                        </a:spcAft>
                      </a:pPr>
                      <a:r>
                        <a:rPr lang="sl-SI" sz="2000" b="1" dirty="0" smtClean="0">
                          <a:effectLst/>
                          <a:latin typeface="+mn-lt"/>
                          <a:ea typeface="+mn-ea"/>
                          <a:cs typeface="+mn-cs"/>
                        </a:rPr>
                        <a:t>75</a:t>
                      </a:r>
                      <a:endParaRPr lang="sl-SI" sz="2000" b="1" dirty="0">
                        <a:effectLst/>
                        <a:latin typeface="Calibri"/>
                        <a:ea typeface="Calibri"/>
                        <a:cs typeface="Times New Roman"/>
                      </a:endParaRPr>
                    </a:p>
                  </a:txBody>
                  <a:tcPr marL="68580" marR="68580" marT="0" marB="0"/>
                </a:tc>
              </a:tr>
              <a:tr h="809353">
                <a:tc>
                  <a:txBody>
                    <a:bodyPr/>
                    <a:lstStyle/>
                    <a:p>
                      <a:pPr algn="ctr">
                        <a:lnSpc>
                          <a:spcPct val="115000"/>
                        </a:lnSpc>
                        <a:spcAft>
                          <a:spcPts val="0"/>
                        </a:spcAft>
                      </a:pPr>
                      <a:r>
                        <a:rPr lang="sl-SI" sz="2000" dirty="0">
                          <a:effectLst/>
                        </a:rPr>
                        <a:t>Osemenjevalni center</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latin typeface="+mn-lt"/>
                          <a:ea typeface="+mn-ea"/>
                          <a:cs typeface="+mn-cs"/>
                        </a:rPr>
                        <a:t>3</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3</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latin typeface="+mn-lt"/>
                          <a:ea typeface="+mn-ea"/>
                          <a:cs typeface="+mn-cs"/>
                        </a:rPr>
                        <a:t>3</a:t>
                      </a:r>
                      <a:endParaRPr lang="sl-SI" sz="2000" b="1" dirty="0">
                        <a:effectLst/>
                        <a:latin typeface="Calibri"/>
                        <a:ea typeface="Calibri"/>
                        <a:cs typeface="Times New Roman"/>
                      </a:endParaRPr>
                    </a:p>
                  </a:txBody>
                  <a:tcPr marL="68580" marR="68580" marT="0" marB="0"/>
                </a:tc>
              </a:tr>
              <a:tr h="594311">
                <a:tc>
                  <a:txBody>
                    <a:bodyPr/>
                    <a:lstStyle/>
                    <a:p>
                      <a:pPr algn="ctr">
                        <a:lnSpc>
                          <a:spcPct val="115000"/>
                        </a:lnSpc>
                        <a:spcAft>
                          <a:spcPts val="0"/>
                        </a:spcAft>
                      </a:pPr>
                      <a:r>
                        <a:rPr lang="sl-SI" sz="2000" dirty="0" err="1">
                          <a:effectLst/>
                        </a:rPr>
                        <a:t>Genotipizacija</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rPr>
                        <a:t>15</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5</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rPr>
                        <a:t>15</a:t>
                      </a:r>
                      <a:endParaRPr lang="sl-SI" sz="20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794886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normAutofit fontScale="90000"/>
          </a:bodyPr>
          <a:lstStyle/>
          <a:p>
            <a:r>
              <a:rPr lang="sl-SI" sz="2800" b="1" dirty="0" smtClean="0"/>
              <a:t>ŠTEVILO PRVIH OSEMENITEV KRAV PO PASMAH IN LETIH</a:t>
            </a:r>
            <a:endParaRPr lang="sl-SI" sz="28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3741035446"/>
              </p:ext>
            </p:extLst>
          </p:nvPr>
        </p:nvGraphicFramePr>
        <p:xfrm>
          <a:off x="585681" y="1153120"/>
          <a:ext cx="7848870" cy="5156200"/>
        </p:xfrm>
        <a:graphic>
          <a:graphicData uri="http://schemas.openxmlformats.org/drawingml/2006/table">
            <a:tbl>
              <a:tblPr firstRow="1" bandRow="1">
                <a:tableStyleId>{5C22544A-7EE6-4342-B048-85BDC9FD1C3A}</a:tableStyleId>
              </a:tblPr>
              <a:tblGrid>
                <a:gridCol w="1728192"/>
                <a:gridCol w="1584176"/>
                <a:gridCol w="1584176"/>
                <a:gridCol w="1584176"/>
                <a:gridCol w="1368150"/>
              </a:tblGrid>
              <a:tr h="0">
                <a:tc>
                  <a:txBody>
                    <a:bodyPr/>
                    <a:lstStyle/>
                    <a:p>
                      <a:pPr algn="ctr"/>
                      <a:r>
                        <a:rPr lang="sl-SI" sz="1600" b="1" dirty="0" smtClean="0"/>
                        <a:t>LETO</a:t>
                      </a:r>
                      <a:endParaRPr lang="sl-SI" sz="1600" b="1" dirty="0"/>
                    </a:p>
                  </a:txBody>
                  <a:tcPr/>
                </a:tc>
                <a:tc>
                  <a:txBody>
                    <a:bodyPr/>
                    <a:lstStyle/>
                    <a:p>
                      <a:pPr algn="ctr"/>
                      <a:r>
                        <a:rPr lang="sl-SI" sz="1600" b="1" dirty="0" smtClean="0">
                          <a:solidFill>
                            <a:srgbClr val="FF0000"/>
                          </a:solidFill>
                        </a:rPr>
                        <a:t>CK</a:t>
                      </a:r>
                      <a:endParaRPr lang="sl-SI" sz="1600" b="1" dirty="0">
                        <a:solidFill>
                          <a:srgbClr val="FF0000"/>
                        </a:solidFill>
                      </a:endParaRPr>
                    </a:p>
                  </a:txBody>
                  <a:tcPr/>
                </a:tc>
                <a:tc>
                  <a:txBody>
                    <a:bodyPr/>
                    <a:lstStyle/>
                    <a:p>
                      <a:pPr algn="ctr"/>
                      <a:r>
                        <a:rPr lang="sl-SI" sz="1600" b="1" dirty="0" smtClean="0"/>
                        <a:t>RJ</a:t>
                      </a:r>
                      <a:endParaRPr lang="sl-SI" sz="1600" b="1" dirty="0"/>
                    </a:p>
                  </a:txBody>
                  <a:tcPr/>
                </a:tc>
                <a:tc>
                  <a:txBody>
                    <a:bodyPr/>
                    <a:lstStyle/>
                    <a:p>
                      <a:pPr algn="ctr"/>
                      <a:r>
                        <a:rPr lang="sl-SI" sz="1600" b="1" dirty="0" smtClean="0"/>
                        <a:t>ČB</a:t>
                      </a:r>
                      <a:endParaRPr lang="sl-SI" sz="1600" b="1" dirty="0"/>
                    </a:p>
                  </a:txBody>
                  <a:tcPr/>
                </a:tc>
                <a:tc>
                  <a:txBody>
                    <a:bodyPr/>
                    <a:lstStyle/>
                    <a:p>
                      <a:pPr algn="ctr"/>
                      <a:r>
                        <a:rPr lang="sl-SI" sz="1600" b="1" dirty="0" smtClean="0"/>
                        <a:t>MESNA</a:t>
                      </a:r>
                      <a:endParaRPr lang="sl-SI" sz="1600" b="1" dirty="0"/>
                    </a:p>
                  </a:txBody>
                  <a:tcPr/>
                </a:tc>
              </a:tr>
              <a:tr h="370840">
                <a:tc>
                  <a:txBody>
                    <a:bodyPr/>
                    <a:lstStyle/>
                    <a:p>
                      <a:pPr algn="ctr"/>
                      <a:r>
                        <a:rPr lang="sl-SI" sz="1600" b="1" dirty="0" smtClean="0"/>
                        <a:t>1985</a:t>
                      </a:r>
                      <a:endParaRPr lang="sl-SI" sz="1600" b="1" dirty="0"/>
                    </a:p>
                  </a:txBody>
                  <a:tcPr/>
                </a:tc>
                <a:tc>
                  <a:txBody>
                    <a:bodyPr/>
                    <a:lstStyle/>
                    <a:p>
                      <a:pPr algn="ctr"/>
                      <a:r>
                        <a:rPr lang="sl-SI" sz="1600" b="1" dirty="0" smtClean="0">
                          <a:solidFill>
                            <a:srgbClr val="FF0000"/>
                          </a:solidFill>
                        </a:rPr>
                        <a:t>(160)</a:t>
                      </a:r>
                      <a:endParaRPr lang="sl-SI" sz="1600" b="1" dirty="0">
                        <a:solidFill>
                          <a:srgbClr val="FF0000"/>
                        </a:solidFill>
                      </a:endParaRPr>
                    </a:p>
                  </a:txBody>
                  <a:tcPr/>
                </a:tc>
                <a:tc>
                  <a:txBody>
                    <a:bodyPr/>
                    <a:lstStyle/>
                    <a:p>
                      <a:pPr algn="ctr"/>
                      <a:r>
                        <a:rPr lang="sl-SI" sz="1600" b="1" dirty="0" smtClean="0"/>
                        <a:t>73505</a:t>
                      </a:r>
                      <a:endParaRPr lang="sl-SI" sz="1600" b="1" dirty="0"/>
                    </a:p>
                  </a:txBody>
                  <a:tcPr/>
                </a:tc>
                <a:tc>
                  <a:txBody>
                    <a:bodyPr/>
                    <a:lstStyle/>
                    <a:p>
                      <a:pPr algn="ctr"/>
                      <a:r>
                        <a:rPr lang="sl-SI" sz="1600" b="1" dirty="0" smtClean="0"/>
                        <a:t>20103</a:t>
                      </a:r>
                      <a:endParaRPr lang="sl-SI" sz="1600" b="1" dirty="0"/>
                    </a:p>
                  </a:txBody>
                  <a:tcPr/>
                </a:tc>
                <a:tc>
                  <a:txBody>
                    <a:bodyPr/>
                    <a:lstStyle/>
                    <a:p>
                      <a:pPr algn="ctr"/>
                      <a:r>
                        <a:rPr lang="sl-SI" sz="1600" b="1" dirty="0" smtClean="0"/>
                        <a:t>6864</a:t>
                      </a:r>
                      <a:endParaRPr lang="sl-SI" sz="1600" b="1" dirty="0"/>
                    </a:p>
                  </a:txBody>
                  <a:tcPr/>
                </a:tc>
              </a:tr>
              <a:tr h="370840">
                <a:tc>
                  <a:txBody>
                    <a:bodyPr/>
                    <a:lstStyle/>
                    <a:p>
                      <a:pPr algn="ctr"/>
                      <a:r>
                        <a:rPr lang="sl-SI" sz="1600" b="1" dirty="0" smtClean="0"/>
                        <a:t>2005</a:t>
                      </a:r>
                      <a:endParaRPr lang="sl-SI" sz="1600" b="1" dirty="0"/>
                    </a:p>
                  </a:txBody>
                  <a:tcPr/>
                </a:tc>
                <a:tc>
                  <a:txBody>
                    <a:bodyPr/>
                    <a:lstStyle/>
                    <a:p>
                      <a:pPr algn="ctr"/>
                      <a:r>
                        <a:rPr lang="sl-SI" sz="1600" b="1" dirty="0" smtClean="0">
                          <a:solidFill>
                            <a:srgbClr val="FF0000"/>
                          </a:solidFill>
                        </a:rPr>
                        <a:t>642</a:t>
                      </a:r>
                      <a:endParaRPr lang="sl-SI" sz="1600" b="1" dirty="0">
                        <a:solidFill>
                          <a:srgbClr val="FF0000"/>
                        </a:solidFill>
                      </a:endParaRPr>
                    </a:p>
                  </a:txBody>
                  <a:tcPr/>
                </a:tc>
                <a:tc>
                  <a:txBody>
                    <a:bodyPr/>
                    <a:lstStyle/>
                    <a:p>
                      <a:pPr algn="ctr"/>
                      <a:r>
                        <a:rPr lang="sl-SI" sz="1600" b="1" dirty="0" smtClean="0"/>
                        <a:t>17801</a:t>
                      </a:r>
                      <a:endParaRPr lang="sl-SI" sz="1600" b="1" dirty="0"/>
                    </a:p>
                  </a:txBody>
                  <a:tcPr/>
                </a:tc>
                <a:tc>
                  <a:txBody>
                    <a:bodyPr/>
                    <a:lstStyle/>
                    <a:p>
                      <a:pPr algn="ctr"/>
                      <a:r>
                        <a:rPr lang="sl-SI" sz="1600" b="1" dirty="0" smtClean="0"/>
                        <a:t>34555</a:t>
                      </a:r>
                      <a:endParaRPr lang="sl-SI" sz="1600" b="1" dirty="0"/>
                    </a:p>
                  </a:txBody>
                  <a:tcPr/>
                </a:tc>
                <a:tc>
                  <a:txBody>
                    <a:bodyPr/>
                    <a:lstStyle/>
                    <a:p>
                      <a:pPr algn="ctr"/>
                      <a:r>
                        <a:rPr lang="sl-SI" sz="1600" b="1" dirty="0" smtClean="0"/>
                        <a:t>24389</a:t>
                      </a:r>
                      <a:endParaRPr lang="sl-SI" sz="1600" b="1" dirty="0"/>
                    </a:p>
                  </a:txBody>
                  <a:tcPr/>
                </a:tc>
              </a:tr>
              <a:tr h="370840">
                <a:tc>
                  <a:txBody>
                    <a:bodyPr/>
                    <a:lstStyle/>
                    <a:p>
                      <a:pPr algn="ctr"/>
                      <a:r>
                        <a:rPr lang="sl-SI" sz="1600" b="1" dirty="0" smtClean="0"/>
                        <a:t>2010</a:t>
                      </a:r>
                      <a:endParaRPr lang="sl-SI" sz="1600" b="1" dirty="0"/>
                    </a:p>
                  </a:txBody>
                  <a:tcPr/>
                </a:tc>
                <a:tc>
                  <a:txBody>
                    <a:bodyPr/>
                    <a:lstStyle/>
                    <a:p>
                      <a:pPr algn="ctr"/>
                      <a:r>
                        <a:rPr lang="sl-SI" sz="1600" b="1" dirty="0" smtClean="0">
                          <a:solidFill>
                            <a:srgbClr val="FF0000"/>
                          </a:solidFill>
                        </a:rPr>
                        <a:t>780</a:t>
                      </a:r>
                      <a:endParaRPr lang="sl-SI" sz="1600" b="1" dirty="0">
                        <a:solidFill>
                          <a:srgbClr val="FF0000"/>
                        </a:solidFill>
                      </a:endParaRPr>
                    </a:p>
                  </a:txBody>
                  <a:tcPr/>
                </a:tc>
                <a:tc>
                  <a:txBody>
                    <a:bodyPr/>
                    <a:lstStyle/>
                    <a:p>
                      <a:pPr algn="ctr"/>
                      <a:r>
                        <a:rPr lang="sl-SI" sz="1600" b="1" dirty="0" smtClean="0"/>
                        <a:t>13606</a:t>
                      </a:r>
                      <a:endParaRPr lang="sl-SI" sz="1600" b="1" dirty="0"/>
                    </a:p>
                  </a:txBody>
                  <a:tcPr/>
                </a:tc>
                <a:tc>
                  <a:txBody>
                    <a:bodyPr/>
                    <a:lstStyle/>
                    <a:p>
                      <a:pPr algn="ctr"/>
                      <a:r>
                        <a:rPr lang="sl-SI" sz="1600" b="1" dirty="0" smtClean="0"/>
                        <a:t>39561</a:t>
                      </a:r>
                      <a:endParaRPr lang="sl-SI" sz="1600" b="1" dirty="0"/>
                    </a:p>
                  </a:txBody>
                  <a:tcPr/>
                </a:tc>
                <a:tc>
                  <a:txBody>
                    <a:bodyPr/>
                    <a:lstStyle/>
                    <a:p>
                      <a:pPr algn="ctr"/>
                      <a:r>
                        <a:rPr lang="sl-SI" sz="1600" b="1" dirty="0" smtClean="0"/>
                        <a:t>18435</a:t>
                      </a:r>
                      <a:endParaRPr lang="sl-SI" sz="1600" b="1" dirty="0"/>
                    </a:p>
                  </a:txBody>
                  <a:tcPr/>
                </a:tc>
              </a:tr>
              <a:tr h="370840">
                <a:tc>
                  <a:txBody>
                    <a:bodyPr/>
                    <a:lstStyle/>
                    <a:p>
                      <a:pPr algn="ctr"/>
                      <a:r>
                        <a:rPr lang="sl-SI" sz="1600" b="1" dirty="0" smtClean="0"/>
                        <a:t>2015</a:t>
                      </a:r>
                      <a:endParaRPr lang="sl-SI" sz="1600" b="1" dirty="0"/>
                    </a:p>
                  </a:txBody>
                  <a:tcPr/>
                </a:tc>
                <a:tc>
                  <a:txBody>
                    <a:bodyPr/>
                    <a:lstStyle/>
                    <a:p>
                      <a:pPr algn="ctr"/>
                      <a:r>
                        <a:rPr lang="sl-SI" sz="1600" b="1" dirty="0" smtClean="0">
                          <a:solidFill>
                            <a:srgbClr val="FF0000"/>
                          </a:solidFill>
                        </a:rPr>
                        <a:t>1118</a:t>
                      </a:r>
                      <a:endParaRPr lang="sl-SI" sz="1600" b="1" dirty="0">
                        <a:solidFill>
                          <a:srgbClr val="FF0000"/>
                        </a:solidFill>
                      </a:endParaRPr>
                    </a:p>
                  </a:txBody>
                  <a:tcPr/>
                </a:tc>
                <a:tc>
                  <a:txBody>
                    <a:bodyPr/>
                    <a:lstStyle/>
                    <a:p>
                      <a:pPr algn="ctr"/>
                      <a:r>
                        <a:rPr lang="sl-SI" sz="1600" b="1" dirty="0" smtClean="0"/>
                        <a:t>9952</a:t>
                      </a:r>
                      <a:endParaRPr lang="sl-SI" sz="1600" b="1" dirty="0"/>
                    </a:p>
                  </a:txBody>
                  <a:tcPr/>
                </a:tc>
                <a:tc>
                  <a:txBody>
                    <a:bodyPr/>
                    <a:lstStyle/>
                    <a:p>
                      <a:pPr algn="ctr"/>
                      <a:r>
                        <a:rPr lang="sl-SI" sz="1600" b="1" dirty="0" smtClean="0"/>
                        <a:t>42160</a:t>
                      </a:r>
                      <a:endParaRPr lang="sl-SI" sz="1600" b="1" dirty="0"/>
                    </a:p>
                  </a:txBody>
                  <a:tcPr/>
                </a:tc>
                <a:tc>
                  <a:txBody>
                    <a:bodyPr/>
                    <a:lstStyle/>
                    <a:p>
                      <a:pPr algn="ctr"/>
                      <a:r>
                        <a:rPr lang="sl-SI" sz="1600" b="1" dirty="0" smtClean="0"/>
                        <a:t>17633</a:t>
                      </a:r>
                      <a:endParaRPr lang="sl-SI" sz="1600" b="1" dirty="0"/>
                    </a:p>
                  </a:txBody>
                  <a:tcPr/>
                </a:tc>
              </a:tr>
              <a:tr h="370840">
                <a:tc>
                  <a:txBody>
                    <a:bodyPr/>
                    <a:lstStyle/>
                    <a:p>
                      <a:pPr algn="ctr"/>
                      <a:r>
                        <a:rPr lang="sl-SI" sz="1600" b="1" dirty="0" smtClean="0"/>
                        <a:t>2016</a:t>
                      </a:r>
                      <a:endParaRPr lang="sl-SI" sz="1600" b="1" dirty="0"/>
                    </a:p>
                  </a:txBody>
                  <a:tcPr/>
                </a:tc>
                <a:tc>
                  <a:txBody>
                    <a:bodyPr/>
                    <a:lstStyle/>
                    <a:p>
                      <a:pPr algn="ctr"/>
                      <a:r>
                        <a:rPr lang="sl-SI" sz="1600" b="1" dirty="0" smtClean="0">
                          <a:solidFill>
                            <a:srgbClr val="FF0000"/>
                          </a:solidFill>
                        </a:rPr>
                        <a:t>1150</a:t>
                      </a:r>
                      <a:endParaRPr lang="sl-SI" sz="1600" b="1" dirty="0">
                        <a:solidFill>
                          <a:srgbClr val="FF0000"/>
                        </a:solidFill>
                      </a:endParaRPr>
                    </a:p>
                  </a:txBody>
                  <a:tcPr/>
                </a:tc>
                <a:tc>
                  <a:txBody>
                    <a:bodyPr/>
                    <a:lstStyle/>
                    <a:p>
                      <a:pPr algn="ctr"/>
                      <a:r>
                        <a:rPr lang="sl-SI" sz="1600" b="1" dirty="0" smtClean="0"/>
                        <a:t>9021</a:t>
                      </a:r>
                      <a:endParaRPr lang="sl-SI" sz="1600" b="1" dirty="0"/>
                    </a:p>
                  </a:txBody>
                  <a:tcPr/>
                </a:tc>
                <a:tc>
                  <a:txBody>
                    <a:bodyPr/>
                    <a:lstStyle/>
                    <a:p>
                      <a:pPr algn="ctr"/>
                      <a:r>
                        <a:rPr lang="sl-SI" sz="1600" b="1" dirty="0" smtClean="0"/>
                        <a:t>40247</a:t>
                      </a:r>
                      <a:endParaRPr lang="sl-SI" sz="1600" b="1" dirty="0"/>
                    </a:p>
                  </a:txBody>
                  <a:tcPr/>
                </a:tc>
                <a:tc>
                  <a:txBody>
                    <a:bodyPr/>
                    <a:lstStyle/>
                    <a:p>
                      <a:pPr algn="ctr"/>
                      <a:r>
                        <a:rPr lang="sl-SI" sz="1600" b="1" dirty="0" smtClean="0"/>
                        <a:t>19253</a:t>
                      </a:r>
                      <a:endParaRPr lang="sl-SI" sz="1600" b="1" dirty="0"/>
                    </a:p>
                  </a:txBody>
                  <a:tcPr/>
                </a:tc>
              </a:tr>
              <a:tr h="370840">
                <a:tc>
                  <a:txBody>
                    <a:bodyPr/>
                    <a:lstStyle/>
                    <a:p>
                      <a:pPr algn="ctr"/>
                      <a:r>
                        <a:rPr lang="sl-SI" sz="1600" b="1" dirty="0" smtClean="0"/>
                        <a:t>2017</a:t>
                      </a:r>
                      <a:endParaRPr lang="sl-SI" sz="1600" b="1" dirty="0"/>
                    </a:p>
                  </a:txBody>
                  <a:tcPr/>
                </a:tc>
                <a:tc>
                  <a:txBody>
                    <a:bodyPr/>
                    <a:lstStyle/>
                    <a:p>
                      <a:pPr algn="ctr"/>
                      <a:r>
                        <a:rPr lang="sl-SI" sz="1600" b="1" dirty="0" smtClean="0">
                          <a:solidFill>
                            <a:srgbClr val="FF0000"/>
                          </a:solidFill>
                        </a:rPr>
                        <a:t>1127</a:t>
                      </a:r>
                      <a:endParaRPr lang="sl-SI" sz="1600" b="1" dirty="0">
                        <a:solidFill>
                          <a:srgbClr val="FF0000"/>
                        </a:solidFill>
                      </a:endParaRPr>
                    </a:p>
                  </a:txBody>
                  <a:tcPr/>
                </a:tc>
                <a:tc>
                  <a:txBody>
                    <a:bodyPr/>
                    <a:lstStyle/>
                    <a:p>
                      <a:pPr algn="ctr"/>
                      <a:r>
                        <a:rPr lang="sl-SI" sz="1600" b="1" dirty="0" smtClean="0"/>
                        <a:t>8112</a:t>
                      </a:r>
                      <a:endParaRPr lang="sl-SI" sz="1600" b="1" dirty="0"/>
                    </a:p>
                  </a:txBody>
                  <a:tcPr/>
                </a:tc>
                <a:tc>
                  <a:txBody>
                    <a:bodyPr/>
                    <a:lstStyle/>
                    <a:p>
                      <a:pPr algn="ctr"/>
                      <a:r>
                        <a:rPr lang="sl-SI" sz="1600" b="1" dirty="0" smtClean="0"/>
                        <a:t>38749</a:t>
                      </a:r>
                      <a:endParaRPr lang="sl-SI" sz="1600" b="1" dirty="0"/>
                    </a:p>
                  </a:txBody>
                  <a:tcPr/>
                </a:tc>
                <a:tc>
                  <a:txBody>
                    <a:bodyPr/>
                    <a:lstStyle/>
                    <a:p>
                      <a:pPr algn="ctr"/>
                      <a:r>
                        <a:rPr lang="sl-SI" sz="1600" b="1" dirty="0" smtClean="0"/>
                        <a:t>17832</a:t>
                      </a:r>
                      <a:endParaRPr lang="sl-SI" sz="1600" b="1" dirty="0"/>
                    </a:p>
                  </a:txBody>
                  <a:tcPr/>
                </a:tc>
              </a:tr>
              <a:tr h="370840">
                <a:tc>
                  <a:txBody>
                    <a:bodyPr/>
                    <a:lstStyle/>
                    <a:p>
                      <a:pPr algn="ctr"/>
                      <a:r>
                        <a:rPr lang="sl-SI" sz="1600" b="1" dirty="0" smtClean="0"/>
                        <a:t>2018</a:t>
                      </a:r>
                      <a:endParaRPr lang="sl-SI" sz="1600" b="1" dirty="0"/>
                    </a:p>
                  </a:txBody>
                  <a:tcPr/>
                </a:tc>
                <a:tc>
                  <a:txBody>
                    <a:bodyPr/>
                    <a:lstStyle/>
                    <a:p>
                      <a:pPr algn="ctr"/>
                      <a:r>
                        <a:rPr lang="sl-SI" sz="1600" b="1" dirty="0" smtClean="0">
                          <a:solidFill>
                            <a:srgbClr val="FF0000"/>
                          </a:solidFill>
                        </a:rPr>
                        <a:t>1048</a:t>
                      </a:r>
                      <a:endParaRPr lang="sl-SI" sz="1600" b="1" dirty="0">
                        <a:solidFill>
                          <a:srgbClr val="FF0000"/>
                        </a:solidFill>
                      </a:endParaRPr>
                    </a:p>
                  </a:txBody>
                  <a:tcPr/>
                </a:tc>
                <a:tc>
                  <a:txBody>
                    <a:bodyPr/>
                    <a:lstStyle/>
                    <a:p>
                      <a:pPr algn="ctr"/>
                      <a:r>
                        <a:rPr lang="sl-SI" sz="1600" b="1" dirty="0" smtClean="0"/>
                        <a:t>7761</a:t>
                      </a:r>
                      <a:endParaRPr lang="sl-SI" sz="1600" b="1" dirty="0"/>
                    </a:p>
                  </a:txBody>
                  <a:tcPr/>
                </a:tc>
                <a:tc>
                  <a:txBody>
                    <a:bodyPr/>
                    <a:lstStyle/>
                    <a:p>
                      <a:pPr algn="ctr"/>
                      <a:r>
                        <a:rPr lang="sl-SI" sz="1600" b="1" dirty="0" smtClean="0"/>
                        <a:t>38645</a:t>
                      </a:r>
                      <a:endParaRPr lang="sl-SI" sz="1600" b="1" dirty="0"/>
                    </a:p>
                  </a:txBody>
                  <a:tcPr/>
                </a:tc>
                <a:tc>
                  <a:txBody>
                    <a:bodyPr/>
                    <a:lstStyle/>
                    <a:p>
                      <a:pPr algn="ctr"/>
                      <a:r>
                        <a:rPr lang="sl-SI" sz="1600" b="1" dirty="0" smtClean="0"/>
                        <a:t>17846</a:t>
                      </a:r>
                      <a:endParaRPr lang="sl-SI" sz="1600" b="1" dirty="0"/>
                    </a:p>
                  </a:txBody>
                  <a:tcPr/>
                </a:tc>
              </a:tr>
              <a:tr h="370840">
                <a:tc>
                  <a:txBody>
                    <a:bodyPr/>
                    <a:lstStyle/>
                    <a:p>
                      <a:pPr algn="ctr"/>
                      <a:r>
                        <a:rPr lang="sl-SI" sz="1600" b="1" dirty="0" smtClean="0"/>
                        <a:t>2019</a:t>
                      </a:r>
                      <a:endParaRPr lang="sl-SI" sz="1600" b="1" dirty="0"/>
                    </a:p>
                  </a:txBody>
                  <a:tcPr/>
                </a:tc>
                <a:tc>
                  <a:txBody>
                    <a:bodyPr/>
                    <a:lstStyle/>
                    <a:p>
                      <a:pPr algn="ctr"/>
                      <a:r>
                        <a:rPr lang="sl-SI" sz="1600" b="1" dirty="0" smtClean="0">
                          <a:solidFill>
                            <a:srgbClr val="FF0000"/>
                          </a:solidFill>
                        </a:rPr>
                        <a:t>1021</a:t>
                      </a:r>
                      <a:endParaRPr lang="sl-SI" sz="1600" b="1" dirty="0">
                        <a:solidFill>
                          <a:srgbClr val="FF0000"/>
                        </a:solidFill>
                      </a:endParaRPr>
                    </a:p>
                  </a:txBody>
                  <a:tcPr/>
                </a:tc>
                <a:tc>
                  <a:txBody>
                    <a:bodyPr/>
                    <a:lstStyle/>
                    <a:p>
                      <a:pPr algn="ctr"/>
                      <a:r>
                        <a:rPr lang="sl-SI" sz="1600" b="1" dirty="0" smtClean="0"/>
                        <a:t>7527</a:t>
                      </a:r>
                      <a:endParaRPr lang="sl-SI" sz="1600" b="1" dirty="0"/>
                    </a:p>
                  </a:txBody>
                  <a:tcPr/>
                </a:tc>
                <a:tc>
                  <a:txBody>
                    <a:bodyPr/>
                    <a:lstStyle/>
                    <a:p>
                      <a:pPr algn="ctr"/>
                      <a:r>
                        <a:rPr lang="sl-SI" sz="1600" b="1" dirty="0" smtClean="0"/>
                        <a:t>38581</a:t>
                      </a:r>
                      <a:endParaRPr lang="sl-SI" sz="1600" b="1" dirty="0"/>
                    </a:p>
                  </a:txBody>
                  <a:tcPr/>
                </a:tc>
                <a:tc>
                  <a:txBody>
                    <a:bodyPr/>
                    <a:lstStyle/>
                    <a:p>
                      <a:pPr algn="ctr"/>
                      <a:r>
                        <a:rPr lang="sl-SI" sz="1600" b="1" dirty="0" smtClean="0"/>
                        <a:t>18149</a:t>
                      </a:r>
                      <a:endParaRPr lang="sl-SI" sz="1600" b="1" dirty="0"/>
                    </a:p>
                  </a:txBody>
                  <a:tcPr/>
                </a:tc>
              </a:tr>
              <a:tr h="370840">
                <a:tc>
                  <a:txBody>
                    <a:bodyPr/>
                    <a:lstStyle/>
                    <a:p>
                      <a:pPr algn="ctr"/>
                      <a:r>
                        <a:rPr lang="sl-SI" sz="1600" b="1" dirty="0" smtClean="0"/>
                        <a:t>2020</a:t>
                      </a:r>
                      <a:endParaRPr lang="sl-SI" sz="1600" b="1" dirty="0"/>
                    </a:p>
                  </a:txBody>
                  <a:tcPr/>
                </a:tc>
                <a:tc>
                  <a:txBody>
                    <a:bodyPr/>
                    <a:lstStyle/>
                    <a:p>
                      <a:pPr algn="ctr"/>
                      <a:r>
                        <a:rPr lang="sl-SI" sz="1600" b="1" dirty="0" smtClean="0">
                          <a:solidFill>
                            <a:srgbClr val="FF0000"/>
                          </a:solidFill>
                        </a:rPr>
                        <a:t>1087</a:t>
                      </a:r>
                      <a:endParaRPr lang="sl-SI" sz="1600" b="1" dirty="0">
                        <a:solidFill>
                          <a:srgbClr val="FF0000"/>
                        </a:solidFill>
                      </a:endParaRPr>
                    </a:p>
                  </a:txBody>
                  <a:tcPr/>
                </a:tc>
                <a:tc>
                  <a:txBody>
                    <a:bodyPr/>
                    <a:lstStyle/>
                    <a:p>
                      <a:pPr algn="ctr"/>
                      <a:r>
                        <a:rPr lang="sl-SI" sz="1600" b="1" dirty="0" smtClean="0"/>
                        <a:t>7235</a:t>
                      </a:r>
                      <a:endParaRPr lang="sl-SI" sz="1600" b="1" dirty="0"/>
                    </a:p>
                  </a:txBody>
                  <a:tcPr/>
                </a:tc>
                <a:tc>
                  <a:txBody>
                    <a:bodyPr/>
                    <a:lstStyle/>
                    <a:p>
                      <a:pPr algn="ctr"/>
                      <a:r>
                        <a:rPr lang="sl-SI" sz="1600" b="1" dirty="0" smtClean="0"/>
                        <a:t>39311</a:t>
                      </a:r>
                      <a:endParaRPr lang="sl-SI" sz="1600" b="1" dirty="0"/>
                    </a:p>
                  </a:txBody>
                  <a:tcPr/>
                </a:tc>
                <a:tc>
                  <a:txBody>
                    <a:bodyPr/>
                    <a:lstStyle/>
                    <a:p>
                      <a:pPr algn="ctr"/>
                      <a:r>
                        <a:rPr lang="sl-SI" sz="1600" b="1" dirty="0" smtClean="0"/>
                        <a:t>18035</a:t>
                      </a:r>
                      <a:endParaRPr lang="sl-SI" sz="1600" b="1" dirty="0"/>
                    </a:p>
                  </a:txBody>
                  <a:tcPr/>
                </a:tc>
              </a:tr>
              <a:tr h="370840">
                <a:tc>
                  <a:txBody>
                    <a:bodyPr/>
                    <a:lstStyle/>
                    <a:p>
                      <a:pPr algn="ctr"/>
                      <a:r>
                        <a:rPr lang="sl-SI" sz="1600" b="1" dirty="0" smtClean="0"/>
                        <a:t>2021</a:t>
                      </a:r>
                      <a:endParaRPr lang="sl-SI" sz="1600" b="1" dirty="0"/>
                    </a:p>
                  </a:txBody>
                  <a:tcPr/>
                </a:tc>
                <a:tc>
                  <a:txBody>
                    <a:bodyPr/>
                    <a:lstStyle/>
                    <a:p>
                      <a:pPr algn="ctr"/>
                      <a:r>
                        <a:rPr lang="sl-SI" sz="1600" b="1" dirty="0" smtClean="0">
                          <a:solidFill>
                            <a:srgbClr val="FF0000"/>
                          </a:solidFill>
                        </a:rPr>
                        <a:t>1134</a:t>
                      </a:r>
                      <a:endParaRPr lang="sl-SI" sz="1600" b="1" dirty="0">
                        <a:solidFill>
                          <a:srgbClr val="FF0000"/>
                        </a:solidFill>
                      </a:endParaRPr>
                    </a:p>
                  </a:txBody>
                  <a:tcPr/>
                </a:tc>
                <a:tc>
                  <a:txBody>
                    <a:bodyPr/>
                    <a:lstStyle/>
                    <a:p>
                      <a:pPr algn="ctr"/>
                      <a:r>
                        <a:rPr lang="sl-SI" sz="1600" b="1" dirty="0" smtClean="0"/>
                        <a:t>6984</a:t>
                      </a:r>
                      <a:endParaRPr lang="sl-SI" sz="1600" b="1" dirty="0"/>
                    </a:p>
                  </a:txBody>
                  <a:tcPr/>
                </a:tc>
                <a:tc>
                  <a:txBody>
                    <a:bodyPr/>
                    <a:lstStyle/>
                    <a:p>
                      <a:pPr algn="ctr"/>
                      <a:r>
                        <a:rPr lang="sl-SI" sz="1600" b="1" dirty="0" smtClean="0"/>
                        <a:t>39292</a:t>
                      </a:r>
                      <a:endParaRPr lang="sl-SI" sz="1600" b="1" dirty="0"/>
                    </a:p>
                  </a:txBody>
                  <a:tcPr/>
                </a:tc>
                <a:tc>
                  <a:txBody>
                    <a:bodyPr/>
                    <a:lstStyle/>
                    <a:p>
                      <a:pPr algn="ctr"/>
                      <a:r>
                        <a:rPr lang="sl-SI" sz="1600" b="1" dirty="0" smtClean="0"/>
                        <a:t>18865</a:t>
                      </a:r>
                      <a:endParaRPr lang="sl-SI" sz="1600" b="1" dirty="0"/>
                    </a:p>
                  </a:txBody>
                  <a:tcPr/>
                </a:tc>
              </a:tr>
              <a:tr h="370840">
                <a:tc>
                  <a:txBody>
                    <a:bodyPr/>
                    <a:lstStyle/>
                    <a:p>
                      <a:pPr algn="ctr"/>
                      <a:r>
                        <a:rPr lang="sl-SI" sz="1600" b="1" dirty="0" smtClean="0"/>
                        <a:t>2022</a:t>
                      </a:r>
                      <a:endParaRPr lang="sl-SI" sz="1600" b="1" dirty="0"/>
                    </a:p>
                  </a:txBody>
                  <a:tcPr/>
                </a:tc>
                <a:tc>
                  <a:txBody>
                    <a:bodyPr/>
                    <a:lstStyle/>
                    <a:p>
                      <a:pPr algn="ctr"/>
                      <a:r>
                        <a:rPr lang="sl-SI" sz="1600" b="1" dirty="0" smtClean="0">
                          <a:solidFill>
                            <a:srgbClr val="FF0000"/>
                          </a:solidFill>
                        </a:rPr>
                        <a:t>1062</a:t>
                      </a:r>
                      <a:endParaRPr lang="sl-SI" sz="1600" b="1" dirty="0">
                        <a:solidFill>
                          <a:srgbClr val="FF0000"/>
                        </a:solidFill>
                      </a:endParaRPr>
                    </a:p>
                  </a:txBody>
                  <a:tcPr/>
                </a:tc>
                <a:tc>
                  <a:txBody>
                    <a:bodyPr/>
                    <a:lstStyle/>
                    <a:p>
                      <a:pPr algn="ctr"/>
                      <a:r>
                        <a:rPr lang="sl-SI" sz="1600" b="1" dirty="0" smtClean="0"/>
                        <a:t>6186</a:t>
                      </a:r>
                      <a:endParaRPr lang="sl-SI" sz="1600" b="1" dirty="0"/>
                    </a:p>
                  </a:txBody>
                  <a:tcPr/>
                </a:tc>
                <a:tc>
                  <a:txBody>
                    <a:bodyPr/>
                    <a:lstStyle/>
                    <a:p>
                      <a:pPr algn="ctr"/>
                      <a:r>
                        <a:rPr lang="sl-SI" sz="1600" b="1" dirty="0" smtClean="0"/>
                        <a:t>37311</a:t>
                      </a:r>
                      <a:endParaRPr lang="sl-SI" sz="1600" b="1" dirty="0"/>
                    </a:p>
                  </a:txBody>
                  <a:tcPr/>
                </a:tc>
                <a:tc>
                  <a:txBody>
                    <a:bodyPr/>
                    <a:lstStyle/>
                    <a:p>
                      <a:pPr algn="ctr"/>
                      <a:r>
                        <a:rPr lang="sl-SI" sz="1600" b="1" dirty="0" smtClean="0"/>
                        <a:t>17485</a:t>
                      </a:r>
                      <a:endParaRPr lang="sl-SI" sz="1600" b="1" dirty="0"/>
                    </a:p>
                  </a:txBody>
                  <a:tcPr/>
                </a:tc>
              </a:tr>
              <a:tr h="370840">
                <a:tc>
                  <a:txBody>
                    <a:bodyPr/>
                    <a:lstStyle/>
                    <a:p>
                      <a:pPr algn="ctr"/>
                      <a:r>
                        <a:rPr lang="sl-SI" sz="1600" b="1" dirty="0" smtClean="0"/>
                        <a:t>2023</a:t>
                      </a:r>
                      <a:endParaRPr lang="sl-SI" sz="1600" b="1" dirty="0"/>
                    </a:p>
                  </a:txBody>
                  <a:tcPr/>
                </a:tc>
                <a:tc>
                  <a:txBody>
                    <a:bodyPr/>
                    <a:lstStyle/>
                    <a:p>
                      <a:pPr algn="ctr"/>
                      <a:r>
                        <a:rPr lang="sl-SI" sz="1600" b="1" dirty="0" smtClean="0">
                          <a:solidFill>
                            <a:srgbClr val="FF0000"/>
                          </a:solidFill>
                        </a:rPr>
                        <a:t>1067</a:t>
                      </a:r>
                      <a:endParaRPr lang="sl-SI" sz="1600" b="1" dirty="0">
                        <a:solidFill>
                          <a:srgbClr val="FF0000"/>
                        </a:solidFill>
                      </a:endParaRPr>
                    </a:p>
                  </a:txBody>
                  <a:tcPr/>
                </a:tc>
                <a:tc>
                  <a:txBody>
                    <a:bodyPr/>
                    <a:lstStyle/>
                    <a:p>
                      <a:pPr algn="ctr"/>
                      <a:r>
                        <a:rPr lang="sl-SI" sz="1600" b="1" dirty="0" smtClean="0"/>
                        <a:t>5519</a:t>
                      </a:r>
                      <a:endParaRPr lang="sl-SI" sz="1600" b="1" dirty="0"/>
                    </a:p>
                  </a:txBody>
                  <a:tcPr/>
                </a:tc>
                <a:tc>
                  <a:txBody>
                    <a:bodyPr/>
                    <a:lstStyle/>
                    <a:p>
                      <a:pPr algn="ctr"/>
                      <a:r>
                        <a:rPr lang="sl-SI" sz="1600" b="1" dirty="0" smtClean="0"/>
                        <a:t>36042</a:t>
                      </a:r>
                      <a:endParaRPr lang="sl-SI" sz="1600" b="1" dirty="0"/>
                    </a:p>
                  </a:txBody>
                  <a:tcPr/>
                </a:tc>
                <a:tc>
                  <a:txBody>
                    <a:bodyPr/>
                    <a:lstStyle/>
                    <a:p>
                      <a:pPr algn="ctr"/>
                      <a:r>
                        <a:rPr lang="sl-SI" sz="1600" b="1" dirty="0" smtClean="0"/>
                        <a:t>16842</a:t>
                      </a:r>
                      <a:endParaRPr lang="sl-SI" sz="1600" b="1" dirty="0"/>
                    </a:p>
                  </a:txBody>
                  <a:tcPr/>
                </a:tc>
              </a:tr>
              <a:tr h="370840">
                <a:tc>
                  <a:txBody>
                    <a:bodyPr/>
                    <a:lstStyle/>
                    <a:p>
                      <a:pPr algn="ctr"/>
                      <a:r>
                        <a:rPr lang="sl-SI" sz="1600" b="1" dirty="0" smtClean="0"/>
                        <a:t>2024</a:t>
                      </a:r>
                      <a:endParaRPr lang="sl-SI" sz="1600" b="1" dirty="0"/>
                    </a:p>
                  </a:txBody>
                  <a:tcPr/>
                </a:tc>
                <a:tc>
                  <a:txBody>
                    <a:bodyPr/>
                    <a:lstStyle/>
                    <a:p>
                      <a:pPr algn="ctr"/>
                      <a:r>
                        <a:rPr lang="sl-SI" sz="1600" b="1" dirty="0" smtClean="0">
                          <a:solidFill>
                            <a:srgbClr val="FF0000"/>
                          </a:solidFill>
                        </a:rPr>
                        <a:t>1088</a:t>
                      </a:r>
                      <a:endParaRPr lang="sl-SI" sz="1600" b="1" dirty="0">
                        <a:solidFill>
                          <a:srgbClr val="FF0000"/>
                        </a:solidFill>
                      </a:endParaRPr>
                    </a:p>
                  </a:txBody>
                  <a:tcPr/>
                </a:tc>
                <a:tc>
                  <a:txBody>
                    <a:bodyPr/>
                    <a:lstStyle/>
                    <a:p>
                      <a:pPr algn="ctr"/>
                      <a:r>
                        <a:rPr lang="sl-SI" sz="1600" b="1" dirty="0" smtClean="0"/>
                        <a:t>5051</a:t>
                      </a:r>
                      <a:endParaRPr lang="sl-SI" sz="1600" b="1" dirty="0"/>
                    </a:p>
                  </a:txBody>
                  <a:tcPr/>
                </a:tc>
                <a:tc>
                  <a:txBody>
                    <a:bodyPr/>
                    <a:lstStyle/>
                    <a:p>
                      <a:pPr algn="ctr"/>
                      <a:r>
                        <a:rPr lang="sl-SI" sz="1600" b="1" dirty="0" smtClean="0"/>
                        <a:t>36240</a:t>
                      </a:r>
                      <a:endParaRPr lang="sl-SI" sz="1600" b="1" dirty="0"/>
                    </a:p>
                  </a:txBody>
                  <a:tcPr/>
                </a:tc>
                <a:tc>
                  <a:txBody>
                    <a:bodyPr/>
                    <a:lstStyle/>
                    <a:p>
                      <a:pPr algn="ctr"/>
                      <a:r>
                        <a:rPr lang="sl-SI" sz="1600" b="1" dirty="0" smtClean="0"/>
                        <a:t>16210</a:t>
                      </a:r>
                      <a:endParaRPr lang="sl-SI" sz="1600" b="1" dirty="0"/>
                    </a:p>
                  </a:txBody>
                  <a:tcPr/>
                </a:tc>
              </a:tr>
            </a:tbl>
          </a:graphicData>
        </a:graphic>
      </p:graphicFrame>
      <p:sp>
        <p:nvSpPr>
          <p:cNvPr id="5" name="Pravokotnik 4"/>
          <p:cNvSpPr/>
          <p:nvPr/>
        </p:nvSpPr>
        <p:spPr>
          <a:xfrm>
            <a:off x="611560" y="6309320"/>
            <a:ext cx="1620380" cy="369332"/>
          </a:xfrm>
          <a:prstGeom prst="rect">
            <a:avLst/>
          </a:prstGeom>
        </p:spPr>
        <p:txBody>
          <a:bodyPr wrap="none">
            <a:spAutoFit/>
          </a:bodyPr>
          <a:lstStyle/>
          <a:p>
            <a:r>
              <a:rPr lang="sl-SI" dirty="0">
                <a:solidFill>
                  <a:prstClr val="black"/>
                </a:solidFill>
              </a:rPr>
              <a:t>Vir: OC </a:t>
            </a:r>
            <a:r>
              <a:rPr lang="sl-SI" dirty="0" smtClean="0">
                <a:solidFill>
                  <a:prstClr val="black"/>
                </a:solidFill>
              </a:rPr>
              <a:t>Preska; </a:t>
            </a:r>
            <a:endParaRPr lang="sl-SI" dirty="0">
              <a:solidFill>
                <a:prstClr val="black"/>
              </a:solidFill>
            </a:endParaRPr>
          </a:p>
        </p:txBody>
      </p:sp>
    </p:spTree>
    <p:extLst>
      <p:ext uri="{BB962C8B-B14F-4D97-AF65-F5344CB8AC3E}">
        <p14:creationId xmlns:p14="http://schemas.microsoft.com/office/powerpoint/2010/main" val="905439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32656"/>
            <a:ext cx="8229600" cy="936104"/>
          </a:xfrm>
        </p:spPr>
        <p:txBody>
          <a:bodyPr>
            <a:normAutofit fontScale="90000"/>
          </a:bodyPr>
          <a:lstStyle/>
          <a:p>
            <a:r>
              <a:rPr lang="sl-SI" sz="3600" b="1" dirty="0" smtClean="0"/>
              <a:t>MLEČNOST KRAV (305 dni) CIKASTE PASME</a:t>
            </a:r>
            <a:br>
              <a:rPr lang="sl-SI" sz="3600" b="1" dirty="0" smtClean="0"/>
            </a:br>
            <a:r>
              <a:rPr lang="sl-SI" sz="3600" b="1" dirty="0" smtClean="0"/>
              <a:t>(</a:t>
            </a:r>
            <a:r>
              <a:rPr lang="sl-SI" sz="3600" b="1" dirty="0" smtClean="0">
                <a:solidFill>
                  <a:srgbClr val="FF0000"/>
                </a:solidFill>
              </a:rPr>
              <a:t>*</a:t>
            </a:r>
            <a:r>
              <a:rPr lang="sl-SI" sz="3600" b="1" dirty="0" smtClean="0"/>
              <a:t>letna mlečnost</a:t>
            </a:r>
            <a:r>
              <a:rPr lang="sl-SI" sz="3600" b="1" dirty="0"/>
              <a:t>)</a:t>
            </a:r>
          </a:p>
        </p:txBody>
      </p:sp>
      <p:graphicFrame>
        <p:nvGraphicFramePr>
          <p:cNvPr id="5" name="Ograda vsebine 4"/>
          <p:cNvGraphicFramePr>
            <a:graphicFrameLocks noGrp="1"/>
          </p:cNvGraphicFramePr>
          <p:nvPr>
            <p:ph idx="1"/>
            <p:extLst>
              <p:ext uri="{D42A27DB-BD31-4B8C-83A1-F6EECF244321}">
                <p14:modId xmlns:p14="http://schemas.microsoft.com/office/powerpoint/2010/main" val="4213256475"/>
              </p:ext>
            </p:extLst>
          </p:nvPr>
        </p:nvGraphicFramePr>
        <p:xfrm>
          <a:off x="467544" y="1412776"/>
          <a:ext cx="8229602" cy="4877524"/>
        </p:xfrm>
        <a:graphic>
          <a:graphicData uri="http://schemas.openxmlformats.org/drawingml/2006/table">
            <a:tbl>
              <a:tblPr firstRow="1" bandRow="1">
                <a:tableStyleId>{5C22544A-7EE6-4342-B048-85BDC9FD1C3A}</a:tableStyleId>
              </a:tblPr>
              <a:tblGrid>
                <a:gridCol w="1451746"/>
                <a:gridCol w="970872"/>
                <a:gridCol w="1476158"/>
                <a:gridCol w="1427334"/>
                <a:gridCol w="1451746"/>
                <a:gridCol w="1451746"/>
              </a:tblGrid>
              <a:tr h="366484">
                <a:tc>
                  <a:txBody>
                    <a:bodyPr/>
                    <a:lstStyle/>
                    <a:p>
                      <a:pPr algn="ctr"/>
                      <a:r>
                        <a:rPr lang="sl-SI" sz="1400" dirty="0" smtClean="0"/>
                        <a:t>LETO</a:t>
                      </a:r>
                      <a:endParaRPr lang="sl-SI" sz="1400" dirty="0"/>
                    </a:p>
                  </a:txBody>
                  <a:tcPr/>
                </a:tc>
                <a:tc>
                  <a:txBody>
                    <a:bodyPr/>
                    <a:lstStyle/>
                    <a:p>
                      <a:pPr algn="ctr"/>
                      <a:r>
                        <a:rPr lang="sl-SI" sz="1400" dirty="0" smtClean="0"/>
                        <a:t>PASMA</a:t>
                      </a:r>
                      <a:endParaRPr lang="sl-SI" sz="1400" dirty="0"/>
                    </a:p>
                  </a:txBody>
                  <a:tcPr/>
                </a:tc>
                <a:tc>
                  <a:txBody>
                    <a:bodyPr/>
                    <a:lstStyle/>
                    <a:p>
                      <a:pPr algn="ctr"/>
                      <a:r>
                        <a:rPr lang="sl-SI" sz="1400" dirty="0" smtClean="0"/>
                        <a:t>LAK.</a:t>
                      </a:r>
                      <a:r>
                        <a:rPr lang="sl-SI" sz="1400" baseline="0" dirty="0" smtClean="0"/>
                        <a:t> ZAKLJ.</a:t>
                      </a:r>
                      <a:endParaRPr lang="sl-SI" sz="1400" dirty="0"/>
                    </a:p>
                  </a:txBody>
                  <a:tcPr/>
                </a:tc>
                <a:tc>
                  <a:txBody>
                    <a:bodyPr/>
                    <a:lstStyle/>
                    <a:p>
                      <a:pPr algn="ctr"/>
                      <a:r>
                        <a:rPr lang="sl-SI" sz="1400" dirty="0" smtClean="0"/>
                        <a:t>MLEKO (KG)</a:t>
                      </a:r>
                      <a:endParaRPr lang="sl-SI" sz="1400" dirty="0"/>
                    </a:p>
                  </a:txBody>
                  <a:tcPr/>
                </a:tc>
                <a:tc>
                  <a:txBody>
                    <a:bodyPr/>
                    <a:lstStyle/>
                    <a:p>
                      <a:pPr algn="ctr"/>
                      <a:r>
                        <a:rPr lang="sl-SI" sz="1400" dirty="0" smtClean="0"/>
                        <a:t>MAŠČ. (KG)</a:t>
                      </a:r>
                      <a:endParaRPr lang="sl-SI" sz="1400" dirty="0"/>
                    </a:p>
                  </a:txBody>
                  <a:tcPr/>
                </a:tc>
                <a:tc>
                  <a:txBody>
                    <a:bodyPr/>
                    <a:lstStyle/>
                    <a:p>
                      <a:pPr algn="ctr"/>
                      <a:r>
                        <a:rPr lang="sl-SI" sz="1400" dirty="0" smtClean="0"/>
                        <a:t>BELJ. (KG)</a:t>
                      </a:r>
                      <a:endParaRPr lang="sl-SI" sz="1400" dirty="0"/>
                    </a:p>
                  </a:txBody>
                  <a:tcPr/>
                </a:tc>
              </a:tr>
              <a:tr h="301220">
                <a:tc rowSpan="4">
                  <a:txBody>
                    <a:bodyPr/>
                    <a:lstStyle/>
                    <a:p>
                      <a:pPr algn="ctr"/>
                      <a:r>
                        <a:rPr lang="sl-SI" sz="1400" dirty="0" smtClean="0"/>
                        <a:t>1955</a:t>
                      </a:r>
                      <a:r>
                        <a:rPr lang="sl-SI" sz="1400" dirty="0" smtClean="0">
                          <a:solidFill>
                            <a:srgbClr val="FF0000"/>
                          </a:solidFill>
                        </a:rPr>
                        <a:t>*</a:t>
                      </a:r>
                      <a:endParaRPr lang="sl-SI" sz="1400" dirty="0">
                        <a:solidFill>
                          <a:srgbClr val="FF0000"/>
                        </a:solidFill>
                      </a:endParaRPr>
                    </a:p>
                  </a:txBody>
                  <a:tcPr/>
                </a:tc>
                <a:tc>
                  <a:txBody>
                    <a:bodyPr/>
                    <a:lstStyle/>
                    <a:p>
                      <a:pPr algn="ctr"/>
                      <a:r>
                        <a:rPr lang="sl-SI" sz="1400" b="1" dirty="0" smtClean="0">
                          <a:solidFill>
                            <a:schemeClr val="tx1"/>
                          </a:solidFill>
                        </a:rPr>
                        <a:t>CK</a:t>
                      </a:r>
                      <a:endParaRPr lang="sl-SI" sz="1400" b="1" dirty="0">
                        <a:solidFill>
                          <a:schemeClr val="tx1"/>
                        </a:solidFill>
                      </a:endParaRPr>
                    </a:p>
                  </a:txBody>
                  <a:tcPr/>
                </a:tc>
                <a:tc>
                  <a:txBody>
                    <a:bodyPr/>
                    <a:lstStyle/>
                    <a:p>
                      <a:pPr algn="ctr"/>
                      <a:r>
                        <a:rPr lang="sl-SI" sz="1400" b="1" dirty="0" smtClean="0">
                          <a:solidFill>
                            <a:schemeClr val="tx1"/>
                          </a:solidFill>
                        </a:rPr>
                        <a:t>2647</a:t>
                      </a:r>
                      <a:endParaRPr lang="sl-SI" sz="1400" b="1" dirty="0">
                        <a:solidFill>
                          <a:schemeClr val="tx1"/>
                        </a:solidFill>
                      </a:endParaRPr>
                    </a:p>
                  </a:txBody>
                  <a:tcPr/>
                </a:tc>
                <a:tc>
                  <a:txBody>
                    <a:bodyPr/>
                    <a:lstStyle/>
                    <a:p>
                      <a:pPr algn="ctr"/>
                      <a:r>
                        <a:rPr lang="sl-SI" sz="1400" b="1" dirty="0" smtClean="0">
                          <a:solidFill>
                            <a:schemeClr val="tx1"/>
                          </a:solidFill>
                        </a:rPr>
                        <a:t>2282</a:t>
                      </a:r>
                      <a:endParaRPr lang="sl-SI" sz="1400" b="1" dirty="0">
                        <a:solidFill>
                          <a:schemeClr val="tx1"/>
                        </a:solidFill>
                      </a:endParaRPr>
                    </a:p>
                  </a:txBody>
                  <a:tcPr/>
                </a:tc>
                <a:tc>
                  <a:txBody>
                    <a:bodyPr/>
                    <a:lstStyle/>
                    <a:p>
                      <a:pPr algn="ctr"/>
                      <a:r>
                        <a:rPr lang="sl-SI" sz="1400" b="1" dirty="0" smtClean="0">
                          <a:solidFill>
                            <a:schemeClr val="tx1"/>
                          </a:solidFill>
                        </a:rPr>
                        <a:t>3,81%</a:t>
                      </a:r>
                      <a:endParaRPr lang="sl-SI" sz="1400" b="1" dirty="0">
                        <a:solidFill>
                          <a:schemeClr val="tx1"/>
                        </a:solidFill>
                      </a:endParaRPr>
                    </a:p>
                  </a:txBody>
                  <a:tcPr/>
                </a:tc>
                <a:tc>
                  <a:txBody>
                    <a:bodyPr/>
                    <a:lstStyle/>
                    <a:p>
                      <a:pPr algn="ctr"/>
                      <a:r>
                        <a:rPr lang="sl-SI" sz="1400" b="1" dirty="0" smtClean="0">
                          <a:solidFill>
                            <a:schemeClr val="tx1"/>
                          </a:solidFill>
                        </a:rPr>
                        <a:t>-</a:t>
                      </a:r>
                      <a:endParaRPr lang="sl-SI" sz="1400" b="1" dirty="0">
                        <a:solidFill>
                          <a:schemeClr val="tx1"/>
                        </a:solidFill>
                      </a:endParaRPr>
                    </a:p>
                  </a:txBody>
                  <a:tcPr/>
                </a:tc>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10053</a:t>
                      </a:r>
                      <a:endParaRPr lang="sl-SI" sz="1200" dirty="0"/>
                    </a:p>
                  </a:txBody>
                  <a:tcPr/>
                </a:tc>
                <a:tc>
                  <a:txBody>
                    <a:bodyPr/>
                    <a:lstStyle/>
                    <a:p>
                      <a:pPr algn="ctr"/>
                      <a:r>
                        <a:rPr lang="sl-SI" sz="1200" dirty="0" smtClean="0"/>
                        <a:t>2906</a:t>
                      </a:r>
                      <a:endParaRPr lang="sl-SI" sz="1200" dirty="0"/>
                    </a:p>
                  </a:txBody>
                  <a:tcPr/>
                </a:tc>
                <a:tc>
                  <a:txBody>
                    <a:bodyPr/>
                    <a:lstStyle/>
                    <a:p>
                      <a:pPr algn="ctr"/>
                      <a:r>
                        <a:rPr lang="sl-SI" sz="1200" dirty="0" smtClean="0"/>
                        <a:t>3,67%</a:t>
                      </a:r>
                      <a:endParaRPr lang="sl-SI" sz="1200" dirty="0"/>
                    </a:p>
                  </a:txBody>
                  <a:tcPr/>
                </a:tc>
                <a:tc>
                  <a:txBody>
                    <a:bodyPr/>
                    <a:lstStyle/>
                    <a:p>
                      <a:pPr algn="ctr"/>
                      <a:r>
                        <a:rPr lang="sl-SI" sz="1200" dirty="0" smtClean="0"/>
                        <a:t>-</a:t>
                      </a:r>
                      <a:endParaRPr lang="sl-SI" sz="1200" dirty="0"/>
                    </a:p>
                  </a:txBody>
                  <a:tcPr/>
                </a:tc>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4611</a:t>
                      </a:r>
                      <a:endParaRPr lang="sl-SI" sz="1200" dirty="0"/>
                    </a:p>
                  </a:txBody>
                  <a:tcPr/>
                </a:tc>
                <a:tc>
                  <a:txBody>
                    <a:bodyPr/>
                    <a:lstStyle/>
                    <a:p>
                      <a:pPr algn="ctr"/>
                      <a:r>
                        <a:rPr lang="sl-SI" sz="1200" dirty="0" smtClean="0"/>
                        <a:t>3034</a:t>
                      </a:r>
                      <a:endParaRPr lang="sl-SI" sz="1200" dirty="0"/>
                    </a:p>
                  </a:txBody>
                  <a:tcPr/>
                </a:tc>
                <a:tc>
                  <a:txBody>
                    <a:bodyPr/>
                    <a:lstStyle/>
                    <a:p>
                      <a:pPr algn="ctr"/>
                      <a:r>
                        <a:rPr lang="sl-SI" sz="1200" dirty="0" smtClean="0"/>
                        <a:t>3,91%</a:t>
                      </a:r>
                      <a:endParaRPr lang="sl-SI" sz="1200" dirty="0"/>
                    </a:p>
                  </a:txBody>
                  <a:tcPr/>
                </a:tc>
                <a:tc>
                  <a:txBody>
                    <a:bodyPr/>
                    <a:lstStyle/>
                    <a:p>
                      <a:pPr algn="ctr"/>
                      <a:r>
                        <a:rPr lang="sl-SI" sz="1200" dirty="0" smtClean="0"/>
                        <a:t>-</a:t>
                      </a:r>
                      <a:endParaRPr lang="sl-SI" sz="1200" dirty="0"/>
                    </a:p>
                  </a:txBody>
                  <a:tcPr/>
                </a:tc>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tr>
              <a:tr h="301220">
                <a:tc rowSpan="4">
                  <a:txBody>
                    <a:bodyPr/>
                    <a:lstStyle/>
                    <a:p>
                      <a:pPr algn="ctr"/>
                      <a:r>
                        <a:rPr lang="sl-SI" sz="1400" dirty="0" smtClean="0"/>
                        <a:t>2015</a:t>
                      </a:r>
                      <a:endParaRPr lang="sl-SI" sz="1400" dirty="0"/>
                    </a:p>
                  </a:txBody>
                  <a:tcPr/>
                </a:tc>
                <a:tc>
                  <a:txBody>
                    <a:bodyPr/>
                    <a:lstStyle/>
                    <a:p>
                      <a:pPr algn="ctr"/>
                      <a:r>
                        <a:rPr lang="sl-SI" sz="1400" b="1" dirty="0" smtClean="0"/>
                        <a:t>CK</a:t>
                      </a:r>
                      <a:endParaRPr lang="sl-SI" sz="1400" b="1" dirty="0"/>
                    </a:p>
                  </a:txBody>
                  <a:tcPr/>
                </a:tc>
                <a:tc>
                  <a:txBody>
                    <a:bodyPr/>
                    <a:lstStyle/>
                    <a:p>
                      <a:pPr algn="ctr"/>
                      <a:r>
                        <a:rPr lang="sl-SI" sz="1400" b="1" dirty="0" smtClean="0"/>
                        <a:t>27</a:t>
                      </a:r>
                      <a:endParaRPr lang="sl-SI" sz="1400" b="1" dirty="0"/>
                    </a:p>
                  </a:txBody>
                  <a:tcPr/>
                </a:tc>
                <a:tc>
                  <a:txBody>
                    <a:bodyPr/>
                    <a:lstStyle/>
                    <a:p>
                      <a:pPr algn="ctr"/>
                      <a:r>
                        <a:rPr lang="sl-SI" sz="1400" b="1" dirty="0" smtClean="0"/>
                        <a:t>2906</a:t>
                      </a:r>
                      <a:endParaRPr lang="sl-SI" sz="1400" b="1" dirty="0"/>
                    </a:p>
                  </a:txBody>
                  <a:tcPr/>
                </a:tc>
                <a:tc>
                  <a:txBody>
                    <a:bodyPr/>
                    <a:lstStyle/>
                    <a:p>
                      <a:pPr algn="ctr"/>
                      <a:r>
                        <a:rPr lang="sl-SI" sz="1400" b="1" dirty="0" smtClean="0"/>
                        <a:t>103,2</a:t>
                      </a:r>
                      <a:endParaRPr lang="sl-SI" sz="1400" b="1" dirty="0"/>
                    </a:p>
                  </a:txBody>
                  <a:tcPr/>
                </a:tc>
                <a:tc>
                  <a:txBody>
                    <a:bodyPr/>
                    <a:lstStyle/>
                    <a:p>
                      <a:pPr algn="ctr"/>
                      <a:r>
                        <a:rPr lang="sl-SI" sz="1400" b="1" dirty="0" smtClean="0"/>
                        <a:t>92,7</a:t>
                      </a:r>
                      <a:endParaRPr lang="sl-SI" sz="1400" b="1" dirty="0"/>
                    </a:p>
                  </a:txBody>
                  <a:tcPr/>
                </a:tc>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9820</a:t>
                      </a:r>
                      <a:endParaRPr lang="sl-SI" sz="1200" dirty="0"/>
                    </a:p>
                  </a:txBody>
                  <a:tcPr/>
                </a:tc>
                <a:tc>
                  <a:txBody>
                    <a:bodyPr/>
                    <a:lstStyle/>
                    <a:p>
                      <a:pPr algn="ctr"/>
                      <a:r>
                        <a:rPr lang="sl-SI" sz="1200" dirty="0" smtClean="0"/>
                        <a:t>5602</a:t>
                      </a:r>
                      <a:endParaRPr lang="sl-SI" sz="1200" dirty="0"/>
                    </a:p>
                  </a:txBody>
                  <a:tcPr/>
                </a:tc>
                <a:tc>
                  <a:txBody>
                    <a:bodyPr/>
                    <a:lstStyle/>
                    <a:p>
                      <a:pPr algn="ctr"/>
                      <a:r>
                        <a:rPr lang="sl-SI" sz="1200" dirty="0" smtClean="0"/>
                        <a:t>226,9</a:t>
                      </a:r>
                      <a:endParaRPr lang="sl-SI" sz="1200" dirty="0"/>
                    </a:p>
                  </a:txBody>
                  <a:tcPr/>
                </a:tc>
                <a:tc>
                  <a:txBody>
                    <a:bodyPr/>
                    <a:lstStyle/>
                    <a:p>
                      <a:pPr algn="ctr"/>
                      <a:r>
                        <a:rPr lang="sl-SI" sz="1200" dirty="0" smtClean="0"/>
                        <a:t>190,9</a:t>
                      </a:r>
                      <a:endParaRPr lang="sl-SI" sz="1200" dirty="0"/>
                    </a:p>
                  </a:txBody>
                  <a:tcPr/>
                </a:tc>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21413</a:t>
                      </a:r>
                      <a:endParaRPr lang="sl-SI" sz="1200" dirty="0"/>
                    </a:p>
                  </a:txBody>
                  <a:tcPr/>
                </a:tc>
                <a:tc>
                  <a:txBody>
                    <a:bodyPr/>
                    <a:lstStyle/>
                    <a:p>
                      <a:pPr algn="ctr"/>
                      <a:r>
                        <a:rPr lang="sl-SI" sz="1200" dirty="0" smtClean="0"/>
                        <a:t>5353</a:t>
                      </a:r>
                      <a:endParaRPr lang="sl-SI" sz="1200" dirty="0"/>
                    </a:p>
                  </a:txBody>
                  <a:tcPr/>
                </a:tc>
                <a:tc>
                  <a:txBody>
                    <a:bodyPr/>
                    <a:lstStyle/>
                    <a:p>
                      <a:pPr algn="ctr"/>
                      <a:r>
                        <a:rPr lang="sl-SI" sz="1200" dirty="0" smtClean="0"/>
                        <a:t>216,0</a:t>
                      </a:r>
                      <a:endParaRPr lang="sl-SI" sz="1200" dirty="0"/>
                    </a:p>
                  </a:txBody>
                  <a:tcPr/>
                </a:tc>
                <a:tc>
                  <a:txBody>
                    <a:bodyPr/>
                    <a:lstStyle/>
                    <a:p>
                      <a:pPr algn="ctr"/>
                      <a:r>
                        <a:rPr lang="sl-SI" sz="1200" dirty="0" smtClean="0"/>
                        <a:t>180,1</a:t>
                      </a:r>
                      <a:endParaRPr lang="sl-SI" sz="1200" dirty="0"/>
                    </a:p>
                  </a:txBody>
                  <a:tcPr/>
                </a:tc>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33249</a:t>
                      </a:r>
                      <a:endParaRPr lang="sl-SI" sz="1200" dirty="0"/>
                    </a:p>
                  </a:txBody>
                  <a:tcPr/>
                </a:tc>
                <a:tc>
                  <a:txBody>
                    <a:bodyPr/>
                    <a:lstStyle/>
                    <a:p>
                      <a:pPr algn="ctr"/>
                      <a:r>
                        <a:rPr lang="sl-SI" sz="1200" dirty="0" smtClean="0"/>
                        <a:t>7535</a:t>
                      </a:r>
                      <a:endParaRPr lang="sl-SI" sz="1200" dirty="0"/>
                    </a:p>
                  </a:txBody>
                  <a:tcPr/>
                </a:tc>
                <a:tc>
                  <a:txBody>
                    <a:bodyPr/>
                    <a:lstStyle/>
                    <a:p>
                      <a:pPr algn="ctr"/>
                      <a:r>
                        <a:rPr lang="sl-SI" sz="1200" dirty="0" smtClean="0"/>
                        <a:t>299,2</a:t>
                      </a:r>
                      <a:endParaRPr lang="sl-SI" sz="1200" dirty="0"/>
                    </a:p>
                  </a:txBody>
                  <a:tcPr/>
                </a:tc>
                <a:tc>
                  <a:txBody>
                    <a:bodyPr/>
                    <a:lstStyle/>
                    <a:p>
                      <a:pPr algn="ctr"/>
                      <a:r>
                        <a:rPr lang="sl-SI" sz="1200" dirty="0" smtClean="0"/>
                        <a:t>247,2</a:t>
                      </a:r>
                      <a:endParaRPr lang="sl-SI" sz="1200" dirty="0"/>
                    </a:p>
                  </a:txBody>
                  <a:tcPr/>
                </a:tc>
              </a:tr>
              <a:tr h="301220">
                <a:tc rowSpan="4">
                  <a:txBody>
                    <a:bodyPr/>
                    <a:lstStyle/>
                    <a:p>
                      <a:pPr algn="ctr"/>
                      <a:r>
                        <a:rPr lang="sl-SI" sz="1400" b="1" dirty="0" smtClean="0"/>
                        <a:t>2020</a:t>
                      </a:r>
                      <a:endParaRPr lang="sl-SI" sz="1400" b="1" dirty="0"/>
                    </a:p>
                  </a:txBody>
                  <a:tcPr/>
                </a:tc>
                <a:tc>
                  <a:txBody>
                    <a:bodyPr/>
                    <a:lstStyle/>
                    <a:p>
                      <a:pPr algn="ctr"/>
                      <a:r>
                        <a:rPr lang="sl-SI" sz="1400" b="1" dirty="0" smtClean="0"/>
                        <a:t>CK</a:t>
                      </a:r>
                      <a:endParaRPr lang="sl-SI" sz="1400" b="1" dirty="0"/>
                    </a:p>
                  </a:txBody>
                  <a:tcPr/>
                </a:tc>
                <a:tc>
                  <a:txBody>
                    <a:bodyPr/>
                    <a:lstStyle/>
                    <a:p>
                      <a:pPr algn="ctr"/>
                      <a:r>
                        <a:rPr lang="sl-SI" sz="1400" b="1" dirty="0" smtClean="0"/>
                        <a:t>39</a:t>
                      </a:r>
                      <a:endParaRPr lang="sl-SI" sz="1400" b="1" dirty="0"/>
                    </a:p>
                  </a:txBody>
                  <a:tcPr/>
                </a:tc>
                <a:tc>
                  <a:txBody>
                    <a:bodyPr/>
                    <a:lstStyle/>
                    <a:p>
                      <a:pPr algn="ctr"/>
                      <a:r>
                        <a:rPr lang="sl-SI" sz="1400" b="1" dirty="0" smtClean="0"/>
                        <a:t>3297</a:t>
                      </a:r>
                      <a:endParaRPr lang="sl-SI" sz="1400" b="1" dirty="0"/>
                    </a:p>
                  </a:txBody>
                  <a:tcPr/>
                </a:tc>
                <a:tc>
                  <a:txBody>
                    <a:bodyPr/>
                    <a:lstStyle/>
                    <a:p>
                      <a:pPr algn="ctr"/>
                      <a:r>
                        <a:rPr lang="sl-SI" sz="1400" b="1" dirty="0" smtClean="0"/>
                        <a:t>123,1</a:t>
                      </a:r>
                      <a:endParaRPr lang="sl-SI" sz="1400" b="1" dirty="0"/>
                    </a:p>
                  </a:txBody>
                  <a:tcPr/>
                </a:tc>
                <a:tc>
                  <a:txBody>
                    <a:bodyPr/>
                    <a:lstStyle/>
                    <a:p>
                      <a:pPr algn="ctr"/>
                      <a:r>
                        <a:rPr lang="sl-SI" sz="1400" b="1" dirty="0" smtClean="0"/>
                        <a:t>109,0</a:t>
                      </a:r>
                      <a:endParaRPr lang="sl-SI" sz="1400" b="1" dirty="0"/>
                    </a:p>
                  </a:txBody>
                  <a:tcPr/>
                </a:tc>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7772</a:t>
                      </a:r>
                      <a:endParaRPr lang="sl-SI" sz="1200" dirty="0"/>
                    </a:p>
                  </a:txBody>
                  <a:tcPr/>
                </a:tc>
                <a:tc>
                  <a:txBody>
                    <a:bodyPr/>
                    <a:lstStyle/>
                    <a:p>
                      <a:pPr algn="ctr"/>
                      <a:r>
                        <a:rPr lang="sl-SI" sz="1200" dirty="0" smtClean="0"/>
                        <a:t>6130</a:t>
                      </a:r>
                      <a:endParaRPr lang="sl-SI" sz="1200" dirty="0"/>
                    </a:p>
                  </a:txBody>
                  <a:tcPr/>
                </a:tc>
                <a:tc>
                  <a:txBody>
                    <a:bodyPr/>
                    <a:lstStyle/>
                    <a:p>
                      <a:pPr algn="ctr"/>
                      <a:r>
                        <a:rPr lang="sl-SI" sz="1200" dirty="0" smtClean="0"/>
                        <a:t>251,4</a:t>
                      </a:r>
                      <a:endParaRPr lang="sl-SI" sz="1200" dirty="0"/>
                    </a:p>
                  </a:txBody>
                  <a:tcPr/>
                </a:tc>
                <a:tc>
                  <a:txBody>
                    <a:bodyPr/>
                    <a:lstStyle/>
                    <a:p>
                      <a:pPr algn="ctr"/>
                      <a:r>
                        <a:rPr lang="sl-SI" sz="1200" dirty="0" smtClean="0"/>
                        <a:t>212,3</a:t>
                      </a:r>
                      <a:endParaRPr lang="sl-SI" sz="1200" dirty="0"/>
                    </a:p>
                  </a:txBody>
                  <a:tcPr/>
                </a:tc>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21960</a:t>
                      </a:r>
                      <a:endParaRPr lang="sl-SI" sz="1200" dirty="0"/>
                    </a:p>
                  </a:txBody>
                  <a:tcPr/>
                </a:tc>
                <a:tc>
                  <a:txBody>
                    <a:bodyPr/>
                    <a:lstStyle/>
                    <a:p>
                      <a:pPr algn="ctr"/>
                      <a:r>
                        <a:rPr lang="sl-SI" sz="1200" dirty="0" smtClean="0"/>
                        <a:t>5964</a:t>
                      </a:r>
                      <a:endParaRPr lang="sl-SI" sz="1200" dirty="0"/>
                    </a:p>
                  </a:txBody>
                  <a:tcPr/>
                </a:tc>
                <a:tc>
                  <a:txBody>
                    <a:bodyPr/>
                    <a:lstStyle/>
                    <a:p>
                      <a:pPr algn="ctr"/>
                      <a:r>
                        <a:rPr lang="sl-SI" sz="1200" dirty="0" smtClean="0"/>
                        <a:t>243,9</a:t>
                      </a:r>
                      <a:endParaRPr lang="sl-SI" sz="1200" dirty="0"/>
                    </a:p>
                  </a:txBody>
                  <a:tcPr/>
                </a:tc>
                <a:tc>
                  <a:txBody>
                    <a:bodyPr/>
                    <a:lstStyle/>
                    <a:p>
                      <a:pPr algn="ctr"/>
                      <a:r>
                        <a:rPr lang="sl-SI" sz="1200" dirty="0" smtClean="0"/>
                        <a:t>204,8</a:t>
                      </a:r>
                      <a:endParaRPr lang="sl-SI" sz="1200" dirty="0"/>
                    </a:p>
                  </a:txBody>
                  <a:tcPr/>
                </a:tc>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33949</a:t>
                      </a:r>
                      <a:endParaRPr lang="sl-SI" sz="1200" dirty="0"/>
                    </a:p>
                  </a:txBody>
                  <a:tcPr/>
                </a:tc>
                <a:tc>
                  <a:txBody>
                    <a:bodyPr/>
                    <a:lstStyle/>
                    <a:p>
                      <a:pPr algn="ctr"/>
                      <a:r>
                        <a:rPr lang="sl-SI" sz="1200" dirty="0" smtClean="0"/>
                        <a:t>8404</a:t>
                      </a:r>
                      <a:endParaRPr lang="sl-SI" sz="1200" dirty="0"/>
                    </a:p>
                  </a:txBody>
                  <a:tcPr/>
                </a:tc>
                <a:tc>
                  <a:txBody>
                    <a:bodyPr/>
                    <a:lstStyle/>
                    <a:p>
                      <a:pPr algn="ctr"/>
                      <a:r>
                        <a:rPr lang="sl-SI" sz="1200" dirty="0" smtClean="0"/>
                        <a:t>331,1</a:t>
                      </a:r>
                      <a:endParaRPr lang="sl-SI" sz="1200" dirty="0"/>
                    </a:p>
                  </a:txBody>
                  <a:tcPr/>
                </a:tc>
                <a:tc>
                  <a:txBody>
                    <a:bodyPr/>
                    <a:lstStyle/>
                    <a:p>
                      <a:pPr algn="ctr"/>
                      <a:r>
                        <a:rPr lang="sl-SI" sz="1200" dirty="0" smtClean="0"/>
                        <a:t>278,4</a:t>
                      </a:r>
                      <a:endParaRPr lang="sl-SI" sz="1200" dirty="0"/>
                    </a:p>
                  </a:txBody>
                  <a:tcPr/>
                </a:tc>
              </a:tr>
              <a:tr h="301220">
                <a:tc rowSpan="4">
                  <a:txBody>
                    <a:bodyPr/>
                    <a:lstStyle/>
                    <a:p>
                      <a:pPr algn="ctr"/>
                      <a:r>
                        <a:rPr lang="sl-SI" sz="1400" b="1" dirty="0" smtClean="0"/>
                        <a:t>2024</a:t>
                      </a:r>
                      <a:endParaRPr lang="sl-SI" sz="1400" b="1" dirty="0"/>
                    </a:p>
                  </a:txBody>
                  <a:tcPr/>
                </a:tc>
                <a:tc>
                  <a:txBody>
                    <a:bodyPr/>
                    <a:lstStyle/>
                    <a:p>
                      <a:pPr algn="ctr"/>
                      <a:r>
                        <a:rPr lang="sl-SI" sz="1400" b="1" dirty="0" smtClean="0"/>
                        <a:t>CK</a:t>
                      </a:r>
                      <a:endParaRPr lang="sl-SI" sz="1400" b="1" dirty="0"/>
                    </a:p>
                  </a:txBody>
                  <a:tcPr/>
                </a:tc>
                <a:tc>
                  <a:txBody>
                    <a:bodyPr/>
                    <a:lstStyle/>
                    <a:p>
                      <a:pPr algn="ctr"/>
                      <a:r>
                        <a:rPr lang="sl-SI" sz="1400" b="1" dirty="0" smtClean="0"/>
                        <a:t>61</a:t>
                      </a:r>
                      <a:endParaRPr lang="sl-SI" sz="1400" b="1" dirty="0"/>
                    </a:p>
                  </a:txBody>
                  <a:tcPr/>
                </a:tc>
                <a:tc>
                  <a:txBody>
                    <a:bodyPr/>
                    <a:lstStyle/>
                    <a:p>
                      <a:pPr algn="ctr"/>
                      <a:r>
                        <a:rPr lang="sl-SI" sz="1400" b="1" dirty="0" smtClean="0"/>
                        <a:t>3244</a:t>
                      </a:r>
                      <a:endParaRPr lang="sl-SI" sz="1400" b="1" dirty="0"/>
                    </a:p>
                  </a:txBody>
                  <a:tcPr/>
                </a:tc>
                <a:tc>
                  <a:txBody>
                    <a:bodyPr/>
                    <a:lstStyle/>
                    <a:p>
                      <a:pPr algn="ctr"/>
                      <a:r>
                        <a:rPr lang="sl-SI" sz="1400" b="1" dirty="0" smtClean="0"/>
                        <a:t>122,9</a:t>
                      </a:r>
                      <a:endParaRPr lang="sl-SI" sz="1400" b="1" dirty="0"/>
                    </a:p>
                  </a:txBody>
                  <a:tcPr/>
                </a:tc>
                <a:tc>
                  <a:txBody>
                    <a:bodyPr/>
                    <a:lstStyle/>
                    <a:p>
                      <a:pPr algn="ctr"/>
                      <a:r>
                        <a:rPr lang="sl-SI" sz="1400" b="1" dirty="0" smtClean="0"/>
                        <a:t>109,4</a:t>
                      </a:r>
                      <a:endParaRPr lang="sl-SI" sz="1400" b="1" dirty="0"/>
                    </a:p>
                  </a:txBody>
                  <a:tcPr/>
                </a:tc>
              </a:tr>
              <a:tr h="271098">
                <a:tc vMerge="1">
                  <a:txBody>
                    <a:bodyPr/>
                    <a:lstStyle/>
                    <a:p>
                      <a:endParaRPr lang="sl-SI"/>
                    </a:p>
                  </a:txBody>
                  <a:tcPr/>
                </a:tc>
                <a:tc>
                  <a:txBody>
                    <a:bodyPr/>
                    <a:lstStyle/>
                    <a:p>
                      <a:pPr algn="ctr"/>
                      <a:r>
                        <a:rPr lang="sl-SI" sz="1200" smtClean="0"/>
                        <a:t>RJ</a:t>
                      </a:r>
                      <a:endParaRPr lang="sl-SI" sz="1200" dirty="0"/>
                    </a:p>
                  </a:txBody>
                  <a:tcPr/>
                </a:tc>
                <a:tc>
                  <a:txBody>
                    <a:bodyPr/>
                    <a:lstStyle/>
                    <a:p>
                      <a:pPr algn="ctr"/>
                      <a:r>
                        <a:rPr lang="sl-SI" sz="1200" dirty="0" smtClean="0"/>
                        <a:t>4842</a:t>
                      </a:r>
                      <a:endParaRPr lang="sl-SI" sz="1200" dirty="0"/>
                    </a:p>
                  </a:txBody>
                  <a:tcPr/>
                </a:tc>
                <a:tc>
                  <a:txBody>
                    <a:bodyPr/>
                    <a:lstStyle/>
                    <a:p>
                      <a:pPr algn="ctr"/>
                      <a:r>
                        <a:rPr lang="sl-SI" sz="1200" dirty="0" smtClean="0"/>
                        <a:t>6469</a:t>
                      </a:r>
                      <a:endParaRPr lang="sl-SI" sz="1200" dirty="0"/>
                    </a:p>
                  </a:txBody>
                  <a:tcPr/>
                </a:tc>
                <a:tc>
                  <a:txBody>
                    <a:bodyPr/>
                    <a:lstStyle/>
                    <a:p>
                      <a:pPr algn="ctr"/>
                      <a:r>
                        <a:rPr lang="sl-SI" sz="1200" dirty="0" smtClean="0"/>
                        <a:t>268,5</a:t>
                      </a:r>
                      <a:endParaRPr lang="sl-SI" sz="1200" dirty="0"/>
                    </a:p>
                  </a:txBody>
                  <a:tcPr/>
                </a:tc>
                <a:tc>
                  <a:txBody>
                    <a:bodyPr/>
                    <a:lstStyle/>
                    <a:p>
                      <a:pPr algn="ctr"/>
                      <a:r>
                        <a:rPr lang="sl-SI" sz="1200" dirty="0" smtClean="0"/>
                        <a:t>227,2</a:t>
                      </a:r>
                      <a:endParaRPr lang="sl-SI" sz="1200" dirty="0"/>
                    </a:p>
                  </a:txBody>
                  <a:tcPr/>
                </a:tc>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18035</a:t>
                      </a:r>
                      <a:endParaRPr lang="sl-SI" sz="1200" dirty="0"/>
                    </a:p>
                  </a:txBody>
                  <a:tcPr/>
                </a:tc>
                <a:tc>
                  <a:txBody>
                    <a:bodyPr/>
                    <a:lstStyle/>
                    <a:p>
                      <a:pPr algn="ctr"/>
                      <a:r>
                        <a:rPr lang="sl-SI" sz="1200" dirty="0" smtClean="0"/>
                        <a:t>6158</a:t>
                      </a:r>
                      <a:endParaRPr lang="sl-SI" sz="1200" dirty="0"/>
                    </a:p>
                  </a:txBody>
                  <a:tcPr/>
                </a:tc>
                <a:tc>
                  <a:txBody>
                    <a:bodyPr/>
                    <a:lstStyle/>
                    <a:p>
                      <a:pPr algn="ctr"/>
                      <a:r>
                        <a:rPr lang="sl-SI" sz="1200" dirty="0" smtClean="0"/>
                        <a:t>252,6</a:t>
                      </a:r>
                      <a:endParaRPr lang="sl-SI" sz="1200" dirty="0"/>
                    </a:p>
                  </a:txBody>
                  <a:tcPr/>
                </a:tc>
                <a:tc>
                  <a:txBody>
                    <a:bodyPr/>
                    <a:lstStyle/>
                    <a:p>
                      <a:pPr algn="ctr"/>
                      <a:r>
                        <a:rPr lang="sl-SI" sz="1200" dirty="0" smtClean="0"/>
                        <a:t>210,6</a:t>
                      </a:r>
                      <a:endParaRPr lang="sl-SI" sz="1200" dirty="0"/>
                    </a:p>
                  </a:txBody>
                  <a:tcPr/>
                </a:tc>
              </a:tr>
              <a:tr h="271098">
                <a:tc vMerge="1">
                  <a:txBody>
                    <a:bodyPr/>
                    <a:lstStyle/>
                    <a:p>
                      <a:endParaRPr lang="sl-SI"/>
                    </a:p>
                  </a:txBody>
                  <a:tcPr/>
                </a:tc>
                <a:tc>
                  <a:txBody>
                    <a:bodyPr/>
                    <a:lstStyle/>
                    <a:p>
                      <a:pPr algn="ctr"/>
                      <a:r>
                        <a:rPr lang="sl-SI" sz="1200" smtClean="0"/>
                        <a:t>ČB</a:t>
                      </a:r>
                      <a:endParaRPr lang="sl-SI" sz="1200" dirty="0"/>
                    </a:p>
                  </a:txBody>
                  <a:tcPr/>
                </a:tc>
                <a:tc>
                  <a:txBody>
                    <a:bodyPr/>
                    <a:lstStyle/>
                    <a:p>
                      <a:pPr algn="ctr"/>
                      <a:r>
                        <a:rPr lang="sl-SI" sz="1200" dirty="0" smtClean="0"/>
                        <a:t>27279</a:t>
                      </a:r>
                      <a:endParaRPr lang="sl-SI" sz="1200" dirty="0"/>
                    </a:p>
                  </a:txBody>
                  <a:tcPr/>
                </a:tc>
                <a:tc>
                  <a:txBody>
                    <a:bodyPr/>
                    <a:lstStyle/>
                    <a:p>
                      <a:pPr algn="ctr"/>
                      <a:r>
                        <a:rPr lang="sl-SI" sz="1200" dirty="0" smtClean="0"/>
                        <a:t>8694</a:t>
                      </a:r>
                      <a:endParaRPr lang="sl-SI" sz="1200" dirty="0"/>
                    </a:p>
                  </a:txBody>
                  <a:tcPr/>
                </a:tc>
                <a:tc>
                  <a:txBody>
                    <a:bodyPr/>
                    <a:lstStyle/>
                    <a:p>
                      <a:pPr algn="ctr"/>
                      <a:r>
                        <a:rPr lang="sl-SI" sz="1200" dirty="0" smtClean="0"/>
                        <a:t>347,6</a:t>
                      </a:r>
                      <a:endParaRPr lang="sl-SI" sz="1200" dirty="0"/>
                    </a:p>
                  </a:txBody>
                  <a:tcPr/>
                </a:tc>
                <a:tc>
                  <a:txBody>
                    <a:bodyPr/>
                    <a:lstStyle/>
                    <a:p>
                      <a:pPr algn="ctr"/>
                      <a:r>
                        <a:rPr lang="sl-SI" sz="1200" dirty="0" smtClean="0"/>
                        <a:t>290,7</a:t>
                      </a:r>
                      <a:endParaRPr lang="sl-SI" sz="1200" dirty="0"/>
                    </a:p>
                  </a:txBody>
                  <a:tcPr/>
                </a:tc>
              </a:tr>
            </a:tbl>
          </a:graphicData>
        </a:graphic>
      </p:graphicFrame>
      <p:sp>
        <p:nvSpPr>
          <p:cNvPr id="3" name="Pravokotnik 2"/>
          <p:cNvSpPr/>
          <p:nvPr/>
        </p:nvSpPr>
        <p:spPr>
          <a:xfrm>
            <a:off x="539552" y="6381328"/>
            <a:ext cx="4246291" cy="369332"/>
          </a:xfrm>
          <a:prstGeom prst="rect">
            <a:avLst/>
          </a:prstGeom>
        </p:spPr>
        <p:txBody>
          <a:bodyPr wrap="none">
            <a:spAutoFit/>
          </a:bodyPr>
          <a:lstStyle/>
          <a:p>
            <a:r>
              <a:rPr lang="sl-SI" dirty="0">
                <a:solidFill>
                  <a:prstClr val="black"/>
                </a:solidFill>
              </a:rPr>
              <a:t>Vir: </a:t>
            </a:r>
            <a:r>
              <a:rPr lang="sl-SI" dirty="0" err="1">
                <a:solidFill>
                  <a:prstClr val="black"/>
                </a:solidFill>
              </a:rPr>
              <a:t>Cpz</a:t>
            </a:r>
            <a:r>
              <a:rPr lang="sl-SI" dirty="0">
                <a:solidFill>
                  <a:prstClr val="black"/>
                </a:solidFill>
              </a:rPr>
              <a:t> Govedo, Kmetijski inštitut Slovenije</a:t>
            </a:r>
          </a:p>
        </p:txBody>
      </p:sp>
    </p:spTree>
    <p:extLst>
      <p:ext uri="{BB962C8B-B14F-4D97-AF65-F5344CB8AC3E}">
        <p14:creationId xmlns:p14="http://schemas.microsoft.com/office/powerpoint/2010/main" val="4141599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476672"/>
            <a:ext cx="8229600" cy="1143000"/>
          </a:xfrm>
        </p:spPr>
        <p:txBody>
          <a:bodyPr>
            <a:normAutofit/>
          </a:bodyPr>
          <a:lstStyle/>
          <a:p>
            <a:r>
              <a:rPr lang="sl-SI" sz="3200" b="1" dirty="0" smtClean="0"/>
              <a:t>ČLANSTVO REJCEV V REJSKEM DRUŠTVU CIKA </a:t>
            </a:r>
            <a:br>
              <a:rPr lang="sl-SI" sz="3200" b="1" dirty="0" smtClean="0"/>
            </a:br>
            <a:r>
              <a:rPr lang="sl-SI" sz="3200" b="1" dirty="0" smtClean="0"/>
              <a:t>(2016, 2020 in 2024)</a:t>
            </a:r>
            <a:endParaRPr lang="sl-SI" sz="3200" b="1" dirty="0"/>
          </a:p>
        </p:txBody>
      </p:sp>
      <p:graphicFrame>
        <p:nvGraphicFramePr>
          <p:cNvPr id="5" name="Ograda vsebine 4"/>
          <p:cNvGraphicFramePr>
            <a:graphicFrameLocks noGrp="1"/>
          </p:cNvGraphicFramePr>
          <p:nvPr>
            <p:ph idx="1"/>
            <p:extLst>
              <p:ext uri="{D42A27DB-BD31-4B8C-83A1-F6EECF244321}">
                <p14:modId xmlns:p14="http://schemas.microsoft.com/office/powerpoint/2010/main" val="2745468367"/>
              </p:ext>
            </p:extLst>
          </p:nvPr>
        </p:nvGraphicFramePr>
        <p:xfrm>
          <a:off x="348698" y="2204864"/>
          <a:ext cx="8568951" cy="2108200"/>
        </p:xfrm>
        <a:graphic>
          <a:graphicData uri="http://schemas.openxmlformats.org/drawingml/2006/table">
            <a:tbl>
              <a:tblPr firstRow="1" bandRow="1">
                <a:tableStyleId>{5C22544A-7EE6-4342-B048-85BDC9FD1C3A}</a:tableStyleId>
              </a:tblPr>
              <a:tblGrid>
                <a:gridCol w="3215190"/>
                <a:gridCol w="1728192"/>
                <a:gridCol w="1728192"/>
                <a:gridCol w="1897377"/>
              </a:tblGrid>
              <a:tr h="370840">
                <a:tc>
                  <a:txBody>
                    <a:bodyPr/>
                    <a:lstStyle/>
                    <a:p>
                      <a:pPr algn="ctr"/>
                      <a:r>
                        <a:rPr lang="sl-SI" b="1" dirty="0" smtClean="0"/>
                        <a:t>ČLANSTVO</a:t>
                      </a:r>
                      <a:r>
                        <a:rPr lang="sl-SI" b="1" baseline="0" dirty="0" smtClean="0"/>
                        <a:t> V DRUŠTVU (</a:t>
                      </a:r>
                      <a:r>
                        <a:rPr lang="sl-SI" b="1" baseline="0" dirty="0" err="1" smtClean="0"/>
                        <a:t>Cpz</a:t>
                      </a:r>
                      <a:r>
                        <a:rPr lang="sl-SI" b="1" baseline="0" dirty="0" smtClean="0"/>
                        <a:t> govedo)</a:t>
                      </a:r>
                      <a:endParaRPr lang="sl-SI" b="1" dirty="0"/>
                    </a:p>
                  </a:txBody>
                  <a:tcPr/>
                </a:tc>
                <a:tc>
                  <a:txBody>
                    <a:bodyPr/>
                    <a:lstStyle/>
                    <a:p>
                      <a:pPr algn="ctr"/>
                      <a:r>
                        <a:rPr lang="sl-SI" b="1" dirty="0" smtClean="0"/>
                        <a:t>Število rejcev 2016</a:t>
                      </a:r>
                      <a:endParaRPr lang="sl-SI" b="1" dirty="0"/>
                    </a:p>
                  </a:txBody>
                  <a:tcPr/>
                </a:tc>
                <a:tc>
                  <a:txBody>
                    <a:bodyPr/>
                    <a:lstStyle/>
                    <a:p>
                      <a:pPr algn="ctr"/>
                      <a:r>
                        <a:rPr lang="sl-SI" b="1" dirty="0" smtClean="0"/>
                        <a:t>Število rejcev 2020</a:t>
                      </a:r>
                      <a:endParaRPr lang="sl-SI"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b="1" dirty="0" smtClean="0"/>
                        <a:t>Število rejcev 2024</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b="1" dirty="0" smtClean="0">
                          <a:solidFill>
                            <a:srgbClr val="00B050"/>
                          </a:solidFill>
                        </a:rPr>
                        <a:t>AKTIVNI</a:t>
                      </a:r>
                      <a:r>
                        <a:rPr lang="sl-SI" b="1" baseline="0" dirty="0" smtClean="0">
                          <a:solidFill>
                            <a:srgbClr val="00B050"/>
                          </a:solidFill>
                        </a:rPr>
                        <a:t> ČLANI REJSKEGA DRUŠTVA</a:t>
                      </a:r>
                      <a:endParaRPr lang="sl-SI" b="1" dirty="0" smtClean="0">
                        <a:solidFill>
                          <a:srgbClr val="00B050"/>
                        </a:solidFill>
                      </a:endParaRPr>
                    </a:p>
                  </a:txBody>
                  <a:tcPr/>
                </a:tc>
                <a:tc>
                  <a:txBody>
                    <a:bodyPr/>
                    <a:lstStyle/>
                    <a:p>
                      <a:pPr algn="ctr"/>
                      <a:r>
                        <a:rPr lang="sl-SI" b="1" dirty="0" smtClean="0">
                          <a:solidFill>
                            <a:srgbClr val="00B050"/>
                          </a:solidFill>
                        </a:rPr>
                        <a:t>280</a:t>
                      </a:r>
                      <a:endParaRPr lang="sl-SI" b="1" dirty="0">
                        <a:solidFill>
                          <a:srgbClr val="00B050"/>
                        </a:solidFill>
                      </a:endParaRPr>
                    </a:p>
                  </a:txBody>
                  <a:tcPr/>
                </a:tc>
                <a:tc>
                  <a:txBody>
                    <a:bodyPr/>
                    <a:lstStyle/>
                    <a:p>
                      <a:pPr algn="ctr"/>
                      <a:r>
                        <a:rPr lang="sl-SI" b="1" dirty="0" smtClean="0">
                          <a:solidFill>
                            <a:srgbClr val="00B050"/>
                          </a:solidFill>
                        </a:rPr>
                        <a:t>415</a:t>
                      </a:r>
                      <a:endParaRPr lang="sl-SI" b="1" dirty="0">
                        <a:solidFill>
                          <a:srgbClr val="00B050"/>
                        </a:solidFill>
                      </a:endParaRPr>
                    </a:p>
                  </a:txBody>
                  <a:tcPr/>
                </a:tc>
                <a:tc>
                  <a:txBody>
                    <a:bodyPr/>
                    <a:lstStyle/>
                    <a:p>
                      <a:pPr algn="ctr"/>
                      <a:r>
                        <a:rPr lang="sl-SI" b="1" dirty="0" smtClean="0">
                          <a:solidFill>
                            <a:srgbClr val="00B050"/>
                          </a:solidFill>
                        </a:rPr>
                        <a:t>481</a:t>
                      </a:r>
                      <a:endParaRPr lang="sl-SI" b="1" dirty="0">
                        <a:solidFill>
                          <a:srgbClr val="00B050"/>
                        </a:solidFill>
                      </a:endParaRPr>
                    </a:p>
                  </a:txBody>
                  <a:tcPr/>
                </a:tc>
              </a:tr>
              <a:tr h="370840">
                <a:tc>
                  <a:txBody>
                    <a:bodyPr/>
                    <a:lstStyle/>
                    <a:p>
                      <a:pPr algn="ctr"/>
                      <a:r>
                        <a:rPr lang="sl-SI" b="1" dirty="0" smtClean="0"/>
                        <a:t>VSI</a:t>
                      </a:r>
                      <a:r>
                        <a:rPr lang="sl-SI" b="1" baseline="0" dirty="0" smtClean="0"/>
                        <a:t> VPISANI V CPZ GOVEDO*</a:t>
                      </a:r>
                      <a:endParaRPr lang="sl-SI" b="1" dirty="0"/>
                    </a:p>
                  </a:txBody>
                  <a:tcPr/>
                </a:tc>
                <a:tc>
                  <a:txBody>
                    <a:bodyPr/>
                    <a:lstStyle/>
                    <a:p>
                      <a:pPr algn="ctr"/>
                      <a:r>
                        <a:rPr lang="sl-SI" b="1" dirty="0" smtClean="0"/>
                        <a:t>762</a:t>
                      </a:r>
                      <a:endParaRPr lang="sl-SI" b="1" dirty="0"/>
                    </a:p>
                  </a:txBody>
                  <a:tcPr/>
                </a:tc>
                <a:tc>
                  <a:txBody>
                    <a:bodyPr/>
                    <a:lstStyle/>
                    <a:p>
                      <a:pPr algn="ctr"/>
                      <a:r>
                        <a:rPr lang="sl-SI" b="1" dirty="0" smtClean="0"/>
                        <a:t>820</a:t>
                      </a:r>
                      <a:endParaRPr lang="sl-SI" b="1" dirty="0"/>
                    </a:p>
                  </a:txBody>
                  <a:tcPr/>
                </a:tc>
                <a:tc>
                  <a:txBody>
                    <a:bodyPr/>
                    <a:lstStyle/>
                    <a:p>
                      <a:pPr algn="ctr"/>
                      <a:r>
                        <a:rPr lang="sl-SI" b="1" dirty="0" smtClean="0"/>
                        <a:t>899</a:t>
                      </a:r>
                      <a:endParaRPr lang="sl-SI" b="1" dirty="0"/>
                    </a:p>
                  </a:txBody>
                  <a:tcPr/>
                </a:tc>
              </a:tr>
              <a:tr h="370840">
                <a:tc>
                  <a:txBody>
                    <a:bodyPr/>
                    <a:lstStyle/>
                    <a:p>
                      <a:pPr algn="ctr"/>
                      <a:r>
                        <a:rPr lang="sl-SI" sz="2400" b="1" dirty="0" smtClean="0">
                          <a:solidFill>
                            <a:srgbClr val="FF0000"/>
                          </a:solidFill>
                        </a:rPr>
                        <a:t>RAZLIKA</a:t>
                      </a:r>
                      <a:endParaRPr lang="sl-SI" sz="2400" b="1" dirty="0">
                        <a:solidFill>
                          <a:srgbClr val="FF0000"/>
                        </a:solidFill>
                      </a:endParaRPr>
                    </a:p>
                  </a:txBody>
                  <a:tcPr/>
                </a:tc>
                <a:tc>
                  <a:txBody>
                    <a:bodyPr/>
                    <a:lstStyle/>
                    <a:p>
                      <a:pPr algn="ctr"/>
                      <a:r>
                        <a:rPr lang="sl-SI" sz="2400" b="1" dirty="0" smtClean="0">
                          <a:solidFill>
                            <a:srgbClr val="FF0000"/>
                          </a:solidFill>
                        </a:rPr>
                        <a:t>482</a:t>
                      </a:r>
                      <a:endParaRPr lang="sl-SI" sz="2400" b="1" dirty="0">
                        <a:solidFill>
                          <a:srgbClr val="FF0000"/>
                        </a:solidFill>
                      </a:endParaRPr>
                    </a:p>
                  </a:txBody>
                  <a:tcPr/>
                </a:tc>
                <a:tc>
                  <a:txBody>
                    <a:bodyPr/>
                    <a:lstStyle/>
                    <a:p>
                      <a:pPr algn="ctr"/>
                      <a:r>
                        <a:rPr lang="sl-SI" sz="2400" b="1" dirty="0" smtClean="0">
                          <a:solidFill>
                            <a:srgbClr val="FF0000"/>
                          </a:solidFill>
                        </a:rPr>
                        <a:t>405</a:t>
                      </a:r>
                      <a:endParaRPr lang="sl-SI" sz="2400" b="1" dirty="0">
                        <a:solidFill>
                          <a:srgbClr val="FF0000"/>
                        </a:solidFill>
                      </a:endParaRPr>
                    </a:p>
                  </a:txBody>
                  <a:tcPr/>
                </a:tc>
                <a:tc>
                  <a:txBody>
                    <a:bodyPr/>
                    <a:lstStyle/>
                    <a:p>
                      <a:pPr algn="ctr"/>
                      <a:r>
                        <a:rPr lang="sl-SI" sz="2400" b="1" dirty="0" smtClean="0">
                          <a:solidFill>
                            <a:srgbClr val="FF0000"/>
                          </a:solidFill>
                        </a:rPr>
                        <a:t>418</a:t>
                      </a:r>
                      <a:endParaRPr lang="sl-SI" sz="2400" b="1" dirty="0">
                        <a:solidFill>
                          <a:srgbClr val="FF0000"/>
                        </a:solidFill>
                      </a:endParaRPr>
                    </a:p>
                  </a:txBody>
                  <a:tcPr/>
                </a:tc>
              </a:tr>
            </a:tbl>
          </a:graphicData>
        </a:graphic>
      </p:graphicFrame>
      <p:sp>
        <p:nvSpPr>
          <p:cNvPr id="3" name="Pravokotnik 2"/>
          <p:cNvSpPr/>
          <p:nvPr/>
        </p:nvSpPr>
        <p:spPr>
          <a:xfrm>
            <a:off x="395536" y="5013176"/>
            <a:ext cx="8161145" cy="1200329"/>
          </a:xfrm>
          <a:prstGeom prst="rect">
            <a:avLst/>
          </a:prstGeom>
        </p:spPr>
        <p:txBody>
          <a:bodyPr wrap="none">
            <a:spAutoFit/>
          </a:bodyPr>
          <a:lstStyle/>
          <a:p>
            <a:r>
              <a:rPr lang="sl-SI" b="1" dirty="0">
                <a:solidFill>
                  <a:prstClr val="black"/>
                </a:solidFill>
              </a:rPr>
              <a:t>Aktivni </a:t>
            </a:r>
            <a:r>
              <a:rPr lang="sl-SI" b="1" dirty="0" smtClean="0">
                <a:solidFill>
                  <a:prstClr val="black"/>
                </a:solidFill>
              </a:rPr>
              <a:t>člani: plačali </a:t>
            </a:r>
            <a:r>
              <a:rPr lang="sl-SI" b="1" dirty="0">
                <a:solidFill>
                  <a:prstClr val="black"/>
                </a:solidFill>
              </a:rPr>
              <a:t>članarino </a:t>
            </a:r>
            <a:r>
              <a:rPr lang="sl-SI" b="1" dirty="0" smtClean="0">
                <a:solidFill>
                  <a:prstClr val="black"/>
                </a:solidFill>
              </a:rPr>
              <a:t>združenju oz. vštevši z opomini</a:t>
            </a:r>
          </a:p>
          <a:p>
            <a:endParaRPr lang="sl-SI" b="1" dirty="0" smtClean="0">
              <a:solidFill>
                <a:prstClr val="black"/>
              </a:solidFill>
            </a:endParaRPr>
          </a:p>
          <a:p>
            <a:r>
              <a:rPr lang="sl-SI" b="1" dirty="0" smtClean="0">
                <a:solidFill>
                  <a:prstClr val="black"/>
                </a:solidFill>
              </a:rPr>
              <a:t>*Aktivni člani, ne aktivni člani in rejci-nečlani, ki imajo svoje živali vključene v rejski </a:t>
            </a:r>
          </a:p>
          <a:p>
            <a:r>
              <a:rPr lang="sl-SI" b="1" dirty="0" smtClean="0">
                <a:solidFill>
                  <a:prstClr val="black"/>
                </a:solidFill>
              </a:rPr>
              <a:t>program za </a:t>
            </a:r>
            <a:r>
              <a:rPr lang="sl-SI" b="1" dirty="0" err="1" smtClean="0">
                <a:solidFill>
                  <a:prstClr val="black"/>
                </a:solidFill>
              </a:rPr>
              <a:t>cikasto</a:t>
            </a:r>
            <a:r>
              <a:rPr lang="sl-SI" b="1" dirty="0" smtClean="0">
                <a:solidFill>
                  <a:prstClr val="black"/>
                </a:solidFill>
              </a:rPr>
              <a:t> govedo oz. niso v rejskem programu</a:t>
            </a:r>
            <a:endParaRPr lang="sl-SI" b="1" dirty="0">
              <a:solidFill>
                <a:prstClr val="black"/>
              </a:solidFill>
            </a:endParaRPr>
          </a:p>
        </p:txBody>
      </p:sp>
    </p:spTree>
    <p:extLst>
      <p:ext uri="{BB962C8B-B14F-4D97-AF65-F5344CB8AC3E}">
        <p14:creationId xmlns:p14="http://schemas.microsoft.com/office/powerpoint/2010/main" val="1377100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1389" y="260648"/>
            <a:ext cx="8229600" cy="720080"/>
          </a:xfrm>
        </p:spPr>
        <p:txBody>
          <a:bodyPr>
            <a:noAutofit/>
          </a:bodyPr>
          <a:lstStyle/>
          <a:p>
            <a:pPr algn="l"/>
            <a:r>
              <a:rPr lang="sl-SI" sz="3600" b="1" dirty="0" smtClean="0"/>
              <a:t>REJSKI CILJ – STALEŽ KRAV CIKASTE PASME</a:t>
            </a:r>
            <a:endParaRPr lang="sl-SI" sz="3600" b="1" dirty="0"/>
          </a:p>
        </p:txBody>
      </p:sp>
      <p:sp>
        <p:nvSpPr>
          <p:cNvPr id="6" name="TextBox 5"/>
          <p:cNvSpPr txBox="1"/>
          <p:nvPr/>
        </p:nvSpPr>
        <p:spPr>
          <a:xfrm>
            <a:off x="464588" y="1052736"/>
            <a:ext cx="7855978"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sl-SI" sz="2400" b="1" dirty="0">
                <a:solidFill>
                  <a:prstClr val="white"/>
                </a:solidFill>
              </a:rPr>
              <a:t>Osnovni cilj je </a:t>
            </a:r>
            <a:r>
              <a:rPr lang="sl-SI" sz="2400" b="1" dirty="0" smtClean="0">
                <a:solidFill>
                  <a:prstClr val="white"/>
                </a:solidFill>
              </a:rPr>
              <a:t>ohranitev živali  z optimalnimi lastnostmi avtohtonosti. </a:t>
            </a:r>
            <a:endParaRPr lang="sl-SI" sz="2400" b="1" dirty="0">
              <a:solidFill>
                <a:prstClr val="white"/>
              </a:solidFill>
            </a:endParaRPr>
          </a:p>
        </p:txBody>
      </p:sp>
      <p:sp>
        <p:nvSpPr>
          <p:cNvPr id="8" name="TextBox 7"/>
          <p:cNvSpPr txBox="1"/>
          <p:nvPr/>
        </p:nvSpPr>
        <p:spPr>
          <a:xfrm>
            <a:off x="445522" y="3501008"/>
            <a:ext cx="787504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l-SI" sz="2400" b="1" dirty="0" smtClean="0">
                <a:solidFill>
                  <a:srgbClr val="FF0000"/>
                </a:solidFill>
              </a:rPr>
              <a:t>Pomoč</a:t>
            </a:r>
            <a:r>
              <a:rPr lang="sl-SI" sz="2400" dirty="0" smtClean="0">
                <a:solidFill>
                  <a:prstClr val="black"/>
                </a:solidFill>
              </a:rPr>
              <a:t>: zgodovinski viri na osnovi katerih je razviden </a:t>
            </a:r>
            <a:r>
              <a:rPr lang="sl-SI" sz="2400" dirty="0" err="1" smtClean="0">
                <a:solidFill>
                  <a:prstClr val="black"/>
                </a:solidFill>
              </a:rPr>
              <a:t>izgled</a:t>
            </a:r>
            <a:r>
              <a:rPr lang="sl-SI" sz="2400" dirty="0" smtClean="0">
                <a:solidFill>
                  <a:prstClr val="black"/>
                </a:solidFill>
              </a:rPr>
              <a:t> in razvoj pasme (Banova uredba, 6</a:t>
            </a:r>
            <a:r>
              <a:rPr lang="sl-SI" sz="2400" dirty="0">
                <a:solidFill>
                  <a:prstClr val="black"/>
                </a:solidFill>
              </a:rPr>
              <a:t>. aprila </a:t>
            </a:r>
            <a:r>
              <a:rPr lang="sl-SI" sz="2400" dirty="0" smtClean="0">
                <a:solidFill>
                  <a:prstClr val="black"/>
                </a:solidFill>
              </a:rPr>
              <a:t>1935,..)</a:t>
            </a:r>
            <a:endParaRPr lang="sl-SI" sz="2400" dirty="0">
              <a:solidFill>
                <a:prstClr val="black"/>
              </a:solidFill>
            </a:endParaRPr>
          </a:p>
        </p:txBody>
      </p:sp>
      <p:sp>
        <p:nvSpPr>
          <p:cNvPr id="9" name="TextBox 8"/>
          <p:cNvSpPr txBox="1"/>
          <p:nvPr/>
        </p:nvSpPr>
        <p:spPr>
          <a:xfrm>
            <a:off x="464588" y="2918563"/>
            <a:ext cx="4832477" cy="46166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algn="just"/>
            <a:r>
              <a:rPr lang="sl-SI" sz="2400" b="1" dirty="0" smtClean="0">
                <a:solidFill>
                  <a:prstClr val="white"/>
                </a:solidFill>
              </a:rPr>
              <a:t>Preprečevanje </a:t>
            </a:r>
            <a:r>
              <a:rPr lang="sl-SI" sz="2400" b="1" dirty="0">
                <a:solidFill>
                  <a:prstClr val="white"/>
                </a:solidFill>
              </a:rPr>
              <a:t>parjenja v sorodstvu. </a:t>
            </a:r>
          </a:p>
        </p:txBody>
      </p:sp>
      <p:sp>
        <p:nvSpPr>
          <p:cNvPr id="10" name="TextBox 9"/>
          <p:cNvSpPr txBox="1"/>
          <p:nvPr/>
        </p:nvSpPr>
        <p:spPr>
          <a:xfrm>
            <a:off x="464588" y="4437112"/>
            <a:ext cx="787962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sl-SI" sz="2400" b="1" dirty="0" smtClean="0">
                <a:solidFill>
                  <a:srgbClr val="FF0000"/>
                </a:solidFill>
              </a:rPr>
              <a:t>Želimo si: </a:t>
            </a:r>
          </a:p>
          <a:p>
            <a:pPr marL="342900" indent="-342900" algn="just">
              <a:buFont typeface="Arial" panose="020B0604020202020204" pitchFamily="34" charset="0"/>
              <a:buChar char="•"/>
            </a:pPr>
            <a:r>
              <a:rPr lang="sl-SI" sz="2400" dirty="0">
                <a:solidFill>
                  <a:prstClr val="black"/>
                </a:solidFill>
              </a:rPr>
              <a:t>L</a:t>
            </a:r>
            <a:r>
              <a:rPr lang="sl-SI" sz="2400" dirty="0" smtClean="0">
                <a:solidFill>
                  <a:prstClr val="black"/>
                </a:solidFill>
              </a:rPr>
              <a:t>ahke živali, </a:t>
            </a:r>
            <a:r>
              <a:rPr lang="sl-SI" sz="2400" dirty="0">
                <a:solidFill>
                  <a:prstClr val="black"/>
                </a:solidFill>
              </a:rPr>
              <a:t>s tankimi kostmi in </a:t>
            </a:r>
            <a:r>
              <a:rPr lang="sl-SI" sz="2400" dirty="0" err="1">
                <a:solidFill>
                  <a:prstClr val="black"/>
                </a:solidFill>
              </a:rPr>
              <a:t>nerobustne</a:t>
            </a:r>
            <a:r>
              <a:rPr lang="sl-SI" sz="2400" dirty="0">
                <a:solidFill>
                  <a:prstClr val="black"/>
                </a:solidFill>
              </a:rPr>
              <a:t> </a:t>
            </a:r>
            <a:r>
              <a:rPr lang="sl-SI" sz="2400" dirty="0" smtClean="0">
                <a:solidFill>
                  <a:prstClr val="black"/>
                </a:solidFill>
              </a:rPr>
              <a:t>konstitucije, </a:t>
            </a:r>
          </a:p>
          <a:p>
            <a:pPr marL="342900" indent="-342900" algn="just">
              <a:buFont typeface="Arial" panose="020B0604020202020204" pitchFamily="34" charset="0"/>
              <a:buChar char="•"/>
            </a:pPr>
            <a:r>
              <a:rPr lang="sl-SI" sz="2400" dirty="0">
                <a:solidFill>
                  <a:prstClr val="black"/>
                </a:solidFill>
              </a:rPr>
              <a:t>K</a:t>
            </a:r>
            <a:r>
              <a:rPr lang="sl-SI" sz="2400" dirty="0" smtClean="0">
                <a:solidFill>
                  <a:prstClr val="black"/>
                </a:solidFill>
              </a:rPr>
              <a:t>ombiniran tip </a:t>
            </a:r>
            <a:r>
              <a:rPr lang="sl-SI" sz="2400" dirty="0">
                <a:solidFill>
                  <a:prstClr val="black"/>
                </a:solidFill>
              </a:rPr>
              <a:t>z večjim </a:t>
            </a:r>
            <a:r>
              <a:rPr lang="sl-SI" sz="2400" dirty="0" smtClean="0">
                <a:solidFill>
                  <a:prstClr val="black"/>
                </a:solidFill>
              </a:rPr>
              <a:t>poudarkom </a:t>
            </a:r>
            <a:r>
              <a:rPr lang="sl-SI" sz="2400" dirty="0">
                <a:solidFill>
                  <a:prstClr val="black"/>
                </a:solidFill>
              </a:rPr>
              <a:t>na prireji </a:t>
            </a:r>
            <a:r>
              <a:rPr lang="sl-SI" sz="2400" dirty="0" smtClean="0">
                <a:solidFill>
                  <a:prstClr val="black"/>
                </a:solidFill>
              </a:rPr>
              <a:t>mleka,</a:t>
            </a:r>
          </a:p>
          <a:p>
            <a:pPr marL="342900" indent="-342900" algn="just">
              <a:buFont typeface="Arial" panose="020B0604020202020204" pitchFamily="34" charset="0"/>
              <a:buChar char="•"/>
            </a:pPr>
            <a:r>
              <a:rPr lang="sl-SI" sz="2400" dirty="0" smtClean="0">
                <a:solidFill>
                  <a:prstClr val="black"/>
                </a:solidFill>
              </a:rPr>
              <a:t>Manjši okvir, </a:t>
            </a:r>
          </a:p>
          <a:p>
            <a:pPr marL="342900" indent="-342900" algn="just">
              <a:buFont typeface="Arial" panose="020B0604020202020204" pitchFamily="34" charset="0"/>
              <a:buChar char="•"/>
            </a:pPr>
            <a:r>
              <a:rPr lang="sl-SI" sz="2400" dirty="0">
                <a:solidFill>
                  <a:prstClr val="black"/>
                </a:solidFill>
              </a:rPr>
              <a:t>K</a:t>
            </a:r>
            <a:r>
              <a:rPr lang="sl-SI" sz="2400" dirty="0" smtClean="0">
                <a:solidFill>
                  <a:prstClr val="black"/>
                </a:solidFill>
              </a:rPr>
              <a:t>orektne telesne oblike in</a:t>
            </a:r>
          </a:p>
          <a:p>
            <a:pPr marL="342900" indent="-342900" algn="just">
              <a:buFont typeface="Arial" panose="020B0604020202020204" pitchFamily="34" charset="0"/>
              <a:buChar char="•"/>
            </a:pPr>
            <a:r>
              <a:rPr lang="sl-SI" sz="2400" dirty="0" smtClean="0">
                <a:solidFill>
                  <a:prstClr val="black"/>
                </a:solidFill>
              </a:rPr>
              <a:t>Ocena avtohtonosti nad 6. </a:t>
            </a:r>
            <a:endParaRPr lang="sl-SI" sz="2400" dirty="0">
              <a:solidFill>
                <a:prstClr val="black"/>
              </a:solidFill>
            </a:endParaRPr>
          </a:p>
        </p:txBody>
      </p:sp>
      <p:sp>
        <p:nvSpPr>
          <p:cNvPr id="12" name="TextBox 11"/>
          <p:cNvSpPr txBox="1"/>
          <p:nvPr/>
        </p:nvSpPr>
        <p:spPr>
          <a:xfrm>
            <a:off x="447834" y="1988840"/>
            <a:ext cx="2826543"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a:solidFill>
                  <a:prstClr val="black"/>
                </a:solidFill>
              </a:rPr>
              <a:t>Izhodiščno leto 2009 </a:t>
            </a:r>
            <a:endParaRPr lang="sl-SI" sz="2400" dirty="0" smtClean="0">
              <a:solidFill>
                <a:prstClr val="black"/>
              </a:solidFill>
            </a:endParaRPr>
          </a:p>
          <a:p>
            <a:pPr algn="ctr"/>
            <a:r>
              <a:rPr lang="sl-SI" sz="2400" b="1" dirty="0" smtClean="0">
                <a:solidFill>
                  <a:srgbClr val="FF0000"/>
                </a:solidFill>
              </a:rPr>
              <a:t>162 krav</a:t>
            </a:r>
            <a:endParaRPr lang="sl-SI" sz="2400" b="1" dirty="0">
              <a:solidFill>
                <a:srgbClr val="FF0000"/>
              </a:solidFill>
            </a:endParaRPr>
          </a:p>
        </p:txBody>
      </p:sp>
      <p:sp>
        <p:nvSpPr>
          <p:cNvPr id="13" name="TextBox 12"/>
          <p:cNvSpPr txBox="1"/>
          <p:nvPr/>
        </p:nvSpPr>
        <p:spPr>
          <a:xfrm>
            <a:off x="4110307" y="1988840"/>
            <a:ext cx="1488036"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smtClean="0">
                <a:solidFill>
                  <a:prstClr val="black"/>
                </a:solidFill>
              </a:rPr>
              <a:t>Leto 2018 </a:t>
            </a:r>
          </a:p>
          <a:p>
            <a:pPr algn="ctr"/>
            <a:r>
              <a:rPr lang="sl-SI" sz="2400" b="1" dirty="0" smtClean="0">
                <a:solidFill>
                  <a:srgbClr val="FF0000"/>
                </a:solidFill>
              </a:rPr>
              <a:t>466 krav</a:t>
            </a:r>
            <a:endParaRPr lang="sl-SI" sz="2400" b="1" dirty="0">
              <a:solidFill>
                <a:srgbClr val="FF0000"/>
              </a:solidFill>
            </a:endParaRPr>
          </a:p>
        </p:txBody>
      </p:sp>
      <p:sp>
        <p:nvSpPr>
          <p:cNvPr id="14" name="TextBox 13"/>
          <p:cNvSpPr txBox="1"/>
          <p:nvPr/>
        </p:nvSpPr>
        <p:spPr>
          <a:xfrm>
            <a:off x="6353111" y="1988839"/>
            <a:ext cx="1950535"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smtClean="0">
                <a:solidFill>
                  <a:prstClr val="black"/>
                </a:solidFill>
              </a:rPr>
              <a:t>Dolgoročni cilj</a:t>
            </a:r>
          </a:p>
          <a:p>
            <a:pPr algn="ctr"/>
            <a:r>
              <a:rPr lang="sl-SI" sz="2400" b="1" dirty="0" smtClean="0">
                <a:solidFill>
                  <a:srgbClr val="FF0000"/>
                </a:solidFill>
              </a:rPr>
              <a:t>880 krav</a:t>
            </a:r>
            <a:endParaRPr lang="sl-SI" sz="2400" b="1" dirty="0">
              <a:solidFill>
                <a:srgbClr val="FF0000"/>
              </a:solidFill>
            </a:endParaRPr>
          </a:p>
        </p:txBody>
      </p:sp>
      <p:sp>
        <p:nvSpPr>
          <p:cNvPr id="15" name="Right Arrow 14"/>
          <p:cNvSpPr/>
          <p:nvPr/>
        </p:nvSpPr>
        <p:spPr>
          <a:xfrm>
            <a:off x="3402909" y="2377716"/>
            <a:ext cx="611257" cy="360040"/>
          </a:xfrm>
          <a:prstGeom prst="rightArrow">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l-SI" sz="2400">
              <a:solidFill>
                <a:prstClr val="black"/>
              </a:solidFill>
            </a:endParaRPr>
          </a:p>
        </p:txBody>
      </p:sp>
      <p:sp>
        <p:nvSpPr>
          <p:cNvPr id="16" name="Right Arrow 15"/>
          <p:cNvSpPr/>
          <p:nvPr/>
        </p:nvSpPr>
        <p:spPr>
          <a:xfrm>
            <a:off x="5741854" y="2377716"/>
            <a:ext cx="611257" cy="360040"/>
          </a:xfrm>
          <a:prstGeom prst="rightArrow">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l-SI" sz="2400">
              <a:solidFill>
                <a:prstClr val="black"/>
              </a:solidFill>
            </a:endParaRPr>
          </a:p>
        </p:txBody>
      </p:sp>
    </p:spTree>
    <p:extLst>
      <p:ext uri="{BB962C8B-B14F-4D97-AF65-F5344CB8AC3E}">
        <p14:creationId xmlns:p14="http://schemas.microsoft.com/office/powerpoint/2010/main" val="28284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539552" y="6165304"/>
            <a:ext cx="7776864" cy="504056"/>
          </a:xfrm>
        </p:spPr>
        <p:txBody>
          <a:bodyPr>
            <a:normAutofit fontScale="85000" lnSpcReduction="20000"/>
          </a:bodyPr>
          <a:lstStyle/>
          <a:p>
            <a:r>
              <a:rPr lang="sl-SI" sz="1600" dirty="0" smtClean="0"/>
              <a:t>*NISO RAZVRŠČENE</a:t>
            </a:r>
          </a:p>
          <a:p>
            <a:r>
              <a:rPr lang="sl-SI" sz="1600" dirty="0" smtClean="0"/>
              <a:t>Vir: </a:t>
            </a:r>
            <a:r>
              <a:rPr lang="sl-SI" sz="1600" dirty="0" err="1" smtClean="0"/>
              <a:t>Cpz</a:t>
            </a:r>
            <a:r>
              <a:rPr lang="sl-SI" sz="1600" dirty="0" smtClean="0"/>
              <a:t> Govedo, Kmetijski inštitut </a:t>
            </a:r>
            <a:r>
              <a:rPr lang="sl-SI" sz="1600" dirty="0"/>
              <a:t>S</a:t>
            </a:r>
            <a:r>
              <a:rPr lang="sl-SI" sz="1600" dirty="0" smtClean="0"/>
              <a:t>lovenije</a:t>
            </a:r>
            <a:endParaRPr lang="sl-SI" sz="1600" dirty="0"/>
          </a:p>
        </p:txBody>
      </p:sp>
      <p:sp>
        <p:nvSpPr>
          <p:cNvPr id="3" name="Pravokotnik 2"/>
          <p:cNvSpPr/>
          <p:nvPr/>
        </p:nvSpPr>
        <p:spPr>
          <a:xfrm>
            <a:off x="539552" y="620688"/>
            <a:ext cx="7776864" cy="646331"/>
          </a:xfrm>
          <a:prstGeom prst="rect">
            <a:avLst/>
          </a:prstGeom>
        </p:spPr>
        <p:txBody>
          <a:bodyPr wrap="square">
            <a:spAutoFit/>
          </a:bodyPr>
          <a:lstStyle/>
          <a:p>
            <a:r>
              <a:rPr lang="sl-SI" b="1" dirty="0" smtClean="0">
                <a:solidFill>
                  <a:prstClr val="black"/>
                </a:solidFill>
              </a:rPr>
              <a:t>Razvrstitev </a:t>
            </a:r>
            <a:r>
              <a:rPr lang="sl-SI" b="1" dirty="0" err="1" smtClean="0">
                <a:solidFill>
                  <a:prstClr val="black"/>
                </a:solidFill>
              </a:rPr>
              <a:t>cikastih</a:t>
            </a:r>
            <a:r>
              <a:rPr lang="sl-SI" b="1" dirty="0" smtClean="0">
                <a:solidFill>
                  <a:prstClr val="black"/>
                </a:solidFill>
              </a:rPr>
              <a:t> krav </a:t>
            </a:r>
            <a:r>
              <a:rPr lang="sl-SI" b="1" dirty="0">
                <a:solidFill>
                  <a:prstClr val="black"/>
                </a:solidFill>
              </a:rPr>
              <a:t>po </a:t>
            </a:r>
            <a:r>
              <a:rPr lang="sl-SI" b="1" dirty="0" smtClean="0">
                <a:solidFill>
                  <a:prstClr val="black"/>
                </a:solidFill>
              </a:rPr>
              <a:t>razredih rodovniške knjige za </a:t>
            </a:r>
            <a:r>
              <a:rPr lang="sl-SI" b="1" dirty="0" err="1" smtClean="0">
                <a:solidFill>
                  <a:prstClr val="black"/>
                </a:solidFill>
              </a:rPr>
              <a:t>cikasto</a:t>
            </a:r>
            <a:r>
              <a:rPr lang="sl-SI" b="1" dirty="0" smtClean="0">
                <a:solidFill>
                  <a:prstClr val="black"/>
                </a:solidFill>
              </a:rPr>
              <a:t> govedo </a:t>
            </a:r>
          </a:p>
          <a:p>
            <a:r>
              <a:rPr lang="sl-SI" b="1" dirty="0" smtClean="0">
                <a:solidFill>
                  <a:prstClr val="black"/>
                </a:solidFill>
              </a:rPr>
              <a:t>(2014 – 2024)</a:t>
            </a:r>
            <a:endParaRPr lang="sl-SI" b="1" dirty="0">
              <a:solidFill>
                <a:prstClr val="black"/>
              </a:solidFill>
            </a:endParaRPr>
          </a:p>
        </p:txBody>
      </p:sp>
      <p:graphicFrame>
        <p:nvGraphicFramePr>
          <p:cNvPr id="8" name="Tabela 7"/>
          <p:cNvGraphicFramePr>
            <a:graphicFrameLocks noGrp="1"/>
          </p:cNvGraphicFramePr>
          <p:nvPr>
            <p:extLst>
              <p:ext uri="{D42A27DB-BD31-4B8C-83A1-F6EECF244321}">
                <p14:modId xmlns:p14="http://schemas.microsoft.com/office/powerpoint/2010/main" val="3253946481"/>
              </p:ext>
            </p:extLst>
          </p:nvPr>
        </p:nvGraphicFramePr>
        <p:xfrm>
          <a:off x="683568" y="1628799"/>
          <a:ext cx="7920881" cy="4032448"/>
        </p:xfrm>
        <a:graphic>
          <a:graphicData uri="http://schemas.openxmlformats.org/drawingml/2006/table">
            <a:tbl>
              <a:tblPr/>
              <a:tblGrid>
                <a:gridCol w="1404508"/>
                <a:gridCol w="1057941"/>
                <a:gridCol w="875538"/>
                <a:gridCol w="1080742"/>
                <a:gridCol w="875538"/>
                <a:gridCol w="875538"/>
                <a:gridCol w="875538"/>
                <a:gridCol w="875538"/>
              </a:tblGrid>
              <a:tr h="504056">
                <a:tc>
                  <a:txBody>
                    <a:bodyPr/>
                    <a:lstStyle/>
                    <a:p>
                      <a:pPr algn="ctr" fontAlgn="b"/>
                      <a:r>
                        <a:rPr lang="sl-SI" sz="16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smtClean="0">
                          <a:solidFill>
                            <a:srgbClr val="000000"/>
                          </a:solidFill>
                          <a:effectLst/>
                          <a:latin typeface="Calibri"/>
                        </a:rPr>
                        <a:t>2022</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smtClean="0">
                          <a:solidFill>
                            <a:srgbClr val="000000"/>
                          </a:solidFill>
                          <a:effectLst/>
                          <a:latin typeface="Calibri"/>
                        </a:rPr>
                        <a:t>2023</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smtClean="0">
                          <a:solidFill>
                            <a:srgbClr val="000000"/>
                          </a:solidFill>
                          <a:effectLst/>
                          <a:latin typeface="Calibri"/>
                        </a:rPr>
                        <a:t>2024</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504056">
                <a:tc>
                  <a:txBody>
                    <a:bodyPr/>
                    <a:lstStyle/>
                    <a:p>
                      <a:pPr algn="ctr" fontAlgn="b"/>
                      <a:r>
                        <a:rPr lang="sl-SI" sz="1600" b="1" i="0" u="none" strike="noStrike" dirty="0">
                          <a:solidFill>
                            <a:srgbClr val="FF0000"/>
                          </a:solidFill>
                          <a:effectLst/>
                          <a:latin typeface="Calibri"/>
                        </a:rPr>
                        <a:t>IRK CK ~ A1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50</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35</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25</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FF0000"/>
                          </a:solidFill>
                          <a:effectLst/>
                          <a:latin typeface="Calibri"/>
                        </a:rPr>
                        <a:t>IRK CK ~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621</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635</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663</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FF0000"/>
                          </a:solidFill>
                          <a:effectLst/>
                          <a:latin typeface="Calibri"/>
                        </a:rPr>
                        <a:t>IRK CK~B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698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1010</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1225</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1384</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IRK CK ~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605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465</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379</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323</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IRK CK ~ 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134</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147</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170</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CPZ </a:t>
                      </a:r>
                      <a:r>
                        <a:rPr lang="sl-SI" sz="1600" b="1" i="0" u="none" strike="noStrike" dirty="0" smtClean="0">
                          <a:solidFill>
                            <a:srgbClr val="000000"/>
                          </a:solidFill>
                          <a:effectLst/>
                          <a:latin typeface="Calibri"/>
                        </a:rPr>
                        <a:t>GOVEDO*</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243</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201</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188</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ctr" fontAlgn="b"/>
                      <a:r>
                        <a:rPr lang="sl-SI" sz="16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1387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1593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smtClean="0">
                          <a:solidFill>
                            <a:srgbClr val="000000"/>
                          </a:solidFill>
                          <a:effectLst/>
                          <a:latin typeface="Calibri"/>
                        </a:rPr>
                        <a:t>2523</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smtClean="0">
                          <a:solidFill>
                            <a:srgbClr val="000000"/>
                          </a:solidFill>
                          <a:effectLst/>
                          <a:latin typeface="Calibri"/>
                        </a:rPr>
                        <a:t>2622</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smtClean="0">
                          <a:solidFill>
                            <a:srgbClr val="000000"/>
                          </a:solidFill>
                          <a:effectLst/>
                          <a:latin typeface="Calibri"/>
                        </a:rPr>
                        <a:t>2753</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Tree>
    <p:extLst>
      <p:ext uri="{BB962C8B-B14F-4D97-AF65-F5344CB8AC3E}">
        <p14:creationId xmlns:p14="http://schemas.microsoft.com/office/powerpoint/2010/main" val="1001320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2678014199"/>
              </p:ext>
            </p:extLst>
          </p:nvPr>
        </p:nvGraphicFramePr>
        <p:xfrm>
          <a:off x="611560" y="620688"/>
          <a:ext cx="7992890" cy="4364196"/>
        </p:xfrm>
        <a:graphic>
          <a:graphicData uri="http://schemas.openxmlformats.org/drawingml/2006/table">
            <a:tbl>
              <a:tblPr firstRow="1" firstCol="1" bandRow="1">
                <a:tableStyleId>{5C22544A-7EE6-4342-B048-85BDC9FD1C3A}</a:tableStyleId>
              </a:tblPr>
              <a:tblGrid>
                <a:gridCol w="1216101"/>
                <a:gridCol w="610667"/>
                <a:gridCol w="657817"/>
                <a:gridCol w="776433"/>
                <a:gridCol w="931720"/>
                <a:gridCol w="931720"/>
                <a:gridCol w="931720"/>
                <a:gridCol w="1009363"/>
                <a:gridCol w="927349"/>
              </a:tblGrid>
              <a:tr h="578580">
                <a:tc rowSpan="2">
                  <a:txBody>
                    <a:bodyPr/>
                    <a:lstStyle/>
                    <a:p>
                      <a:pPr>
                        <a:lnSpc>
                          <a:spcPct val="115000"/>
                        </a:lnSpc>
                        <a:spcAft>
                          <a:spcPts val="0"/>
                        </a:spcAft>
                      </a:pPr>
                      <a:r>
                        <a:rPr lang="sl-SI" sz="1100" dirty="0">
                          <a:effectLst/>
                        </a:rPr>
                        <a:t> </a:t>
                      </a:r>
                      <a:endParaRPr lang="sl-SI" sz="1100" dirty="0">
                        <a:effectLst/>
                        <a:latin typeface="Calibri"/>
                        <a:ea typeface="Calibri"/>
                        <a:cs typeface="Times New Roman"/>
                      </a:endParaRPr>
                    </a:p>
                  </a:txBody>
                  <a:tcPr marL="44450" marR="44450" marT="0" marB="0" anchor="b"/>
                </a:tc>
                <a:tc gridSpan="8">
                  <a:txBody>
                    <a:bodyPr/>
                    <a:lstStyle/>
                    <a:p>
                      <a:pPr algn="ctr">
                        <a:lnSpc>
                          <a:spcPct val="115000"/>
                        </a:lnSpc>
                        <a:spcAft>
                          <a:spcPts val="0"/>
                        </a:spcAft>
                      </a:pPr>
                      <a:r>
                        <a:rPr lang="sl-SI" sz="1600" dirty="0">
                          <a:effectLst/>
                        </a:rPr>
                        <a:t>Leto</a:t>
                      </a:r>
                      <a:endParaRPr lang="sl-SI" sz="1600" dirty="0">
                        <a:effectLst/>
                        <a:latin typeface="Calibri"/>
                        <a:ea typeface="Calibri"/>
                        <a:cs typeface="Times New Roman"/>
                      </a:endParaRPr>
                    </a:p>
                  </a:txBody>
                  <a:tcPr marL="44450" marR="44450" marT="0" marB="0" anchor="b"/>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pPr algn="ctr">
                        <a:lnSpc>
                          <a:spcPct val="115000"/>
                        </a:lnSpc>
                        <a:spcAft>
                          <a:spcPts val="0"/>
                        </a:spcAft>
                      </a:pPr>
                      <a:endParaRPr lang="sl-SI" sz="1400" dirty="0">
                        <a:effectLst/>
                        <a:latin typeface="Calibri"/>
                        <a:ea typeface="Calibri"/>
                        <a:cs typeface="Times New Roman"/>
                      </a:endParaRPr>
                    </a:p>
                  </a:txBody>
                  <a:tcPr marL="44450" marR="44450" marT="0" marB="0" anchor="b"/>
                </a:tc>
                <a:tc hMerge="1">
                  <a:txBody>
                    <a:bodyPr/>
                    <a:lstStyle/>
                    <a:p>
                      <a:pPr algn="ctr">
                        <a:lnSpc>
                          <a:spcPct val="115000"/>
                        </a:lnSpc>
                        <a:spcAft>
                          <a:spcPts val="0"/>
                        </a:spcAft>
                      </a:pPr>
                      <a:endParaRPr lang="sl-SI" sz="1600" dirty="0">
                        <a:effectLst/>
                        <a:latin typeface="Calibri"/>
                        <a:ea typeface="Calibri"/>
                        <a:cs typeface="Times New Roman"/>
                      </a:endParaRPr>
                    </a:p>
                  </a:txBody>
                  <a:tcPr marL="44450" marR="44450" marT="0" marB="0" anchor="b"/>
                </a:tc>
              </a:tr>
              <a:tr h="437874">
                <a:tc vMerge="1">
                  <a:txBody>
                    <a:bodyPr/>
                    <a:lstStyle/>
                    <a:p>
                      <a:endParaRPr lang="sl-SI"/>
                    </a:p>
                  </a:txBody>
                  <a:tcPr/>
                </a:tc>
                <a:tc>
                  <a:txBody>
                    <a:bodyPr/>
                    <a:lstStyle/>
                    <a:p>
                      <a:pPr algn="ctr">
                        <a:lnSpc>
                          <a:spcPct val="115000"/>
                        </a:lnSpc>
                        <a:spcAft>
                          <a:spcPts val="0"/>
                        </a:spcAft>
                      </a:pPr>
                      <a:r>
                        <a:rPr lang="sl-SI" sz="1600" b="1" dirty="0">
                          <a:effectLst/>
                        </a:rPr>
                        <a:t>2002</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b="1" dirty="0">
                          <a:effectLst/>
                        </a:rPr>
                        <a:t>2006</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b="1" dirty="0">
                          <a:effectLst/>
                        </a:rPr>
                        <a:t>2009</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2015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2020</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2022</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2023</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2024</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Število rej s CK pasmo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a:effectLst/>
                        </a:rPr>
                        <a:t>105</a:t>
                      </a:r>
                      <a:endParaRPr lang="sl-SI"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293</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427</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696</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820</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874</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893</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899</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Število CK </a:t>
                      </a:r>
                      <a:r>
                        <a:rPr lang="sl-SI" sz="1400" dirty="0" smtClean="0">
                          <a:effectLst/>
                        </a:rPr>
                        <a:t>krav</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152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566</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885</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1503</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2295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2523</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2622</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2753</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Število CK krav / rejo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1,4</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1,9</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2,1</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2,2</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3,1</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Krav – vse pasme (VP)</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440</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smtClean="0">
                          <a:effectLst/>
                        </a:rPr>
                        <a:t>1223</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smtClean="0">
                          <a:effectLst/>
                        </a:rPr>
                        <a:t>1704</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2450</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4044</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4204</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4414</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4554</a:t>
                      </a:r>
                      <a:endParaRPr lang="sl-SI" sz="1800" b="1" dirty="0">
                        <a:solidFill>
                          <a:srgbClr val="FF0000"/>
                        </a:solidFill>
                        <a:effectLst/>
                        <a:latin typeface="Calibri"/>
                        <a:ea typeface="Calibri"/>
                        <a:cs typeface="Times New Roman"/>
                      </a:endParaRPr>
                    </a:p>
                  </a:txBody>
                  <a:tcPr marL="44450" marR="44450" marT="0" marB="0" anchor="b"/>
                </a:tc>
              </a:tr>
              <a:tr h="480709">
                <a:tc>
                  <a:txBody>
                    <a:bodyPr/>
                    <a:lstStyle/>
                    <a:p>
                      <a:pPr>
                        <a:lnSpc>
                          <a:spcPct val="115000"/>
                        </a:lnSpc>
                        <a:spcAft>
                          <a:spcPts val="0"/>
                        </a:spcAft>
                      </a:pPr>
                      <a:r>
                        <a:rPr lang="sl-SI" sz="1400" dirty="0">
                          <a:effectLst/>
                        </a:rPr>
                        <a:t>Krav VP / rejo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4,0</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3,5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rgbClr val="FF0000"/>
                          </a:solidFill>
                          <a:effectLst/>
                          <a:latin typeface="Calibri"/>
                          <a:ea typeface="Calibri"/>
                          <a:cs typeface="Times New Roman"/>
                        </a:rPr>
                        <a:t>5,1</a:t>
                      </a:r>
                      <a:endParaRPr lang="sl-SI" sz="1800" b="1" dirty="0">
                        <a:solidFill>
                          <a:srgbClr val="FF0000"/>
                        </a:solidFill>
                        <a:effectLst/>
                        <a:latin typeface="Calibri"/>
                        <a:ea typeface="Calibri"/>
                        <a:cs typeface="Times New Roman"/>
                      </a:endParaRPr>
                    </a:p>
                  </a:txBody>
                  <a:tcPr marL="44450" marR="44450" marT="0" marB="0" anchor="b"/>
                </a:tc>
              </a:tr>
            </a:tbl>
          </a:graphicData>
        </a:graphic>
      </p:graphicFrame>
      <p:sp>
        <p:nvSpPr>
          <p:cNvPr id="5" name="Pravokotnik 4"/>
          <p:cNvSpPr/>
          <p:nvPr/>
        </p:nvSpPr>
        <p:spPr>
          <a:xfrm>
            <a:off x="611560" y="5133179"/>
            <a:ext cx="7992888" cy="646331"/>
          </a:xfrm>
          <a:prstGeom prst="rect">
            <a:avLst/>
          </a:prstGeom>
        </p:spPr>
        <p:txBody>
          <a:bodyPr wrap="square">
            <a:spAutoFit/>
          </a:bodyPr>
          <a:lstStyle/>
          <a:p>
            <a:r>
              <a:rPr lang="sl-SI" dirty="0">
                <a:solidFill>
                  <a:prstClr val="black"/>
                </a:solidFill>
              </a:rPr>
              <a:t>Število krav </a:t>
            </a:r>
            <a:r>
              <a:rPr lang="sl-SI" dirty="0" err="1">
                <a:solidFill>
                  <a:prstClr val="black"/>
                </a:solidFill>
              </a:rPr>
              <a:t>cikaste</a:t>
            </a:r>
            <a:r>
              <a:rPr lang="sl-SI" dirty="0">
                <a:solidFill>
                  <a:prstClr val="black"/>
                </a:solidFill>
              </a:rPr>
              <a:t> pasme po posameznih letih, število rej in povprečja števila krav na rejo v primerjavi z vsemi pasmami, ki jih rede na teh kmetijskih gospodarstvih</a:t>
            </a:r>
          </a:p>
        </p:txBody>
      </p:sp>
      <p:sp>
        <p:nvSpPr>
          <p:cNvPr id="6" name="Pravokotnik 5"/>
          <p:cNvSpPr/>
          <p:nvPr/>
        </p:nvSpPr>
        <p:spPr>
          <a:xfrm>
            <a:off x="755576" y="5301208"/>
            <a:ext cx="4572000" cy="923330"/>
          </a:xfrm>
          <a:prstGeom prst="rect">
            <a:avLst/>
          </a:prstGeom>
        </p:spPr>
        <p:txBody>
          <a:bodyPr>
            <a:spAutoFit/>
          </a:bodyPr>
          <a:lstStyle/>
          <a:p>
            <a:endParaRPr lang="sl-SI" dirty="0">
              <a:solidFill>
                <a:prstClr val="black"/>
              </a:solidFill>
            </a:endParaRPr>
          </a:p>
          <a:p>
            <a:endParaRPr lang="sl-SI" b="1" dirty="0">
              <a:solidFill>
                <a:prstClr val="black"/>
              </a:solidFill>
            </a:endParaRPr>
          </a:p>
          <a:p>
            <a:r>
              <a:rPr lang="sl-SI" dirty="0" smtClean="0">
                <a:solidFill>
                  <a:prstClr val="black"/>
                </a:solidFill>
              </a:rPr>
              <a:t>Vir: </a:t>
            </a:r>
            <a:r>
              <a:rPr lang="sl-SI" dirty="0" err="1" smtClean="0">
                <a:solidFill>
                  <a:prstClr val="black"/>
                </a:solidFill>
              </a:rPr>
              <a:t>Cpz</a:t>
            </a:r>
            <a:r>
              <a:rPr lang="sl-SI" dirty="0" smtClean="0">
                <a:solidFill>
                  <a:prstClr val="black"/>
                </a:solidFill>
              </a:rPr>
              <a:t> Govedo, Kmetijski inštitut Slovenije</a:t>
            </a:r>
            <a:endParaRPr lang="sl-SI" dirty="0">
              <a:solidFill>
                <a:prstClr val="black"/>
              </a:solidFill>
            </a:endParaRPr>
          </a:p>
        </p:txBody>
      </p:sp>
    </p:spTree>
    <p:extLst>
      <p:ext uri="{BB962C8B-B14F-4D97-AF65-F5344CB8AC3E}">
        <p14:creationId xmlns:p14="http://schemas.microsoft.com/office/powerpoint/2010/main" val="1392783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b="1" dirty="0">
                <a:solidFill>
                  <a:prstClr val="black"/>
                </a:solidFill>
              </a:rPr>
              <a:t>Razporeditev CK krav po velikostnih razredih čred, </a:t>
            </a:r>
            <a:r>
              <a:rPr lang="sl-SI" sz="2000" b="1" dirty="0" smtClean="0">
                <a:solidFill>
                  <a:prstClr val="black"/>
                </a:solidFill>
              </a:rPr>
              <a:t>2023</a:t>
            </a:r>
            <a:endParaRPr lang="sl-SI" sz="2000" dirty="0"/>
          </a:p>
        </p:txBody>
      </p:sp>
      <p:graphicFrame>
        <p:nvGraphicFramePr>
          <p:cNvPr id="5" name="Ograda vsebine 4"/>
          <p:cNvGraphicFramePr>
            <a:graphicFrameLocks noGrp="1"/>
          </p:cNvGraphicFramePr>
          <p:nvPr>
            <p:ph idx="1"/>
            <p:extLst>
              <p:ext uri="{D42A27DB-BD31-4B8C-83A1-F6EECF244321}">
                <p14:modId xmlns:p14="http://schemas.microsoft.com/office/powerpoint/2010/main" val="3608990396"/>
              </p:ext>
            </p:extLst>
          </p:nvPr>
        </p:nvGraphicFramePr>
        <p:xfrm>
          <a:off x="1115616" y="1988840"/>
          <a:ext cx="6696745" cy="3384380"/>
        </p:xfrm>
        <a:graphic>
          <a:graphicData uri="http://schemas.openxmlformats.org/drawingml/2006/table">
            <a:tbl>
              <a:tblPr/>
              <a:tblGrid>
                <a:gridCol w="1339349"/>
                <a:gridCol w="1339349"/>
                <a:gridCol w="1339349"/>
                <a:gridCol w="1339349"/>
                <a:gridCol w="1339349"/>
              </a:tblGrid>
              <a:tr h="338438">
                <a:tc gridSpan="4">
                  <a:txBody>
                    <a:bodyPr/>
                    <a:lstStyle/>
                    <a:p>
                      <a:pPr algn="l" fontAlgn="b"/>
                      <a:r>
                        <a:rPr lang="pl-PL" sz="1100" b="0" i="0" u="none" strike="noStrike">
                          <a:solidFill>
                            <a:srgbClr val="000000"/>
                          </a:solidFill>
                          <a:effectLst/>
                          <a:latin typeface="Calibri"/>
                        </a:rPr>
                        <a:t>leto 2023 (stanje na dan 31.12.2023)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hMerge="1">
                  <a:txBody>
                    <a:bodyPr/>
                    <a:lstStyle/>
                    <a:p>
                      <a:endParaRPr lang="sl-SI"/>
                    </a:p>
                  </a:txBody>
                  <a:tcPr/>
                </a:tc>
                <a:tc hMerge="1">
                  <a:txBody>
                    <a:bodyPr/>
                    <a:lstStyle/>
                    <a:p>
                      <a:endParaRPr lang="sl-SI"/>
                    </a:p>
                  </a:txBody>
                  <a:tcPr/>
                </a:tc>
                <a:tc hMerge="1">
                  <a:txBody>
                    <a:bodyPr/>
                    <a:lstStyle/>
                    <a:p>
                      <a:endParaRPr lang="sl-SI"/>
                    </a:p>
                  </a:txBody>
                  <a:tcPr/>
                </a:tc>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a:noFill/>
                    </a:lnB>
                  </a:tcPr>
                </a:tc>
              </a:tr>
              <a:tr h="338438">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38438">
                <a:tc>
                  <a:txBody>
                    <a:bodyPr/>
                    <a:lstStyle/>
                    <a:p>
                      <a:pPr algn="ctr" fontAlgn="b"/>
                      <a:r>
                        <a:rPr lang="sl-SI" sz="1100" b="0" i="0" u="none" strike="noStrike">
                          <a:solidFill>
                            <a:srgbClr val="000000"/>
                          </a:solidFill>
                          <a:effectLst/>
                          <a:latin typeface="Calibri"/>
                        </a:rPr>
                        <a:t>velikost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Reje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Vse pasme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CK krav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338438">
                <a:tc>
                  <a:txBody>
                    <a:bodyPr/>
                    <a:lstStyle/>
                    <a:p>
                      <a:pPr algn="ctr" fontAlgn="b"/>
                      <a:r>
                        <a:rPr lang="sl-SI" sz="1100" b="0" i="0" u="none" strike="noStrike">
                          <a:solidFill>
                            <a:srgbClr val="000000"/>
                          </a:solidFill>
                          <a:effectLst/>
                          <a:latin typeface="Calibri"/>
                        </a:rPr>
                        <a:t>rej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338438">
                <a:tc>
                  <a:txBody>
                    <a:bodyPr/>
                    <a:lstStyle/>
                    <a:p>
                      <a:pPr algn="ctr" fontAlgn="b"/>
                      <a:r>
                        <a:rPr lang="sl-SI" sz="1100" b="0" i="0" u="none" strike="noStrike">
                          <a:solidFill>
                            <a:srgbClr val="000000"/>
                          </a:solidFill>
                          <a:effectLst/>
                          <a:latin typeface="Calibri"/>
                        </a:rPr>
                        <a:t>&lt;3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dirty="0">
                          <a:solidFill>
                            <a:srgbClr val="000000"/>
                          </a:solidFill>
                          <a:effectLst/>
                          <a:latin typeface="Calibri"/>
                        </a:rPr>
                        <a:t>373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dirty="0">
                          <a:solidFill>
                            <a:srgbClr val="000000"/>
                          </a:solidFill>
                          <a:effectLst/>
                          <a:latin typeface="Calibri"/>
                        </a:rPr>
                        <a:t>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a:rPr>
                        <a:t>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100" b="0" i="0" u="none" strike="noStrike">
                          <a:solidFill>
                            <a:srgbClr val="000000"/>
                          </a:solidFill>
                          <a:effectLst/>
                          <a:latin typeface="Calibri"/>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38">
                <a:tc>
                  <a:txBody>
                    <a:bodyPr/>
                    <a:lstStyle/>
                    <a:p>
                      <a:pPr algn="ctr" fontAlgn="b"/>
                      <a:r>
                        <a:rPr lang="sl-SI" sz="1100" b="0" i="0" u="none" strike="noStrike">
                          <a:solidFill>
                            <a:srgbClr val="000000"/>
                          </a:solidFill>
                          <a:effectLst/>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a:solidFill>
                            <a:srgbClr val="000000"/>
                          </a:solidFill>
                          <a:effectLst/>
                          <a:latin typeface="Calibri"/>
                        </a:rPr>
                        <a:t>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dirty="0">
                          <a:solidFill>
                            <a:srgbClr val="000000"/>
                          </a:solidFill>
                          <a:effectLst/>
                          <a:latin typeface="Calibri"/>
                        </a:rPr>
                        <a:t>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a:rPr>
                        <a:t>1135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100" b="0" i="0" u="none" strike="noStrike">
                          <a:solidFill>
                            <a:srgbClr val="000000"/>
                          </a:solidFill>
                          <a:effectLst/>
                          <a:latin typeface="Calibri"/>
                        </a:rPr>
                        <a:t>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38">
                <a:tc>
                  <a:txBody>
                    <a:bodyPr/>
                    <a:lstStyle/>
                    <a:p>
                      <a:pPr algn="ctr" fontAlgn="b"/>
                      <a:r>
                        <a:rPr lang="sl-SI" sz="110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dirty="0">
                          <a:solidFill>
                            <a:srgbClr val="000000"/>
                          </a:solidFill>
                          <a:effectLst/>
                          <a:latin typeface="Calibri"/>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dirty="0">
                          <a:solidFill>
                            <a:srgbClr val="000000"/>
                          </a:solidFill>
                          <a:effectLst/>
                          <a:latin typeface="Calibri"/>
                        </a:rPr>
                        <a:t>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a:rPr>
                        <a:t>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100" b="0" i="0" u="none" strike="noStrike">
                          <a:solidFill>
                            <a:srgbClr val="000000"/>
                          </a:solidFill>
                          <a:effectLst/>
                          <a:latin typeface="Calibri"/>
                        </a:rPr>
                        <a:t>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38">
                <a:tc>
                  <a:txBody>
                    <a:bodyPr/>
                    <a:lstStyle/>
                    <a:p>
                      <a:pPr algn="ctr" fontAlgn="b"/>
                      <a:r>
                        <a:rPr lang="sl-SI" sz="1100" b="0" i="0" u="none" strike="noStrike">
                          <a:solidFill>
                            <a:srgbClr val="000000"/>
                          </a:solidFill>
                          <a:effectLst/>
                          <a:latin typeface="Calibri"/>
                        </a:rPr>
                        <a:t>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a:solidFill>
                            <a:srgbClr val="000000"/>
                          </a:solidFill>
                          <a:effectLst/>
                          <a:latin typeface="Calibri"/>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dirty="0">
                          <a:solidFill>
                            <a:srgbClr val="000000"/>
                          </a:solidFill>
                          <a:effectLst/>
                          <a:latin typeface="Calibri"/>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a:rPr>
                        <a:t>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100" b="0" i="0" u="none" strike="noStrike">
                          <a:solidFill>
                            <a:srgbClr val="000000"/>
                          </a:solidFill>
                          <a:effectLst/>
                          <a:latin typeface="Calibri"/>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38">
                <a:tc>
                  <a:txBody>
                    <a:bodyPr/>
                    <a:lstStyle/>
                    <a:p>
                      <a:pPr algn="ctr" fontAlgn="b"/>
                      <a:r>
                        <a:rPr lang="sl-SI" sz="1100" b="0" i="0" u="none" strike="noStrike">
                          <a:solidFill>
                            <a:srgbClr val="000000"/>
                          </a:solidFill>
                          <a:effectLst/>
                          <a:latin typeface="Calibri"/>
                        </a:rPr>
                        <a:t>&gt;10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a:solidFill>
                            <a:srgbClr val="000000"/>
                          </a:solidFill>
                          <a:effectLst/>
                          <a:latin typeface="Calibri"/>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dirty="0">
                          <a:solidFill>
                            <a:srgbClr val="000000"/>
                          </a:solidFill>
                          <a:effectLst/>
                          <a:latin typeface="Calibri"/>
                        </a:rPr>
                        <a:t>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l-SI" sz="1100" b="0" i="0" u="none" strike="noStrike">
                          <a:solidFill>
                            <a:srgbClr val="000000"/>
                          </a:solidFill>
                          <a:effectLst/>
                          <a:latin typeface="Calibri"/>
                        </a:rPr>
                        <a:t>1610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100" b="0" i="0" u="none" strike="noStrike">
                          <a:solidFill>
                            <a:srgbClr val="000000"/>
                          </a:solidFill>
                          <a:effectLst/>
                          <a:latin typeface="Calibri"/>
                        </a:rPr>
                        <a:t>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38">
                <a:tc>
                  <a:txBody>
                    <a:bodyPr/>
                    <a:lstStyle/>
                    <a:p>
                      <a:pPr algn="ctr" fontAlgn="b"/>
                      <a:r>
                        <a:rPr lang="sl-SI" sz="1100" b="0" i="0" u="none" strike="noStrike">
                          <a:solidFill>
                            <a:srgbClr val="000000"/>
                          </a:solidFill>
                          <a:effectLst/>
                          <a:latin typeface="Calibri"/>
                        </a:rPr>
                        <a:t>skupaj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2622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4414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dirty="0">
                          <a:solidFill>
                            <a:srgbClr val="000000"/>
                          </a:solidFill>
                          <a:effectLst/>
                          <a:latin typeface="Calibri"/>
                        </a:rPr>
                        <a:t>103,9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bl>
          </a:graphicData>
        </a:graphic>
      </p:graphicFrame>
    </p:spTree>
    <p:extLst>
      <p:ext uri="{BB962C8B-B14F-4D97-AF65-F5344CB8AC3E}">
        <p14:creationId xmlns:p14="http://schemas.microsoft.com/office/powerpoint/2010/main" val="1367633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normAutofit/>
          </a:bodyPr>
          <a:lstStyle/>
          <a:p>
            <a:r>
              <a:rPr lang="sl-SI" sz="2000" b="1" dirty="0" smtClean="0">
                <a:solidFill>
                  <a:prstClr val="black"/>
                </a:solidFill>
              </a:rPr>
              <a:t>Graf 1: </a:t>
            </a:r>
            <a:r>
              <a:rPr lang="sl-SI" sz="2000" b="1" dirty="0">
                <a:solidFill>
                  <a:prstClr val="black"/>
                </a:solidFill>
              </a:rPr>
              <a:t>Razporeditev CK krav po velikostnih razredih čred, </a:t>
            </a:r>
            <a:r>
              <a:rPr lang="sl-SI" sz="2000" b="1" dirty="0" smtClean="0">
                <a:solidFill>
                  <a:prstClr val="black"/>
                </a:solidFill>
              </a:rPr>
              <a:t>2023</a:t>
            </a:r>
            <a:endParaRPr lang="sl-SI" sz="20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48883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2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b="1" dirty="0">
                <a:solidFill>
                  <a:prstClr val="black"/>
                </a:solidFill>
              </a:rPr>
              <a:t>Razporeditev CK krav po velikostnih razredih čred, 2024</a:t>
            </a:r>
            <a:endParaRPr lang="sl-SI" sz="2000"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2528845574"/>
              </p:ext>
            </p:extLst>
          </p:nvPr>
        </p:nvGraphicFramePr>
        <p:xfrm>
          <a:off x="971600" y="2132856"/>
          <a:ext cx="6984775" cy="3114870"/>
        </p:xfrm>
        <a:graphic>
          <a:graphicData uri="http://schemas.openxmlformats.org/drawingml/2006/table">
            <a:tbl>
              <a:tblPr/>
              <a:tblGrid>
                <a:gridCol w="1396955"/>
                <a:gridCol w="1396955"/>
                <a:gridCol w="1396955"/>
                <a:gridCol w="1396955"/>
                <a:gridCol w="1396955"/>
              </a:tblGrid>
              <a:tr h="311487">
                <a:tc gridSpan="4">
                  <a:txBody>
                    <a:bodyPr/>
                    <a:lstStyle/>
                    <a:p>
                      <a:pPr algn="l" fontAlgn="b"/>
                      <a:r>
                        <a:rPr lang="pl-PL" sz="1100" b="0" i="0" u="none" strike="noStrike">
                          <a:solidFill>
                            <a:srgbClr val="000000"/>
                          </a:solidFill>
                          <a:effectLst/>
                          <a:latin typeface="Calibri"/>
                        </a:rPr>
                        <a:t>leto 2024 (stanje na dan 31.12.2024)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DD9C4"/>
                    </a:solidFill>
                  </a:tcPr>
                </a:tc>
                <a:tc hMerge="1">
                  <a:txBody>
                    <a:bodyPr/>
                    <a:lstStyle/>
                    <a:p>
                      <a:endParaRPr lang="sl-SI"/>
                    </a:p>
                  </a:txBody>
                  <a:tcPr/>
                </a:tc>
                <a:tc hMerge="1">
                  <a:txBody>
                    <a:bodyPr/>
                    <a:lstStyle/>
                    <a:p>
                      <a:endParaRPr lang="sl-SI"/>
                    </a:p>
                  </a:txBody>
                  <a:tcPr/>
                </a:tc>
                <a:tc hMerge="1">
                  <a:txBody>
                    <a:bodyPr/>
                    <a:lstStyle/>
                    <a:p>
                      <a:endParaRPr lang="sl-SI"/>
                    </a:p>
                  </a:txBody>
                  <a:tcPr/>
                </a:tc>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a:noFill/>
                    </a:lnB>
                  </a:tcPr>
                </a:tc>
              </a:tr>
              <a:tr h="311487">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l-SI" sz="11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11487">
                <a:tc>
                  <a:txBody>
                    <a:bodyPr/>
                    <a:lstStyle/>
                    <a:p>
                      <a:pPr algn="ctr" fontAlgn="b"/>
                      <a:r>
                        <a:rPr lang="sl-SI" sz="1100" b="0" i="0" u="none" strike="noStrike">
                          <a:solidFill>
                            <a:srgbClr val="000000"/>
                          </a:solidFill>
                          <a:effectLst/>
                          <a:latin typeface="Calibri"/>
                        </a:rPr>
                        <a:t>velikost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Reje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Vse pasme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CK krav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311487">
                <a:tc>
                  <a:txBody>
                    <a:bodyPr/>
                    <a:lstStyle/>
                    <a:p>
                      <a:pPr algn="ctr" fontAlgn="b"/>
                      <a:r>
                        <a:rPr lang="sl-SI" sz="1100" b="0" i="0" u="none" strike="noStrike">
                          <a:solidFill>
                            <a:srgbClr val="000000"/>
                          </a:solidFill>
                          <a:effectLst/>
                          <a:latin typeface="Calibri"/>
                        </a:rPr>
                        <a:t>rej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število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311487">
                <a:tc>
                  <a:txBody>
                    <a:bodyPr/>
                    <a:lstStyle/>
                    <a:p>
                      <a:pPr algn="ctr" fontAlgn="b"/>
                      <a:r>
                        <a:rPr lang="sl-SI" sz="1100" b="0" i="0" u="none" strike="noStrike">
                          <a:solidFill>
                            <a:srgbClr val="000000"/>
                          </a:solidFill>
                          <a:effectLst/>
                          <a:latin typeface="Calibri"/>
                        </a:rPr>
                        <a:t>&lt;3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dirty="0">
                          <a:solidFill>
                            <a:srgbClr val="000000"/>
                          </a:solidFill>
                          <a:effectLst/>
                          <a:latin typeface="Calibri"/>
                        </a:rPr>
                        <a:t>367</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l-SI" sz="1100" b="0" i="0" u="none" strike="noStrike" dirty="0">
                          <a:solidFill>
                            <a:srgbClr val="000000"/>
                          </a:solidFill>
                          <a:effectLst/>
                          <a:latin typeface="Calibri"/>
                        </a:rPr>
                        <a:t>477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l-SI" sz="1100" b="0" i="0" u="none" strike="noStrike">
                          <a:solidFill>
                            <a:srgbClr val="000000"/>
                          </a:solidFill>
                          <a:effectLst/>
                          <a:latin typeface="Calibri"/>
                        </a:rPr>
                        <a:t>559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l-SI" sz="1100" b="0" i="0" u="none" strike="noStrike">
                          <a:solidFill>
                            <a:srgbClr val="000000"/>
                          </a:solidFill>
                          <a:effectLst/>
                          <a:latin typeface="Calibri"/>
                        </a:rPr>
                        <a:t>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87">
                <a:tc>
                  <a:txBody>
                    <a:bodyPr/>
                    <a:lstStyle/>
                    <a:p>
                      <a:pPr algn="ctr" fontAlgn="b"/>
                      <a:r>
                        <a:rPr lang="sl-SI" sz="1100" b="0" i="0" u="none" strike="noStrike">
                          <a:solidFill>
                            <a:srgbClr val="000000"/>
                          </a:solidFill>
                          <a:effectLst/>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a:solidFill>
                            <a:srgbClr val="000000"/>
                          </a:solidFill>
                          <a:effectLst/>
                          <a:latin typeface="Calibri"/>
                        </a:rPr>
                        <a:t>300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l-SI" sz="1100" b="0" i="0" u="none" strike="noStrike">
                          <a:solidFill>
                            <a:srgbClr val="000000"/>
                          </a:solidFill>
                          <a:effectLst/>
                          <a:latin typeface="Calibri"/>
                        </a:rPr>
                        <a:t>805</a:t>
                      </a:r>
                    </a:p>
                  </a:txBody>
                  <a:tcPr marL="0" marR="0" marT="0" marB="0" anchor="ctr">
                    <a:lnL>
                      <a:noFill/>
                    </a:lnL>
                    <a:lnR>
                      <a:noFill/>
                    </a:lnR>
                    <a:lnT>
                      <a:noFill/>
                    </a:lnT>
                    <a:lnB>
                      <a:noFill/>
                    </a:lnB>
                  </a:tcPr>
                </a:tc>
                <a:tc>
                  <a:txBody>
                    <a:bodyPr/>
                    <a:lstStyle/>
                    <a:p>
                      <a:pPr algn="ctr" fontAlgn="ctr"/>
                      <a:r>
                        <a:rPr lang="sl-SI" sz="1100" b="0" i="0" u="none" strike="noStrike" dirty="0">
                          <a:solidFill>
                            <a:srgbClr val="000000"/>
                          </a:solidFill>
                          <a:effectLst/>
                          <a:latin typeface="Calibri"/>
                        </a:rPr>
                        <a:t>1122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l-SI" sz="1100" b="0" i="0" u="none" strike="noStrike">
                          <a:solidFill>
                            <a:srgbClr val="000000"/>
                          </a:solidFill>
                          <a:effectLst/>
                          <a:latin typeface="Calibri"/>
                        </a:rPr>
                        <a:t>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87">
                <a:tc>
                  <a:txBody>
                    <a:bodyPr/>
                    <a:lstStyle/>
                    <a:p>
                      <a:pPr algn="ctr" fontAlgn="b"/>
                      <a:r>
                        <a:rPr lang="sl-SI" sz="110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a:solidFill>
                            <a:srgbClr val="000000"/>
                          </a:solidFill>
                          <a:effectLst/>
                          <a:latin typeface="Calibri"/>
                        </a:rPr>
                        <a:t>115</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l-SI" sz="1100" b="0" i="0" u="none" strike="noStrike">
                          <a:solidFill>
                            <a:srgbClr val="000000"/>
                          </a:solidFill>
                          <a:effectLst/>
                          <a:latin typeface="Calibri"/>
                        </a:rPr>
                        <a:t>566</a:t>
                      </a:r>
                    </a:p>
                  </a:txBody>
                  <a:tcPr marL="0" marR="0" marT="0" marB="0" anchor="ctr">
                    <a:lnL>
                      <a:noFill/>
                    </a:lnL>
                    <a:lnR>
                      <a:noFill/>
                    </a:lnR>
                    <a:lnT>
                      <a:noFill/>
                    </a:lnT>
                    <a:lnB>
                      <a:noFill/>
                    </a:lnB>
                  </a:tcPr>
                </a:tc>
                <a:tc>
                  <a:txBody>
                    <a:bodyPr/>
                    <a:lstStyle/>
                    <a:p>
                      <a:pPr algn="ctr" fontAlgn="ctr"/>
                      <a:r>
                        <a:rPr lang="sl-SI" sz="1100" b="0" i="0" u="none" strike="noStrike" dirty="0">
                          <a:solidFill>
                            <a:srgbClr val="000000"/>
                          </a:solidFill>
                          <a:effectLst/>
                          <a:latin typeface="Calibri"/>
                        </a:rPr>
                        <a:t>789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l-SI" sz="1100" b="0" i="0" u="none" strike="noStrike">
                          <a:solidFill>
                            <a:srgbClr val="000000"/>
                          </a:solidFill>
                          <a:effectLst/>
                          <a:latin typeface="Calibri"/>
                        </a:rPr>
                        <a:t>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87">
                <a:tc>
                  <a:txBody>
                    <a:bodyPr/>
                    <a:lstStyle/>
                    <a:p>
                      <a:pPr algn="ctr" fontAlgn="b"/>
                      <a:r>
                        <a:rPr lang="sl-SI" sz="1100" b="0" i="0" u="none" strike="noStrike">
                          <a:solidFill>
                            <a:srgbClr val="000000"/>
                          </a:solidFill>
                          <a:effectLst/>
                          <a:latin typeface="Calibri"/>
                        </a:rPr>
                        <a:t>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a:solidFill>
                            <a:srgbClr val="000000"/>
                          </a:solidFill>
                          <a:effectLst/>
                          <a:latin typeface="Calibri"/>
                        </a:rPr>
                        <a:t>45</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l-SI" sz="1100" b="0" i="0" u="none" strike="noStrike">
                          <a:solidFill>
                            <a:srgbClr val="000000"/>
                          </a:solidFill>
                          <a:effectLst/>
                          <a:latin typeface="Calibri"/>
                        </a:rPr>
                        <a:t>290</a:t>
                      </a:r>
                    </a:p>
                  </a:txBody>
                  <a:tcPr marL="0" marR="0" marT="0" marB="0" anchor="ctr">
                    <a:lnL>
                      <a:noFill/>
                    </a:lnL>
                    <a:lnR>
                      <a:noFill/>
                    </a:lnR>
                    <a:lnT>
                      <a:noFill/>
                    </a:lnT>
                    <a:lnB>
                      <a:noFill/>
                    </a:lnB>
                  </a:tcPr>
                </a:tc>
                <a:tc>
                  <a:txBody>
                    <a:bodyPr/>
                    <a:lstStyle/>
                    <a:p>
                      <a:pPr algn="ctr" fontAlgn="ctr"/>
                      <a:r>
                        <a:rPr lang="sl-SI" sz="1100" b="0" i="0" u="none" strike="noStrike" dirty="0">
                          <a:solidFill>
                            <a:srgbClr val="000000"/>
                          </a:solidFill>
                          <a:effectLst/>
                          <a:latin typeface="Calibri"/>
                        </a:rPr>
                        <a:t>427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l-SI" sz="1100" b="0" i="0" u="none" strike="noStrike">
                          <a:solidFill>
                            <a:srgbClr val="000000"/>
                          </a:solidFill>
                          <a:effectLst/>
                          <a:latin typeface="Calibri"/>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87">
                <a:tc>
                  <a:txBody>
                    <a:bodyPr/>
                    <a:lstStyle/>
                    <a:p>
                      <a:pPr algn="ctr" fontAlgn="b"/>
                      <a:r>
                        <a:rPr lang="sl-SI" sz="1100" b="0" i="0" u="none" strike="noStrike">
                          <a:solidFill>
                            <a:srgbClr val="000000"/>
                          </a:solidFill>
                          <a:effectLst/>
                          <a:latin typeface="Calibri"/>
                        </a:rPr>
                        <a:t>&gt;10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a:solidFill>
                            <a:srgbClr val="000000"/>
                          </a:solidFill>
                          <a:effectLst/>
                          <a:latin typeface="Calibri"/>
                        </a:rPr>
                        <a:t>72</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a:solidFill>
                            <a:srgbClr val="000000"/>
                          </a:solidFill>
                          <a:effectLst/>
                          <a:latin typeface="Calibri"/>
                        </a:rPr>
                        <a:t>615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l-SI" sz="1100" b="0" i="0" u="none" strike="noStrike" dirty="0">
                          <a:solidFill>
                            <a:srgbClr val="000000"/>
                          </a:solidFill>
                          <a:effectLst/>
                          <a:latin typeface="Calibri"/>
                        </a:rPr>
                        <a:t>1657</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l-SI" sz="1100" b="0" i="0" u="none" strike="noStrike">
                          <a:solidFill>
                            <a:srgbClr val="000000"/>
                          </a:solidFill>
                          <a:effectLst/>
                          <a:latin typeface="Calibri"/>
                        </a:rPr>
                        <a:t>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87">
                <a:tc>
                  <a:txBody>
                    <a:bodyPr/>
                    <a:lstStyle/>
                    <a:p>
                      <a:pPr algn="ctr" fontAlgn="b"/>
                      <a:r>
                        <a:rPr lang="sl-SI" sz="1100" b="0" i="0" u="none" strike="noStrike">
                          <a:solidFill>
                            <a:srgbClr val="000000"/>
                          </a:solidFill>
                          <a:effectLst/>
                          <a:latin typeface="Calibri"/>
                        </a:rPr>
                        <a:t>skupaj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899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2753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a:solidFill>
                            <a:srgbClr val="000000"/>
                          </a:solidFill>
                          <a:effectLst/>
                          <a:latin typeface="Calibri"/>
                        </a:rPr>
                        <a:t>4554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100" b="0" i="0" u="none" strike="noStrike" dirty="0">
                          <a:solidFill>
                            <a:srgbClr val="000000"/>
                          </a:solidFill>
                          <a:effectLst/>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bl>
          </a:graphicData>
        </a:graphic>
      </p:graphicFrame>
    </p:spTree>
    <p:extLst>
      <p:ext uri="{BB962C8B-B14F-4D97-AF65-F5344CB8AC3E}">
        <p14:creationId xmlns:p14="http://schemas.microsoft.com/office/powerpoint/2010/main" val="371265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29600" cy="850106"/>
          </a:xfrm>
        </p:spPr>
        <p:txBody>
          <a:bodyPr>
            <a:normAutofit/>
          </a:bodyPr>
          <a:lstStyle/>
          <a:p>
            <a:r>
              <a:rPr lang="sl-SI" sz="3200" b="1" dirty="0" smtClean="0"/>
              <a:t>VSEBINA</a:t>
            </a:r>
            <a:endParaRPr lang="sl-SI" sz="3200" b="1" dirty="0"/>
          </a:p>
        </p:txBody>
      </p:sp>
      <p:sp>
        <p:nvSpPr>
          <p:cNvPr id="3" name="Ograda vsebine 2"/>
          <p:cNvSpPr>
            <a:spLocks noGrp="1"/>
          </p:cNvSpPr>
          <p:nvPr>
            <p:ph idx="1"/>
          </p:nvPr>
        </p:nvSpPr>
        <p:spPr>
          <a:xfrm>
            <a:off x="457200" y="836712"/>
            <a:ext cx="8229600" cy="5904656"/>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algn="just"/>
            <a:r>
              <a:rPr lang="sl-SI" sz="8000" b="1" dirty="0" smtClean="0"/>
              <a:t>Finančno poročilo</a:t>
            </a:r>
          </a:p>
          <a:p>
            <a:pPr algn="just"/>
            <a:r>
              <a:rPr lang="sl-SI" sz="8000" b="1" dirty="0" smtClean="0"/>
              <a:t>Ocenjevanje krav </a:t>
            </a:r>
            <a:r>
              <a:rPr lang="sl-SI" sz="8000" b="1" dirty="0" err="1" smtClean="0"/>
              <a:t>cikaste</a:t>
            </a:r>
            <a:r>
              <a:rPr lang="sl-SI" sz="8000" b="1" dirty="0" smtClean="0"/>
              <a:t> pasme, 2024;</a:t>
            </a:r>
          </a:p>
          <a:p>
            <a:pPr algn="just"/>
            <a:r>
              <a:rPr lang="sl-SI" sz="8000" b="1" dirty="0" smtClean="0"/>
              <a:t>Lastnosti, ki se jih opisuje kot napako pri ocenjevanju;</a:t>
            </a:r>
          </a:p>
          <a:p>
            <a:pPr algn="just"/>
            <a:r>
              <a:rPr lang="sl-SI" sz="8000" b="1" dirty="0" smtClean="0"/>
              <a:t>Seznam bikovskih mater </a:t>
            </a:r>
            <a:r>
              <a:rPr lang="sl-SI" sz="8000" b="1" dirty="0" err="1" smtClean="0"/>
              <a:t>cikaste</a:t>
            </a:r>
            <a:r>
              <a:rPr lang="sl-SI" sz="8000" b="1" dirty="0" smtClean="0"/>
              <a:t> pasme, 2025;</a:t>
            </a:r>
          </a:p>
          <a:p>
            <a:pPr algn="just"/>
            <a:r>
              <a:rPr lang="sl-SI" sz="8000" b="1" dirty="0" err="1" smtClean="0"/>
              <a:t>Genotipizacija</a:t>
            </a:r>
            <a:r>
              <a:rPr lang="sl-SI" sz="8000" b="1" dirty="0" smtClean="0"/>
              <a:t> </a:t>
            </a:r>
            <a:r>
              <a:rPr lang="sl-SI" sz="8000" b="1" dirty="0" err="1"/>
              <a:t>cikastih</a:t>
            </a:r>
            <a:r>
              <a:rPr lang="sl-SI" sz="8000" b="1" dirty="0"/>
              <a:t> bikov, </a:t>
            </a:r>
            <a:r>
              <a:rPr lang="sl-SI" sz="8000" b="1" dirty="0" smtClean="0"/>
              <a:t>2024;</a:t>
            </a:r>
          </a:p>
          <a:p>
            <a:pPr lvl="0" algn="just"/>
            <a:r>
              <a:rPr lang="sl-SI" sz="8000" b="1" dirty="0" smtClean="0">
                <a:solidFill>
                  <a:prstClr val="black"/>
                </a:solidFill>
              </a:rPr>
              <a:t>Odbira </a:t>
            </a:r>
            <a:r>
              <a:rPr lang="sl-SI" sz="8000" b="1" dirty="0">
                <a:solidFill>
                  <a:prstClr val="black"/>
                </a:solidFill>
              </a:rPr>
              <a:t>plemenskih bikov </a:t>
            </a:r>
            <a:r>
              <a:rPr lang="sl-SI" sz="8000" b="1" dirty="0" err="1">
                <a:solidFill>
                  <a:prstClr val="black"/>
                </a:solidFill>
              </a:rPr>
              <a:t>cikaste</a:t>
            </a:r>
            <a:r>
              <a:rPr lang="sl-SI" sz="8000" b="1" dirty="0">
                <a:solidFill>
                  <a:prstClr val="black"/>
                </a:solidFill>
              </a:rPr>
              <a:t> pasme po območjih </a:t>
            </a:r>
            <a:r>
              <a:rPr lang="sl-SI" sz="8000" b="1" dirty="0" smtClean="0">
                <a:solidFill>
                  <a:prstClr val="black"/>
                </a:solidFill>
              </a:rPr>
              <a:t>in </a:t>
            </a:r>
            <a:r>
              <a:rPr lang="sl-SI" sz="8000" b="1" dirty="0">
                <a:solidFill>
                  <a:prstClr val="black"/>
                </a:solidFill>
              </a:rPr>
              <a:t>letih (</a:t>
            </a:r>
            <a:r>
              <a:rPr lang="sl-SI" sz="8000" b="1" dirty="0" smtClean="0">
                <a:solidFill>
                  <a:prstClr val="black"/>
                </a:solidFill>
              </a:rPr>
              <a:t>2015-2024);</a:t>
            </a:r>
          </a:p>
          <a:p>
            <a:pPr lvl="0" algn="just"/>
            <a:r>
              <a:rPr lang="sl-SI" sz="8000" b="1" dirty="0" err="1" smtClean="0">
                <a:solidFill>
                  <a:prstClr val="black"/>
                </a:solidFill>
              </a:rPr>
              <a:t>Vhlevitev</a:t>
            </a:r>
            <a:r>
              <a:rPr lang="sl-SI" sz="8000" b="1" dirty="0" smtClean="0">
                <a:solidFill>
                  <a:prstClr val="black"/>
                </a:solidFill>
              </a:rPr>
              <a:t> </a:t>
            </a:r>
            <a:r>
              <a:rPr lang="sl-SI" sz="8000" b="1" dirty="0" err="1">
                <a:solidFill>
                  <a:prstClr val="black"/>
                </a:solidFill>
              </a:rPr>
              <a:t>cikastih</a:t>
            </a:r>
            <a:r>
              <a:rPr lang="sl-SI" sz="8000" b="1" dirty="0">
                <a:solidFill>
                  <a:prstClr val="black"/>
                </a:solidFill>
              </a:rPr>
              <a:t> bikov na OC Preska, po letih (</a:t>
            </a:r>
            <a:r>
              <a:rPr lang="sl-SI" sz="8000" b="1" dirty="0" smtClean="0">
                <a:solidFill>
                  <a:prstClr val="black"/>
                </a:solidFill>
              </a:rPr>
              <a:t>2015-2024);</a:t>
            </a:r>
          </a:p>
          <a:p>
            <a:pPr lvl="0" algn="just"/>
            <a:r>
              <a:rPr lang="sl-SI" sz="8000" b="1" dirty="0" smtClean="0">
                <a:solidFill>
                  <a:prstClr val="black"/>
                </a:solidFill>
              </a:rPr>
              <a:t>Odbira plemenskih bikov </a:t>
            </a:r>
            <a:r>
              <a:rPr lang="sl-SI" sz="8000" b="1" dirty="0" err="1" smtClean="0">
                <a:solidFill>
                  <a:prstClr val="black"/>
                </a:solidFill>
              </a:rPr>
              <a:t>cikaste</a:t>
            </a:r>
            <a:r>
              <a:rPr lang="sl-SI" sz="8000" b="1" dirty="0" smtClean="0">
                <a:solidFill>
                  <a:prstClr val="black"/>
                </a:solidFill>
              </a:rPr>
              <a:t> pasme v letu 2024 in plan za leto 2025</a:t>
            </a:r>
            <a:endParaRPr lang="sl-SI" sz="8000" b="1" dirty="0" smtClean="0"/>
          </a:p>
          <a:p>
            <a:pPr algn="just"/>
            <a:r>
              <a:rPr lang="sl-SI" sz="8000" b="1" dirty="0" smtClean="0"/>
              <a:t>Število prvih osemenitev krav po pasmah in letih;</a:t>
            </a:r>
          </a:p>
          <a:p>
            <a:pPr algn="just"/>
            <a:r>
              <a:rPr lang="sl-SI" sz="8000" b="1" dirty="0" smtClean="0"/>
              <a:t>Mlečnost krav </a:t>
            </a:r>
            <a:r>
              <a:rPr lang="sl-SI" sz="8000" b="1" dirty="0" err="1" smtClean="0"/>
              <a:t>cikaste</a:t>
            </a:r>
            <a:r>
              <a:rPr lang="sl-SI" sz="8000" b="1" dirty="0" smtClean="0"/>
              <a:t> pasme;</a:t>
            </a:r>
          </a:p>
          <a:p>
            <a:pPr algn="just"/>
            <a:r>
              <a:rPr lang="sl-SI" sz="8000" b="1" dirty="0"/>
              <a:t>Članstvo rejcev v </a:t>
            </a:r>
            <a:r>
              <a:rPr lang="sl-SI" sz="8000" b="1" dirty="0" smtClean="0"/>
              <a:t>Rejskem Društvu CIKA;</a:t>
            </a:r>
          </a:p>
          <a:p>
            <a:pPr algn="just"/>
            <a:r>
              <a:rPr lang="sl-SI" sz="8000" b="1" dirty="0" smtClean="0"/>
              <a:t>Rejski cilj - </a:t>
            </a:r>
            <a:r>
              <a:rPr lang="sl-SI" sz="8000" b="1" dirty="0" err="1"/>
              <a:t>s</a:t>
            </a:r>
            <a:r>
              <a:rPr lang="sl-SI" sz="8000" b="1" dirty="0" err="1" smtClean="0"/>
              <a:t>talež</a:t>
            </a:r>
            <a:r>
              <a:rPr lang="sl-SI" sz="8000" b="1" dirty="0" smtClean="0"/>
              <a:t> krav </a:t>
            </a:r>
            <a:r>
              <a:rPr lang="sl-SI" sz="8000" b="1" dirty="0" err="1" smtClean="0"/>
              <a:t>cikaste</a:t>
            </a:r>
            <a:r>
              <a:rPr lang="sl-SI" sz="8000" b="1" dirty="0" smtClean="0"/>
              <a:t> pasme;</a:t>
            </a:r>
          </a:p>
          <a:p>
            <a:pPr algn="just"/>
            <a:r>
              <a:rPr lang="sl-SI" sz="8000" b="1" dirty="0" smtClean="0"/>
              <a:t>Izgubljeni rodovniški podatki;</a:t>
            </a:r>
          </a:p>
          <a:p>
            <a:pPr algn="just"/>
            <a:r>
              <a:rPr lang="sl-SI" sz="8000" b="1" dirty="0" smtClean="0"/>
              <a:t>Pregled stopnje sorodstva </a:t>
            </a:r>
            <a:r>
              <a:rPr lang="sl-SI" sz="8000" b="1" dirty="0" err="1" smtClean="0"/>
              <a:t>cikastih</a:t>
            </a:r>
            <a:r>
              <a:rPr lang="sl-SI" sz="8000" b="1" dirty="0" smtClean="0"/>
              <a:t> bikov v osemenjevanju s populacijo </a:t>
            </a:r>
            <a:r>
              <a:rPr lang="sl-SI" sz="8000" b="1" dirty="0" err="1" smtClean="0"/>
              <a:t>cikastih</a:t>
            </a:r>
            <a:r>
              <a:rPr lang="sl-SI" sz="8000" b="1" dirty="0" smtClean="0"/>
              <a:t> krav;</a:t>
            </a:r>
          </a:p>
          <a:p>
            <a:pPr algn="just"/>
            <a:r>
              <a:rPr lang="sl-SI" sz="8000" b="1" dirty="0" smtClean="0"/>
              <a:t>Društvene aktivnosti v letu 2024;</a:t>
            </a:r>
          </a:p>
          <a:p>
            <a:pPr algn="just"/>
            <a:r>
              <a:rPr lang="sl-SI" sz="8000" b="1" dirty="0" smtClean="0"/>
              <a:t>Program dela za leto 2025;</a:t>
            </a:r>
          </a:p>
          <a:p>
            <a:pPr algn="just"/>
            <a:r>
              <a:rPr lang="sl-SI" sz="8000" b="1" dirty="0" smtClean="0"/>
              <a:t>Priznanja.</a:t>
            </a:r>
          </a:p>
          <a:p>
            <a:pPr marL="0" indent="0">
              <a:buNone/>
            </a:pPr>
            <a:endParaRPr lang="sl-SI" sz="8000" dirty="0" smtClean="0"/>
          </a:p>
          <a:p>
            <a:endParaRPr lang="sl-SI" sz="2000" dirty="0" smtClean="0"/>
          </a:p>
          <a:p>
            <a:endParaRPr lang="sl-SI" sz="2800" dirty="0" smtClean="0"/>
          </a:p>
          <a:p>
            <a:endParaRPr lang="sl-SI" dirty="0" smtClean="0"/>
          </a:p>
          <a:p>
            <a:endParaRPr lang="sl-SI" dirty="0" smtClean="0"/>
          </a:p>
          <a:p>
            <a:endParaRPr lang="sl-SI" dirty="0"/>
          </a:p>
        </p:txBody>
      </p:sp>
    </p:spTree>
    <p:extLst>
      <p:ext uri="{BB962C8B-B14F-4D97-AF65-F5344CB8AC3E}">
        <p14:creationId xmlns:p14="http://schemas.microsoft.com/office/powerpoint/2010/main" val="1688421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normAutofit/>
          </a:bodyPr>
          <a:lstStyle/>
          <a:p>
            <a:r>
              <a:rPr lang="sl-SI" sz="2000" b="1" dirty="0" smtClean="0">
                <a:solidFill>
                  <a:prstClr val="black"/>
                </a:solidFill>
              </a:rPr>
              <a:t>Graf 2: </a:t>
            </a:r>
            <a:r>
              <a:rPr lang="sl-SI" sz="2000" b="1" dirty="0">
                <a:solidFill>
                  <a:prstClr val="black"/>
                </a:solidFill>
              </a:rPr>
              <a:t>Razporeditev CK krav po velikostnih razredih čred, </a:t>
            </a:r>
            <a:r>
              <a:rPr lang="sl-SI" sz="2000" b="1" dirty="0" smtClean="0">
                <a:solidFill>
                  <a:prstClr val="black"/>
                </a:solidFill>
              </a:rPr>
              <a:t>2024</a:t>
            </a:r>
            <a:endParaRPr lang="sl-SI" sz="2000" b="1" dirty="0"/>
          </a:p>
        </p:txBody>
      </p:sp>
      <p:graphicFrame>
        <p:nvGraphicFramePr>
          <p:cNvPr id="5" name="Ograda vsebine 4">
            <a:extLst>
              <a:ext uri="{FF2B5EF4-FFF2-40B4-BE49-F238E27FC236}">
                <a16:creationId xmlns:lc="http://schemas.openxmlformats.org/drawingml/2006/lockedCanvas" xmlns:a16="http://schemas.microsoft.com/office/drawing/2014/main" xmlns:xdr="http://schemas.openxmlformats.org/drawingml/2006/spreadsheetDrawing" xmlns="" id="{EC7EA18A-D45A-4119-8113-879FF5487261}"/>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3440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IZGUBLJENI RODOVNIŠKI PODATKI</a:t>
            </a:r>
            <a:endParaRPr lang="sl-SI" b="1" dirty="0"/>
          </a:p>
        </p:txBody>
      </p:sp>
      <p:sp>
        <p:nvSpPr>
          <p:cNvPr id="3" name="Ograda vsebine 2"/>
          <p:cNvSpPr>
            <a:spLocks noGrp="1"/>
          </p:cNvSpPr>
          <p:nvPr>
            <p:ph idx="1"/>
          </p:nvPr>
        </p:nvSpPr>
        <p:spPr/>
        <p:txBody>
          <a:bodyPr/>
          <a:lstStyle/>
          <a:p>
            <a:pPr lvl="0"/>
            <a:r>
              <a:rPr lang="sl-SI" b="1" dirty="0"/>
              <a:t>Rejec ni poskrbel za vpis v CPZ. Na začetku je imel kravo s poznanimi starši in izračunanimi deleži CK pasme. </a:t>
            </a:r>
          </a:p>
          <a:p>
            <a:pPr lvl="0"/>
            <a:r>
              <a:rPr lang="sl-SI" b="1" dirty="0" smtClean="0"/>
              <a:t>Potomci krav </a:t>
            </a:r>
            <a:r>
              <a:rPr lang="sl-SI" b="1" dirty="0"/>
              <a:t>so zaradi direktnega vpisa  v </a:t>
            </a:r>
            <a:r>
              <a:rPr lang="sl-SI" b="1" dirty="0" smtClean="0"/>
              <a:t>SIR in ne naknadnega vpisa potomcev v register Govedo, </a:t>
            </a:r>
            <a:r>
              <a:rPr lang="sl-SI" b="1" dirty="0"/>
              <a:t>izgubili poreklo in zaradi tega so vodeni pod neznano pasmo.</a:t>
            </a:r>
          </a:p>
          <a:p>
            <a:pPr marL="0" indent="0">
              <a:buNone/>
            </a:pPr>
            <a:endParaRPr lang="sl-SI" dirty="0"/>
          </a:p>
        </p:txBody>
      </p:sp>
    </p:spTree>
    <p:extLst>
      <p:ext uri="{BB962C8B-B14F-4D97-AF65-F5344CB8AC3E}">
        <p14:creationId xmlns:p14="http://schemas.microsoft.com/office/powerpoint/2010/main" val="2981108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5703"/>
            <a:ext cx="4392245" cy="293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733408"/>
            <a:ext cx="3603674" cy="249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5" y="3645024"/>
            <a:ext cx="5064621" cy="227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157192"/>
            <a:ext cx="3291830" cy="14020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esna puščica 4"/>
          <p:cNvSpPr/>
          <p:nvPr/>
        </p:nvSpPr>
        <p:spPr>
          <a:xfrm>
            <a:off x="4705681" y="836712"/>
            <a:ext cx="420019" cy="432048"/>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
        <p:nvSpPr>
          <p:cNvPr id="9" name="Kotna puščica gor 8"/>
          <p:cNvSpPr/>
          <p:nvPr/>
        </p:nvSpPr>
        <p:spPr>
          <a:xfrm rot="10800000">
            <a:off x="4915690" y="2029300"/>
            <a:ext cx="527078" cy="1584176"/>
          </a:xfrm>
          <a:prstGeom prst="bentUpArrow">
            <a:avLst>
              <a:gd name="adj1" fmla="val 14253"/>
              <a:gd name="adj2" fmla="val 25000"/>
              <a:gd name="adj3" fmla="val 2500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
        <p:nvSpPr>
          <p:cNvPr id="10" name="Elipsa 9"/>
          <p:cNvSpPr/>
          <p:nvPr/>
        </p:nvSpPr>
        <p:spPr>
          <a:xfrm>
            <a:off x="2051720" y="3501008"/>
            <a:ext cx="3127509" cy="72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prstClr val="white"/>
              </a:solidFill>
            </a:endParaRPr>
          </a:p>
        </p:txBody>
      </p:sp>
    </p:spTree>
    <p:extLst>
      <p:ext uri="{BB962C8B-B14F-4D97-AF65-F5344CB8AC3E}">
        <p14:creationId xmlns:p14="http://schemas.microsoft.com/office/powerpoint/2010/main" val="350605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332656"/>
            <a:ext cx="7772400" cy="938535"/>
          </a:xfrm>
        </p:spPr>
        <p:txBody>
          <a:bodyPr>
            <a:normAutofit/>
          </a:bodyPr>
          <a:lstStyle/>
          <a:p>
            <a:r>
              <a:rPr lang="pl-PL" sz="2400" b="1" dirty="0"/>
              <a:t>Graf 3: Stopnja inbridinga v ženski </a:t>
            </a:r>
            <a:r>
              <a:rPr lang="pl-PL" sz="2400" b="1" dirty="0" smtClean="0"/>
              <a:t>populaciji cikaste pasme govedi</a:t>
            </a:r>
            <a:endParaRPr lang="sl-SI" sz="2400" dirty="0"/>
          </a:p>
        </p:txBody>
      </p:sp>
      <p:graphicFrame>
        <p:nvGraphicFramePr>
          <p:cNvPr id="4" name="Grafikon 3" title="Stopnja inbridinga plemenic cikaste pasme"/>
          <p:cNvGraphicFramePr/>
          <p:nvPr>
            <p:extLst>
              <p:ext uri="{D42A27DB-BD31-4B8C-83A1-F6EECF244321}">
                <p14:modId xmlns:p14="http://schemas.microsoft.com/office/powerpoint/2010/main" val="4013039047"/>
              </p:ext>
            </p:extLst>
          </p:nvPr>
        </p:nvGraphicFramePr>
        <p:xfrm>
          <a:off x="899592" y="1556792"/>
          <a:ext cx="7272808"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2418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pl-PL" sz="2000" b="1" dirty="0" smtClean="0"/>
              <a:t>Stopnja </a:t>
            </a:r>
            <a:r>
              <a:rPr lang="pl-PL" sz="2000" b="1" dirty="0"/>
              <a:t>sorodnosti med plemenskimi biki in živo populacijo cikastih plemenic (v %)</a:t>
            </a:r>
            <a:r>
              <a:rPr lang="sl-SI" sz="2000" b="1" dirty="0"/>
              <a:t/>
            </a:r>
            <a:br>
              <a:rPr lang="sl-SI" sz="2000" b="1" dirty="0"/>
            </a:br>
            <a:endParaRPr lang="sl-SI"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775" y="3406775"/>
            <a:ext cx="42863" cy="4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3841233128"/>
              </p:ext>
            </p:extLst>
          </p:nvPr>
        </p:nvGraphicFramePr>
        <p:xfrm>
          <a:off x="538798" y="1916833"/>
          <a:ext cx="8107680" cy="2160238"/>
        </p:xfrm>
        <a:graphic>
          <a:graphicData uri="http://schemas.openxmlformats.org/drawingml/2006/table">
            <a:tbl>
              <a:tblPr firstRow="1" firstCol="1" bandRow="1"/>
              <a:tblGrid>
                <a:gridCol w="608965"/>
                <a:gridCol w="518795"/>
                <a:gridCol w="522605"/>
                <a:gridCol w="408940"/>
                <a:gridCol w="495300"/>
                <a:gridCol w="579120"/>
                <a:gridCol w="565150"/>
                <a:gridCol w="330200"/>
                <a:gridCol w="495300"/>
                <a:gridCol w="500380"/>
                <a:gridCol w="445770"/>
                <a:gridCol w="604520"/>
                <a:gridCol w="442595"/>
                <a:gridCol w="331470"/>
                <a:gridCol w="517525"/>
                <a:gridCol w="387350"/>
                <a:gridCol w="353695"/>
              </a:tblGrid>
              <a:tr h="439936">
                <a:tc>
                  <a:txBody>
                    <a:bodyPr/>
                    <a:lstStyle/>
                    <a:p>
                      <a:endParaRPr lang="sl-SI" sz="1100" dirty="0">
                        <a:effectLst/>
                        <a:latin typeface="Calibri"/>
                        <a:cs typeface="Times New Roman"/>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FRAM</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NORD</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SOD</a:t>
                      </a:r>
                      <a:endParaRPr lang="sl-SI" sz="12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SAVO</a:t>
                      </a:r>
                      <a:endParaRPr lang="sl-SI" sz="12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GRBAC</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NINKO</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BIL</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GREN</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ROMI</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PIKO</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JARKEC</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SANI</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FIK</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MAVL</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SAR</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100" b="1">
                          <a:solidFill>
                            <a:srgbClr val="000000"/>
                          </a:solidFill>
                          <a:effectLst/>
                          <a:latin typeface="Calibri"/>
                          <a:ea typeface="Times New Roman"/>
                          <a:cs typeface="Times New Roman"/>
                        </a:rPr>
                        <a:t>BIV</a:t>
                      </a:r>
                      <a:endParaRPr lang="sl-SI" sz="12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439936">
                <a:tc>
                  <a:txBody>
                    <a:bodyPr/>
                    <a:lstStyle/>
                    <a:p>
                      <a:pPr algn="r">
                        <a:spcBef>
                          <a:spcPts val="600"/>
                        </a:spcBef>
                        <a:spcAft>
                          <a:spcPts val="0"/>
                        </a:spcAft>
                      </a:pPr>
                      <a:r>
                        <a:rPr lang="sl-SI" sz="1100" b="1">
                          <a:solidFill>
                            <a:srgbClr val="000000"/>
                          </a:solidFill>
                          <a:effectLst/>
                          <a:latin typeface="Calibri"/>
                          <a:ea typeface="Times New Roman"/>
                          <a:cs typeface="Times New Roman"/>
                        </a:rPr>
                        <a:t>&lt; 2 leti</a:t>
                      </a:r>
                      <a:endParaRPr lang="sl-SI" sz="1200">
                        <a:solidFill>
                          <a:srgbClr val="000000"/>
                        </a:solidFill>
                        <a:effectLst/>
                        <a:latin typeface="Calibri"/>
                        <a:ea typeface="Times New Roman"/>
                        <a:cs typeface="Arial"/>
                      </a:endParaRPr>
                    </a:p>
                  </a:txBody>
                  <a:tcPr marL="68580" marR="68580" marT="0" marB="0" anchor="b">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5,8</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7,0</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5,8</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6,3</a:t>
                      </a:r>
                      <a:endParaRPr lang="sl-SI" sz="1200">
                        <a:solidFill>
                          <a:srgbClr val="000000"/>
                        </a:solidFill>
                        <a:effectLst/>
                        <a:latin typeface="Calibri"/>
                        <a:ea typeface="Times New Roman"/>
                        <a:cs typeface="Arial"/>
                      </a:endParaRPr>
                    </a:p>
                  </a:txBody>
                  <a:tcPr marL="68580" marR="68580" marT="0" marB="0">
                    <a:lnL>
                      <a:noFill/>
                    </a:lnL>
                    <a:lnR w="19050" cap="flat" cmpd="dbl"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5,0</a:t>
                      </a:r>
                      <a:endParaRPr lang="sl-SI" sz="1200">
                        <a:solidFill>
                          <a:srgbClr val="000000"/>
                        </a:solidFill>
                        <a:effectLst/>
                        <a:latin typeface="Calibri"/>
                        <a:ea typeface="Times New Roman"/>
                        <a:cs typeface="Arial"/>
                      </a:endParaRPr>
                    </a:p>
                  </a:txBody>
                  <a:tcPr marL="68580" marR="68580" marT="0" marB="0">
                    <a:lnL w="19050" cap="flat" cmpd="dbl"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6,7</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6,1</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dirty="0">
                          <a:solidFill>
                            <a:srgbClr val="000000"/>
                          </a:solidFill>
                          <a:effectLst/>
                          <a:latin typeface="Calibri"/>
                          <a:ea typeface="Times New Roman"/>
                          <a:cs typeface="Times New Roman"/>
                        </a:rPr>
                        <a:t>4,6</a:t>
                      </a:r>
                      <a:endParaRPr lang="sl-SI" sz="1200" dirty="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3,9</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5,3</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5,6</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6,6</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4,6</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4,3</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3,9</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5,4</a:t>
                      </a:r>
                      <a:endParaRPr lang="sl-SI" sz="12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39936">
                <a:tc>
                  <a:txBody>
                    <a:bodyPr/>
                    <a:lstStyle/>
                    <a:p>
                      <a:pPr algn="r">
                        <a:spcBef>
                          <a:spcPts val="600"/>
                        </a:spcBef>
                        <a:spcAft>
                          <a:spcPts val="0"/>
                        </a:spcAft>
                      </a:pPr>
                      <a:r>
                        <a:rPr lang="sl-SI" sz="1100" b="1">
                          <a:solidFill>
                            <a:srgbClr val="000000"/>
                          </a:solidFill>
                          <a:effectLst/>
                          <a:latin typeface="Calibri"/>
                          <a:ea typeface="Times New Roman"/>
                          <a:cs typeface="Times New Roman"/>
                        </a:rPr>
                        <a:t>2 – 7 let</a:t>
                      </a:r>
                      <a:endParaRPr lang="sl-SI" sz="1200">
                        <a:solidFill>
                          <a:srgbClr val="000000"/>
                        </a:solidFill>
                        <a:effectLst/>
                        <a:latin typeface="Calibri"/>
                        <a:ea typeface="Times New Roman"/>
                        <a:cs typeface="Arial"/>
                      </a:endParaRPr>
                    </a:p>
                  </a:txBody>
                  <a:tcPr marL="68580" marR="68580" marT="0" marB="0" anchor="b">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6,3</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7,9</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6,6</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6,9</a:t>
                      </a:r>
                      <a:endParaRPr lang="sl-SI" sz="1200">
                        <a:solidFill>
                          <a:srgbClr val="000000"/>
                        </a:solidFill>
                        <a:effectLst/>
                        <a:latin typeface="Calibri"/>
                        <a:ea typeface="Times New Roman"/>
                        <a:cs typeface="Arial"/>
                      </a:endParaRPr>
                    </a:p>
                  </a:txBody>
                  <a:tcPr marL="68580" marR="68580" marT="0" marB="0">
                    <a:lnL>
                      <a:noFill/>
                    </a:lnL>
                    <a:lnR w="19050" cap="flat" cmpd="dbl"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6,0</a:t>
                      </a:r>
                      <a:endParaRPr lang="sl-SI" sz="1200">
                        <a:solidFill>
                          <a:srgbClr val="000000"/>
                        </a:solidFill>
                        <a:effectLst/>
                        <a:latin typeface="Calibri"/>
                        <a:ea typeface="Times New Roman"/>
                        <a:cs typeface="Arial"/>
                      </a:endParaRPr>
                    </a:p>
                  </a:txBody>
                  <a:tcPr marL="68580" marR="68580" marT="0" marB="0">
                    <a:lnL w="19050" cap="flat" cmpd="dbl"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6,9</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7,3</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4,6</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4,7</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3,2</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5,0</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4,7</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4,3</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3,9</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3,8</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5,7</a:t>
                      </a:r>
                      <a:endParaRPr lang="sl-SI" sz="12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39936">
                <a:tc>
                  <a:txBody>
                    <a:bodyPr/>
                    <a:lstStyle/>
                    <a:p>
                      <a:pPr algn="r">
                        <a:spcBef>
                          <a:spcPts val="600"/>
                        </a:spcBef>
                        <a:spcAft>
                          <a:spcPts val="0"/>
                        </a:spcAft>
                      </a:pPr>
                      <a:r>
                        <a:rPr lang="sl-SI" sz="1100" b="1">
                          <a:solidFill>
                            <a:srgbClr val="000000"/>
                          </a:solidFill>
                          <a:effectLst/>
                          <a:latin typeface="Calibri"/>
                          <a:ea typeface="Times New Roman"/>
                          <a:cs typeface="Times New Roman"/>
                        </a:rPr>
                        <a:t>starejše</a:t>
                      </a:r>
                      <a:endParaRPr lang="sl-SI" sz="1200">
                        <a:solidFill>
                          <a:srgbClr val="000000"/>
                        </a:solidFill>
                        <a:effectLst/>
                        <a:latin typeface="Calibri"/>
                        <a:ea typeface="Times New Roman"/>
                        <a:cs typeface="Arial"/>
                      </a:endParaRPr>
                    </a:p>
                  </a:txBody>
                  <a:tcPr marL="68580" marR="68580" marT="0" marB="0" anchor="b">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5,1</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6,0</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4,9</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4,3</a:t>
                      </a:r>
                      <a:endParaRPr lang="sl-SI" sz="1200">
                        <a:solidFill>
                          <a:srgbClr val="000000"/>
                        </a:solidFill>
                        <a:effectLst/>
                        <a:latin typeface="Calibri"/>
                        <a:ea typeface="Times New Roman"/>
                        <a:cs typeface="Arial"/>
                      </a:endParaRPr>
                    </a:p>
                  </a:txBody>
                  <a:tcPr marL="68580" marR="68580" marT="0" marB="0">
                    <a:lnL>
                      <a:noFill/>
                    </a:lnL>
                    <a:lnR w="19050" cap="flat" cmpd="dbl"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3,4</a:t>
                      </a:r>
                      <a:endParaRPr lang="sl-SI" sz="1200">
                        <a:solidFill>
                          <a:srgbClr val="000000"/>
                        </a:solidFill>
                        <a:effectLst/>
                        <a:latin typeface="Calibri"/>
                        <a:ea typeface="Times New Roman"/>
                        <a:cs typeface="Arial"/>
                      </a:endParaRPr>
                    </a:p>
                  </a:txBody>
                  <a:tcPr marL="68580" marR="68580" marT="0" marB="0">
                    <a:lnL w="19050" cap="flat" cmpd="dbl"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6,0</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3,8</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2,9</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2,7</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3,4</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4,3</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4,3</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4,0</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4,2</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3,2</a:t>
                      </a:r>
                      <a:endParaRPr lang="sl-SI" sz="12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4,5</a:t>
                      </a:r>
                      <a:endParaRPr lang="sl-SI" sz="12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31750" cap="flat" cmpd="dbl" algn="ctr">
                      <a:solidFill>
                        <a:srgbClr val="F79646"/>
                      </a:solidFill>
                      <a:prstDash val="solid"/>
                      <a:round/>
                      <a:headEnd type="none" w="med" len="med"/>
                      <a:tailEnd type="none" w="med" len="med"/>
                    </a:lnB>
                  </a:tcPr>
                </a:tc>
              </a:tr>
              <a:tr h="400494">
                <a:tc>
                  <a:txBody>
                    <a:bodyPr/>
                    <a:lstStyle/>
                    <a:p>
                      <a:pPr algn="r">
                        <a:spcBef>
                          <a:spcPts val="600"/>
                        </a:spcBef>
                        <a:spcAft>
                          <a:spcPts val="0"/>
                        </a:spcAft>
                      </a:pPr>
                      <a:r>
                        <a:rPr lang="sl-SI" sz="1100" b="1">
                          <a:solidFill>
                            <a:srgbClr val="000000"/>
                          </a:solidFill>
                          <a:effectLst/>
                          <a:latin typeface="Calibri"/>
                          <a:ea typeface="Times New Roman"/>
                          <a:cs typeface="Times New Roman"/>
                        </a:rPr>
                        <a:t>skupaj</a:t>
                      </a:r>
                      <a:endParaRPr lang="sl-SI" sz="1200">
                        <a:solidFill>
                          <a:srgbClr val="000000"/>
                        </a:solidFill>
                        <a:effectLst/>
                        <a:latin typeface="Calibri"/>
                        <a:ea typeface="Times New Roman"/>
                        <a:cs typeface="Arial"/>
                      </a:endParaRPr>
                    </a:p>
                  </a:txBody>
                  <a:tcPr marL="68580" marR="68580" marT="0" marB="0" anchor="b">
                    <a:lnL w="12700" cap="flat" cmpd="sng" algn="ctr">
                      <a:solidFill>
                        <a:srgbClr val="F79646"/>
                      </a:solidFill>
                      <a:prstDash val="solid"/>
                      <a:round/>
                      <a:headEnd type="none" w="med" len="med"/>
                      <a:tailEnd type="none" w="med" len="med"/>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5,8</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7,1</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5,9</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6,0</a:t>
                      </a:r>
                      <a:endParaRPr lang="sl-SI" sz="1200">
                        <a:solidFill>
                          <a:srgbClr val="000000"/>
                        </a:solidFill>
                        <a:effectLst/>
                        <a:latin typeface="Calibri"/>
                        <a:ea typeface="Times New Roman"/>
                        <a:cs typeface="Arial"/>
                      </a:endParaRPr>
                    </a:p>
                  </a:txBody>
                  <a:tcPr marL="68580" marR="68580" marT="0" marB="0">
                    <a:lnL>
                      <a:noFill/>
                    </a:lnL>
                    <a:lnR w="19050" cap="flat" cmpd="dbl" algn="ctr">
                      <a:solidFill>
                        <a:srgbClr val="F79646"/>
                      </a:solidFill>
                      <a:prstDash val="solid"/>
                      <a:round/>
                      <a:headEnd type="none" w="med" len="med"/>
                      <a:tailEnd type="none" w="med" len="med"/>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4,9</a:t>
                      </a:r>
                      <a:endParaRPr lang="sl-SI" sz="1200">
                        <a:solidFill>
                          <a:srgbClr val="000000"/>
                        </a:solidFill>
                        <a:effectLst/>
                        <a:latin typeface="Calibri"/>
                        <a:ea typeface="Times New Roman"/>
                        <a:cs typeface="Arial"/>
                      </a:endParaRPr>
                    </a:p>
                  </a:txBody>
                  <a:tcPr marL="68580" marR="68580" marT="0" marB="0">
                    <a:lnL w="19050" cap="flat" cmpd="dbl" algn="ctr">
                      <a:solidFill>
                        <a:srgbClr val="F79646"/>
                      </a:solidFill>
                      <a:prstDash val="solid"/>
                      <a:round/>
                      <a:headEnd type="none" w="med" len="med"/>
                      <a:tailEnd type="none" w="med" len="med"/>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6,6</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6,0</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E5B8B7"/>
                    </a:solidFill>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4,1</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3,9</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3,9</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5,0</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5,2</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4,3</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4,1</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a:solidFill>
                            <a:srgbClr val="000000"/>
                          </a:solidFill>
                          <a:effectLst/>
                          <a:latin typeface="Calibri"/>
                          <a:ea typeface="Times New Roman"/>
                          <a:cs typeface="Times New Roman"/>
                        </a:rPr>
                        <a:t>3,7</a:t>
                      </a:r>
                      <a:endParaRPr lang="sl-SI" sz="1200">
                        <a:solidFill>
                          <a:srgbClr val="000000"/>
                        </a:solidFill>
                        <a:effectLst/>
                        <a:latin typeface="Calibri"/>
                        <a:ea typeface="Times New Roman"/>
                        <a:cs typeface="Arial"/>
                      </a:endParaRPr>
                    </a:p>
                  </a:txBody>
                  <a:tcPr marL="68580" marR="68580" marT="0" marB="0">
                    <a:lnL>
                      <a:noFill/>
                    </a:lnL>
                    <a:lnR>
                      <a:noFill/>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sl-SI" sz="1100" dirty="0">
                          <a:solidFill>
                            <a:srgbClr val="000000"/>
                          </a:solidFill>
                          <a:effectLst/>
                          <a:latin typeface="Calibri"/>
                          <a:ea typeface="Times New Roman"/>
                          <a:cs typeface="Times New Roman"/>
                        </a:rPr>
                        <a:t>5,3</a:t>
                      </a:r>
                      <a:endParaRPr lang="sl-SI" sz="1200" dirty="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31750" cap="flat" cmpd="dbl"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8111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9108"/>
            <a:ext cx="8229600" cy="1143000"/>
          </a:xfrm>
        </p:spPr>
        <p:txBody>
          <a:bodyPr>
            <a:normAutofit/>
          </a:bodyPr>
          <a:lstStyle/>
          <a:p>
            <a:r>
              <a:rPr lang="sl-SI" sz="3200" b="1" dirty="0" smtClean="0"/>
              <a:t>DRUŠTVENE AKTIVNOSTI V LETU 2024</a:t>
            </a:r>
            <a:endParaRPr lang="sl-SI" sz="3200" b="1" dirty="0"/>
          </a:p>
        </p:txBody>
      </p:sp>
      <p:sp>
        <p:nvSpPr>
          <p:cNvPr id="3" name="Ograda vsebine 2"/>
          <p:cNvSpPr>
            <a:spLocks noGrp="1"/>
          </p:cNvSpPr>
          <p:nvPr>
            <p:ph idx="1"/>
          </p:nvPr>
        </p:nvSpPr>
        <p:spPr>
          <a:xfrm>
            <a:off x="467544" y="1097360"/>
            <a:ext cx="8229600" cy="5572000"/>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sl-SI" sz="2000" dirty="0" smtClean="0"/>
              <a:t>Izpeljali redni občni zbor, </a:t>
            </a:r>
            <a:r>
              <a:rPr lang="sl-SI" sz="2000" b="1" dirty="0" smtClean="0"/>
              <a:t>februar 2024</a:t>
            </a:r>
            <a:r>
              <a:rPr lang="sl-SI" sz="2000" dirty="0" smtClean="0"/>
              <a:t>;</a:t>
            </a:r>
          </a:p>
          <a:p>
            <a:pPr algn="just"/>
            <a:r>
              <a:rPr lang="sl-SI" sz="2000" dirty="0" smtClean="0"/>
              <a:t>Izvedba strokovnega dela (ocenjevanje in odbira živali …), </a:t>
            </a:r>
            <a:r>
              <a:rPr lang="sl-SI" sz="2000" b="1" dirty="0" smtClean="0"/>
              <a:t>marec, april, maj, oktober, november in december 2024;</a:t>
            </a:r>
          </a:p>
          <a:p>
            <a:pPr algn="just"/>
            <a:r>
              <a:rPr lang="sl-SI" sz="2000" dirty="0" smtClean="0"/>
              <a:t>Nadaljnje </a:t>
            </a:r>
            <a:r>
              <a:rPr lang="sl-SI" sz="2000" dirty="0"/>
              <a:t>u</a:t>
            </a:r>
            <a:r>
              <a:rPr lang="sl-SI" sz="2000" dirty="0" smtClean="0"/>
              <a:t>rejevanje potrjevanja porekla in uskladitev novih rej z rejskim programom za </a:t>
            </a:r>
            <a:r>
              <a:rPr lang="sl-SI" sz="2000" dirty="0" err="1" smtClean="0"/>
              <a:t>cikasto</a:t>
            </a:r>
            <a:r>
              <a:rPr lang="sl-SI" sz="2000" dirty="0" smtClean="0"/>
              <a:t> govedo;</a:t>
            </a:r>
          </a:p>
          <a:p>
            <a:pPr algn="just"/>
            <a:r>
              <a:rPr lang="sl-SI" sz="2000" dirty="0" smtClean="0"/>
              <a:t>9. strokovna delavnica Rejskega Društva CIKA, turistična kmetija </a:t>
            </a:r>
            <a:r>
              <a:rPr lang="sl-SI" sz="2000" dirty="0" err="1" smtClean="0"/>
              <a:t>Trebušak</a:t>
            </a:r>
            <a:r>
              <a:rPr lang="sl-SI" sz="2000" dirty="0" smtClean="0"/>
              <a:t>, Tuhinjska dolina (Varovanje </a:t>
            </a:r>
            <a:r>
              <a:rPr lang="sl-SI" sz="2000" dirty="0" err="1" smtClean="0"/>
              <a:t>rejnih</a:t>
            </a:r>
            <a:r>
              <a:rPr lang="sl-SI" sz="2000" dirty="0" smtClean="0"/>
              <a:t> živali pred zvermi, </a:t>
            </a:r>
            <a:r>
              <a:rPr lang="sl-SI" sz="2000" dirty="0" err="1"/>
              <a:t>K</a:t>
            </a:r>
            <a:r>
              <a:rPr lang="sl-SI" sz="2000" dirty="0" err="1" smtClean="0"/>
              <a:t>alkulator</a:t>
            </a:r>
            <a:r>
              <a:rPr lang="sl-SI" sz="2000" dirty="0" smtClean="0"/>
              <a:t> sorodstva (</a:t>
            </a:r>
            <a:r>
              <a:rPr lang="sl-SI" sz="2000" dirty="0" err="1" smtClean="0"/>
              <a:t>Cpz</a:t>
            </a:r>
            <a:r>
              <a:rPr lang="sl-SI" sz="2000" dirty="0" smtClean="0"/>
              <a:t> Govedo), pravilna vzreja mlade plemenske živine), </a:t>
            </a:r>
            <a:r>
              <a:rPr lang="sl-SI" sz="2000" b="1" dirty="0" smtClean="0"/>
              <a:t>maj 2024</a:t>
            </a:r>
            <a:r>
              <a:rPr lang="sl-SI" sz="2000" dirty="0" smtClean="0"/>
              <a:t>;</a:t>
            </a:r>
          </a:p>
          <a:p>
            <a:pPr algn="just"/>
            <a:r>
              <a:rPr lang="sl-SI" sz="2000" dirty="0"/>
              <a:t>Sodelovanje na živinorejski razstavi Domžale, </a:t>
            </a:r>
            <a:r>
              <a:rPr lang="sl-SI" sz="2000" b="1" dirty="0" smtClean="0"/>
              <a:t>junij 2024</a:t>
            </a:r>
            <a:r>
              <a:rPr lang="sl-SI" sz="2000" dirty="0" smtClean="0"/>
              <a:t>;</a:t>
            </a:r>
          </a:p>
          <a:p>
            <a:pPr algn="just"/>
            <a:r>
              <a:rPr lang="sl-SI" sz="2000" dirty="0" smtClean="0"/>
              <a:t>Sodelovanje na 9. mednarodni šoli mladih rejcev, </a:t>
            </a:r>
            <a:r>
              <a:rPr lang="sl-SI" sz="2000" b="1" dirty="0" smtClean="0"/>
              <a:t>julij 2024;</a:t>
            </a:r>
          </a:p>
          <a:p>
            <a:pPr algn="just"/>
            <a:r>
              <a:rPr lang="sl-SI" sz="2000" dirty="0" smtClean="0"/>
              <a:t>Sodelovanje mladih iz </a:t>
            </a:r>
            <a:r>
              <a:rPr lang="sl-SI" sz="2000" dirty="0" err="1" smtClean="0"/>
              <a:t>cikorejskih</a:t>
            </a:r>
            <a:r>
              <a:rPr lang="sl-SI" sz="2000" dirty="0" smtClean="0"/>
              <a:t> družin na 31. Solčavskih dnevih, julij 2024</a:t>
            </a:r>
            <a:endParaRPr lang="sl-SI" sz="2000" dirty="0"/>
          </a:p>
          <a:p>
            <a:pPr algn="just"/>
            <a:r>
              <a:rPr lang="sl-SI" sz="2000" dirty="0" smtClean="0"/>
              <a:t>Sodelovanje na razstavi AGRA, </a:t>
            </a:r>
            <a:r>
              <a:rPr lang="sl-SI" sz="2000" b="1" dirty="0" smtClean="0"/>
              <a:t>avgust 2024</a:t>
            </a:r>
            <a:r>
              <a:rPr lang="sl-SI" sz="2000" dirty="0" smtClean="0"/>
              <a:t>;</a:t>
            </a:r>
          </a:p>
          <a:p>
            <a:pPr marL="0" indent="0" algn="just">
              <a:buNone/>
            </a:pPr>
            <a:endParaRPr lang="sl-SI" sz="2800" dirty="0"/>
          </a:p>
          <a:p>
            <a:pPr algn="just"/>
            <a:endParaRPr lang="sl-SI" sz="2800" dirty="0" smtClean="0"/>
          </a:p>
          <a:p>
            <a:pPr marL="0" indent="0" algn="just">
              <a:buNone/>
            </a:pPr>
            <a:endParaRPr lang="sl-SI" sz="2000" dirty="0"/>
          </a:p>
        </p:txBody>
      </p:sp>
    </p:spTree>
    <p:extLst>
      <p:ext uri="{BB962C8B-B14F-4D97-AF65-F5344CB8AC3E}">
        <p14:creationId xmlns:p14="http://schemas.microsoft.com/office/powerpoint/2010/main" val="1653504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548680"/>
            <a:ext cx="8229600" cy="4525963"/>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sl-SI" sz="2000" dirty="0" smtClean="0"/>
              <a:t>Dvodnevni strokovni posvet (ekskurzija) </a:t>
            </a:r>
            <a:r>
              <a:rPr lang="sl-SI" sz="2000" dirty="0"/>
              <a:t>Rejskega Društva </a:t>
            </a:r>
            <a:r>
              <a:rPr lang="sl-SI" sz="2000" dirty="0" smtClean="0"/>
              <a:t>CIKA z obiskom Agro-</a:t>
            </a:r>
            <a:r>
              <a:rPr lang="sl-SI" sz="2000" dirty="0" err="1" smtClean="0"/>
              <a:t>Tier</a:t>
            </a:r>
            <a:r>
              <a:rPr lang="sl-SI" sz="2000" dirty="0" smtClean="0"/>
              <a:t> in genske banke v </a:t>
            </a:r>
            <a:r>
              <a:rPr lang="sl-SI" sz="2000" dirty="0" err="1" smtClean="0"/>
              <a:t>Welsu</a:t>
            </a:r>
            <a:r>
              <a:rPr lang="sl-SI" sz="2000" dirty="0" smtClean="0"/>
              <a:t> , </a:t>
            </a:r>
            <a:r>
              <a:rPr lang="sl-SI" sz="2000" b="1" dirty="0" smtClean="0"/>
              <a:t>september 2024</a:t>
            </a:r>
            <a:r>
              <a:rPr lang="sl-SI" sz="2000" dirty="0" smtClean="0"/>
              <a:t>;</a:t>
            </a:r>
            <a:endParaRPr lang="sl-SI" sz="2000" dirty="0"/>
          </a:p>
          <a:p>
            <a:pPr algn="just"/>
            <a:r>
              <a:rPr lang="sl-SI" sz="2000" dirty="0"/>
              <a:t>Sodelovanje pri pripravi kataloga plemenskih bikov, </a:t>
            </a:r>
            <a:r>
              <a:rPr lang="sl-SI" sz="2000" b="1" dirty="0"/>
              <a:t>november </a:t>
            </a:r>
            <a:r>
              <a:rPr lang="sl-SI" sz="2000" b="1" dirty="0" smtClean="0"/>
              <a:t>2024</a:t>
            </a:r>
            <a:r>
              <a:rPr lang="sl-SI" sz="2000" dirty="0" smtClean="0"/>
              <a:t>;</a:t>
            </a:r>
          </a:p>
          <a:p>
            <a:pPr algn="just"/>
            <a:r>
              <a:rPr lang="sl-SI" sz="2000" dirty="0"/>
              <a:t>Izpeljali </a:t>
            </a:r>
            <a:r>
              <a:rPr lang="sl-SI" sz="2000" dirty="0" smtClean="0"/>
              <a:t>dve redni seji </a:t>
            </a:r>
            <a:r>
              <a:rPr lang="sl-SI" sz="2000" dirty="0"/>
              <a:t>upravnega odbora Rejskega Društva CIKA</a:t>
            </a:r>
            <a:r>
              <a:rPr lang="sl-SI" sz="2000" dirty="0" smtClean="0"/>
              <a:t>, </a:t>
            </a:r>
            <a:r>
              <a:rPr lang="sl-SI" sz="2000" b="1" dirty="0" smtClean="0"/>
              <a:t>maj in </a:t>
            </a:r>
            <a:r>
              <a:rPr lang="sl-SI" sz="2000" b="1" dirty="0"/>
              <a:t>december </a:t>
            </a:r>
            <a:r>
              <a:rPr lang="sl-SI" sz="2000" b="1" dirty="0" smtClean="0"/>
              <a:t>2024;</a:t>
            </a:r>
            <a:endParaRPr lang="sl-SI" sz="2000" dirty="0">
              <a:solidFill>
                <a:prstClr val="black"/>
              </a:solidFill>
            </a:endParaRPr>
          </a:p>
          <a:p>
            <a:pPr lvl="0" algn="just"/>
            <a:r>
              <a:rPr lang="sl-SI" sz="2000" dirty="0" smtClean="0">
                <a:solidFill>
                  <a:prstClr val="black"/>
                </a:solidFill>
              </a:rPr>
              <a:t>Revija </a:t>
            </a:r>
            <a:r>
              <a:rPr lang="sl-SI" sz="2000" dirty="0" err="1">
                <a:solidFill>
                  <a:prstClr val="black"/>
                </a:solidFill>
              </a:rPr>
              <a:t>Cikasti</a:t>
            </a:r>
            <a:r>
              <a:rPr lang="sl-SI" sz="2000" dirty="0">
                <a:solidFill>
                  <a:prstClr val="black"/>
                </a:solidFill>
              </a:rPr>
              <a:t> zvonček, </a:t>
            </a:r>
            <a:r>
              <a:rPr lang="sl-SI" sz="2000" b="1" dirty="0">
                <a:solidFill>
                  <a:prstClr val="black"/>
                </a:solidFill>
              </a:rPr>
              <a:t>december </a:t>
            </a:r>
            <a:r>
              <a:rPr lang="sl-SI" sz="2000" b="1" dirty="0" smtClean="0">
                <a:solidFill>
                  <a:prstClr val="black"/>
                </a:solidFill>
              </a:rPr>
              <a:t>2024</a:t>
            </a:r>
            <a:r>
              <a:rPr lang="sl-SI" sz="2000" dirty="0" smtClean="0">
                <a:solidFill>
                  <a:prstClr val="black"/>
                </a:solidFill>
              </a:rPr>
              <a:t> </a:t>
            </a:r>
            <a:r>
              <a:rPr lang="sl-SI" sz="2000" dirty="0">
                <a:solidFill>
                  <a:prstClr val="black"/>
                </a:solidFill>
              </a:rPr>
              <a:t>(</a:t>
            </a:r>
            <a:r>
              <a:rPr lang="sl-SI" sz="2000" dirty="0" smtClean="0">
                <a:solidFill>
                  <a:prstClr val="black"/>
                </a:solidFill>
              </a:rPr>
              <a:t>25. </a:t>
            </a:r>
            <a:r>
              <a:rPr lang="sl-SI" sz="2000" dirty="0">
                <a:solidFill>
                  <a:prstClr val="black"/>
                </a:solidFill>
              </a:rPr>
              <a:t>številka</a:t>
            </a:r>
            <a:r>
              <a:rPr lang="sl-SI" sz="2000" dirty="0" smtClean="0">
                <a:solidFill>
                  <a:prstClr val="black"/>
                </a:solidFill>
              </a:rPr>
              <a:t>);</a:t>
            </a:r>
          </a:p>
          <a:p>
            <a:pPr lvl="0" algn="just"/>
            <a:r>
              <a:rPr lang="sl-SI" sz="2000" dirty="0" smtClean="0">
                <a:solidFill>
                  <a:prstClr val="black"/>
                </a:solidFill>
              </a:rPr>
              <a:t>Uspešna </a:t>
            </a:r>
            <a:r>
              <a:rPr lang="sl-SI" sz="2000" dirty="0">
                <a:solidFill>
                  <a:prstClr val="black"/>
                </a:solidFill>
              </a:rPr>
              <a:t>prijava Rejskega Društva CIKA na </a:t>
            </a:r>
            <a:r>
              <a:rPr lang="sl-SI" sz="2000" dirty="0" smtClean="0">
                <a:solidFill>
                  <a:prstClr val="black"/>
                </a:solidFill>
              </a:rPr>
              <a:t>občinske razpise </a:t>
            </a:r>
            <a:r>
              <a:rPr lang="sl-SI" sz="2000" b="1" dirty="0" smtClean="0">
                <a:solidFill>
                  <a:prstClr val="black"/>
                </a:solidFill>
              </a:rPr>
              <a:t>(Solčava, Šmarje pri jelšah, Kranjska gora, </a:t>
            </a:r>
            <a:r>
              <a:rPr lang="sl-SI" sz="2000" b="1" dirty="0">
                <a:solidFill>
                  <a:prstClr val="black"/>
                </a:solidFill>
              </a:rPr>
              <a:t>K</a:t>
            </a:r>
            <a:r>
              <a:rPr lang="sl-SI" sz="2000" b="1" dirty="0" smtClean="0">
                <a:solidFill>
                  <a:prstClr val="black"/>
                </a:solidFill>
              </a:rPr>
              <a:t>amnik, Kranj, Železniki, Trebnje, Hrpelje-Kozina, Škofja Loka, Semič, Šmartno pri Litiji, Bohinj, Vranjsko </a:t>
            </a:r>
            <a:r>
              <a:rPr lang="sl-SI" sz="2000" b="1" dirty="0" smtClean="0"/>
              <a:t>ter </a:t>
            </a:r>
            <a:r>
              <a:rPr lang="sl-SI" sz="2000" b="1" dirty="0"/>
              <a:t>na državni razpis za delovanje rejskih </a:t>
            </a:r>
            <a:r>
              <a:rPr lang="sl-SI" sz="2000" b="1" dirty="0" smtClean="0"/>
              <a:t>organizacij)</a:t>
            </a:r>
            <a:r>
              <a:rPr lang="sl-SI" sz="2000" b="1" dirty="0" smtClean="0">
                <a:solidFill>
                  <a:prstClr val="black"/>
                </a:solidFill>
              </a:rPr>
              <a:t>;</a:t>
            </a:r>
            <a:endParaRPr lang="sl-SI" sz="2000" b="1" dirty="0">
              <a:solidFill>
                <a:prstClr val="black"/>
              </a:solidFill>
            </a:endParaRPr>
          </a:p>
          <a:p>
            <a:pPr lvl="0" algn="just"/>
            <a:r>
              <a:rPr lang="sl-SI" sz="2000" dirty="0">
                <a:solidFill>
                  <a:prstClr val="black"/>
                </a:solidFill>
              </a:rPr>
              <a:t>Nabava promocijskega </a:t>
            </a:r>
            <a:r>
              <a:rPr lang="sl-SI" sz="2000" dirty="0" smtClean="0">
                <a:solidFill>
                  <a:prstClr val="black"/>
                </a:solidFill>
              </a:rPr>
              <a:t>materiala.</a:t>
            </a:r>
            <a:endParaRPr lang="sl-SI" sz="2000" dirty="0">
              <a:solidFill>
                <a:prstClr val="black"/>
              </a:solidFill>
            </a:endParaRPr>
          </a:p>
          <a:p>
            <a:endParaRPr lang="sl-SI" dirty="0"/>
          </a:p>
        </p:txBody>
      </p:sp>
    </p:spTree>
    <p:extLst>
      <p:ext uri="{BB962C8B-B14F-4D97-AF65-F5344CB8AC3E}">
        <p14:creationId xmlns:p14="http://schemas.microsoft.com/office/powerpoint/2010/main" val="2062262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normAutofit/>
          </a:bodyPr>
          <a:lstStyle/>
          <a:p>
            <a:r>
              <a:rPr lang="sl-SI" sz="3200" b="1" dirty="0" smtClean="0"/>
              <a:t>PROGRAM DELA ZA LETO 2025</a:t>
            </a:r>
            <a:endParaRPr lang="sl-SI" sz="3200" b="1" dirty="0"/>
          </a:p>
        </p:txBody>
      </p:sp>
      <p:sp>
        <p:nvSpPr>
          <p:cNvPr id="3" name="Ograda vsebine 2"/>
          <p:cNvSpPr>
            <a:spLocks noGrp="1"/>
          </p:cNvSpPr>
          <p:nvPr>
            <p:ph idx="1"/>
          </p:nvPr>
        </p:nvSpPr>
        <p:spPr>
          <a:xfrm>
            <a:off x="457200" y="1124744"/>
            <a:ext cx="8229600" cy="5544616"/>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sl-SI" sz="2000" dirty="0" smtClean="0"/>
              <a:t>Ocenjevanje prvesnic (telile od 1. 3. 2024 – 28. 2. 2025);</a:t>
            </a:r>
          </a:p>
          <a:p>
            <a:pPr algn="just"/>
            <a:r>
              <a:rPr lang="sl-SI" sz="2000" dirty="0" smtClean="0"/>
              <a:t>Odbira bikovskih mater za leto 2025;</a:t>
            </a:r>
          </a:p>
          <a:p>
            <a:pPr algn="just"/>
            <a:r>
              <a:rPr lang="sl-SI" sz="2000" dirty="0" err="1" smtClean="0"/>
              <a:t>Predodbira</a:t>
            </a:r>
            <a:r>
              <a:rPr lang="sl-SI" sz="2000" dirty="0" smtClean="0"/>
              <a:t> in odbira (delovna skupina) plemenskih bikov za osemenjevanje in pripust;</a:t>
            </a:r>
          </a:p>
          <a:p>
            <a:pPr algn="just"/>
            <a:r>
              <a:rPr lang="sl-SI" sz="2000" dirty="0" err="1" smtClean="0"/>
              <a:t>Vhleviti</a:t>
            </a:r>
            <a:r>
              <a:rPr lang="sl-SI" sz="2000" dirty="0" smtClean="0"/>
              <a:t> tri plemenske bike </a:t>
            </a:r>
            <a:r>
              <a:rPr lang="sl-SI" sz="2000" dirty="0" err="1" smtClean="0"/>
              <a:t>cikaste</a:t>
            </a:r>
            <a:r>
              <a:rPr lang="sl-SI" sz="2000" dirty="0" smtClean="0"/>
              <a:t> pasme na OC Preska (odvzem semena);</a:t>
            </a:r>
          </a:p>
          <a:p>
            <a:pPr algn="just"/>
            <a:r>
              <a:rPr lang="sl-SI" sz="2000" dirty="0" smtClean="0"/>
              <a:t>Predstaviti povprečno stopnjo sorodstva aktualnih plemenskih bikov za osemenjevanje krav </a:t>
            </a:r>
            <a:r>
              <a:rPr lang="sl-SI" sz="2000" dirty="0" err="1" smtClean="0"/>
              <a:t>cikaste</a:t>
            </a:r>
            <a:r>
              <a:rPr lang="sl-SI" sz="2000" dirty="0" smtClean="0"/>
              <a:t> pasme z aktivno populacijo ženskih živali </a:t>
            </a:r>
            <a:r>
              <a:rPr lang="sl-SI" sz="2000" dirty="0" err="1" smtClean="0"/>
              <a:t>cikaste</a:t>
            </a:r>
            <a:r>
              <a:rPr lang="sl-SI" sz="2000" dirty="0" smtClean="0"/>
              <a:t> pasme v sodelovanju s KIS;</a:t>
            </a:r>
          </a:p>
          <a:p>
            <a:pPr algn="just"/>
            <a:r>
              <a:rPr lang="sl-SI" sz="2000" dirty="0" err="1" smtClean="0"/>
              <a:t>Genotipizirati</a:t>
            </a:r>
            <a:r>
              <a:rPr lang="sl-SI" sz="2000" dirty="0" smtClean="0"/>
              <a:t> 15 plemenskih bikov;</a:t>
            </a:r>
          </a:p>
          <a:p>
            <a:pPr algn="just"/>
            <a:r>
              <a:rPr lang="sl-SI" sz="2000" dirty="0" smtClean="0"/>
              <a:t>Sodelovanje na razstavi AGRA, 2025;</a:t>
            </a:r>
          </a:p>
          <a:p>
            <a:pPr algn="just"/>
            <a:r>
              <a:rPr lang="sl-SI" sz="2000" dirty="0" smtClean="0"/>
              <a:t>Sodelovanje na 66. tradicionalnem Kravjem balu v Bohinju;</a:t>
            </a:r>
          </a:p>
          <a:p>
            <a:pPr algn="just"/>
            <a:r>
              <a:rPr lang="sl-SI" sz="2000" dirty="0" smtClean="0"/>
              <a:t>Iskanje možnosti promocije </a:t>
            </a:r>
            <a:r>
              <a:rPr lang="sl-SI" sz="2000" dirty="0" err="1" smtClean="0"/>
              <a:t>cikastega</a:t>
            </a:r>
            <a:r>
              <a:rPr lang="sl-SI" sz="2000" dirty="0" smtClean="0"/>
              <a:t> goveda, predvsem mlečnih izdelkov in mesa;</a:t>
            </a:r>
          </a:p>
          <a:p>
            <a:pPr algn="just"/>
            <a:r>
              <a:rPr lang="sl-SI" sz="2000" dirty="0" smtClean="0">
                <a:solidFill>
                  <a:prstClr val="black"/>
                </a:solidFill>
              </a:rPr>
              <a:t>Revija </a:t>
            </a:r>
            <a:r>
              <a:rPr lang="sl-SI" sz="2000" dirty="0" err="1">
                <a:solidFill>
                  <a:prstClr val="black"/>
                </a:solidFill>
              </a:rPr>
              <a:t>Cikasti</a:t>
            </a:r>
            <a:r>
              <a:rPr lang="sl-SI" sz="2000" dirty="0">
                <a:solidFill>
                  <a:prstClr val="black"/>
                </a:solidFill>
              </a:rPr>
              <a:t> zvonček, december </a:t>
            </a:r>
            <a:r>
              <a:rPr lang="sl-SI" sz="2000" dirty="0" smtClean="0">
                <a:solidFill>
                  <a:prstClr val="black"/>
                </a:solidFill>
              </a:rPr>
              <a:t>2025, 26. številka;</a:t>
            </a:r>
            <a:r>
              <a:rPr lang="sl-SI" sz="2000" dirty="0" smtClean="0"/>
              <a:t> </a:t>
            </a:r>
            <a:endParaRPr lang="sl-SI" sz="2000" dirty="0"/>
          </a:p>
        </p:txBody>
      </p:sp>
    </p:spTree>
    <p:extLst>
      <p:ext uri="{BB962C8B-B14F-4D97-AF65-F5344CB8AC3E}">
        <p14:creationId xmlns:p14="http://schemas.microsoft.com/office/powerpoint/2010/main" val="3684702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332656"/>
            <a:ext cx="8229600" cy="6192688"/>
          </a:xfrm>
        </p:spPr>
        <p:style>
          <a:lnRef idx="1">
            <a:schemeClr val="accent3"/>
          </a:lnRef>
          <a:fillRef idx="2">
            <a:schemeClr val="accent3"/>
          </a:fillRef>
          <a:effectRef idx="1">
            <a:schemeClr val="accent3"/>
          </a:effectRef>
          <a:fontRef idx="minor">
            <a:schemeClr val="dk1"/>
          </a:fontRef>
        </p:style>
        <p:txBody>
          <a:bodyPr>
            <a:normAutofit/>
          </a:bodyPr>
          <a:lstStyle/>
          <a:p>
            <a:r>
              <a:rPr lang="sl-SI" sz="2000" b="1" dirty="0" smtClean="0"/>
              <a:t>Iskanje primernih rej oz. animirati rejce za vključitev </a:t>
            </a:r>
            <a:r>
              <a:rPr lang="sl-SI" sz="2000" b="1" dirty="0" err="1" smtClean="0"/>
              <a:t>cikastih</a:t>
            </a:r>
            <a:r>
              <a:rPr lang="sl-SI" sz="2000" b="1" dirty="0" smtClean="0"/>
              <a:t> krav v kontrolo prireje mleka (plačilo kemijskih analiz s strani Rejskega Društva CIKA – sklep UO, 2022);</a:t>
            </a:r>
          </a:p>
          <a:p>
            <a:r>
              <a:rPr lang="sl-SI" sz="2000" dirty="0" smtClean="0"/>
              <a:t>Animirati ostale rejce </a:t>
            </a:r>
            <a:r>
              <a:rPr lang="sl-SI" sz="2000" dirty="0" err="1" smtClean="0"/>
              <a:t>cikastih</a:t>
            </a:r>
            <a:r>
              <a:rPr lang="sl-SI" sz="2000" dirty="0" smtClean="0"/>
              <a:t> krav za vključitev v Rejsko Društvo CIKA oz. vsaj vključitev njihovih živali v rejski program;</a:t>
            </a:r>
          </a:p>
          <a:p>
            <a:r>
              <a:rPr lang="sl-SI" sz="2000" dirty="0" smtClean="0"/>
              <a:t>Kandidirati na razpise Občin in na državni razpis Ministrstva za kmetijstvo, gozdarstvo in prehrano;</a:t>
            </a:r>
          </a:p>
          <a:p>
            <a:r>
              <a:rPr lang="sl-SI" sz="2000" dirty="0" smtClean="0"/>
              <a:t>Sodelovati v šoli mladih rejcev, 2025;</a:t>
            </a:r>
          </a:p>
          <a:p>
            <a:r>
              <a:rPr lang="sl-SI" sz="2000" dirty="0" smtClean="0"/>
              <a:t>Organizacija 10. delavnice za člane Rejskega Društva CIKA, </a:t>
            </a:r>
            <a:r>
              <a:rPr lang="sl-SI" sz="2000" b="1" dirty="0" smtClean="0"/>
              <a:t>Vransko</a:t>
            </a:r>
            <a:r>
              <a:rPr lang="sl-SI" sz="2000" b="1" dirty="0"/>
              <a:t>;</a:t>
            </a:r>
            <a:endParaRPr lang="sl-SI" sz="2000" b="1" dirty="0" smtClean="0"/>
          </a:p>
          <a:p>
            <a:r>
              <a:rPr lang="sl-SI" sz="2000" dirty="0" smtClean="0"/>
              <a:t>Ekskurzija za člane (</a:t>
            </a:r>
            <a:r>
              <a:rPr lang="sl-SI" sz="2000" b="1" dirty="0" smtClean="0"/>
              <a:t>predvidena dvodnevna ekskurzija ???</a:t>
            </a:r>
            <a:r>
              <a:rPr lang="sl-SI" sz="2000" dirty="0" smtClean="0"/>
              <a:t>), 2025;</a:t>
            </a:r>
          </a:p>
          <a:p>
            <a:r>
              <a:rPr lang="sl-SI" sz="2000" dirty="0" smtClean="0"/>
              <a:t>Promocijski material;</a:t>
            </a:r>
          </a:p>
          <a:p>
            <a:r>
              <a:rPr lang="sl-SI" sz="2000" dirty="0" smtClean="0"/>
              <a:t>Državna razstava (april 2026);</a:t>
            </a:r>
          </a:p>
          <a:p>
            <a:r>
              <a:rPr lang="sl-SI" sz="2000" dirty="0" smtClean="0"/>
              <a:t>Spodbujati sonaravno kmetovanje.</a:t>
            </a:r>
          </a:p>
          <a:p>
            <a:pPr marL="0" indent="0">
              <a:buNone/>
            </a:pPr>
            <a:endParaRPr lang="sl-SI" sz="2000" dirty="0" smtClean="0"/>
          </a:p>
          <a:p>
            <a:endParaRPr lang="sl-SI" sz="2000" dirty="0"/>
          </a:p>
        </p:txBody>
      </p:sp>
    </p:spTree>
    <p:extLst>
      <p:ext uri="{BB962C8B-B14F-4D97-AF65-F5344CB8AC3E}">
        <p14:creationId xmlns:p14="http://schemas.microsoft.com/office/powerpoint/2010/main" val="2455320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210146"/>
          </a:xfrm>
        </p:spPr>
        <p:txBody>
          <a:bodyPr>
            <a:normAutofit/>
          </a:bodyPr>
          <a:lstStyle/>
          <a:p>
            <a:r>
              <a:rPr lang="sl-SI" sz="3200" b="1" dirty="0" smtClean="0"/>
              <a:t>PRIZNANJA Rejskega Društva CIKA</a:t>
            </a:r>
            <a:br>
              <a:rPr lang="sl-SI" sz="3200" b="1" dirty="0" smtClean="0"/>
            </a:br>
            <a:r>
              <a:rPr lang="sl-SI" sz="3200" b="1" dirty="0" smtClean="0"/>
              <a:t>(5 zvoncev)</a:t>
            </a:r>
            <a:endParaRPr lang="sl-SI" sz="3200" b="1" dirty="0"/>
          </a:p>
        </p:txBody>
      </p:sp>
      <p:sp>
        <p:nvSpPr>
          <p:cNvPr id="3" name="Ograda vsebine 2"/>
          <p:cNvSpPr>
            <a:spLocks noGrp="1"/>
          </p:cNvSpPr>
          <p:nvPr>
            <p:ph idx="1"/>
          </p:nvPr>
        </p:nvSpPr>
        <p:spPr>
          <a:xfrm>
            <a:off x="467544" y="1412776"/>
            <a:ext cx="8229600" cy="5040560"/>
          </a:xfrm>
        </p:spPr>
        <p:txBody>
          <a:bodyPr>
            <a:normAutofit/>
          </a:bodyPr>
          <a:lstStyle/>
          <a:p>
            <a:pPr marL="0" indent="0" algn="just">
              <a:buNone/>
            </a:pPr>
            <a:endParaRPr lang="sl-SI" sz="2000" dirty="0"/>
          </a:p>
          <a:p>
            <a:pPr algn="just"/>
            <a:r>
              <a:rPr lang="sl-SI" sz="2400" dirty="0" smtClean="0"/>
              <a:t>PRIZNANJE REJCEM ZA DOLGOŽIVOST (20 LET) CIKASTEGA GOVEDA (V KOLEDARSKEM LETU 2023)</a:t>
            </a:r>
            <a:endParaRPr lang="sl-SI" sz="2400" dirty="0"/>
          </a:p>
        </p:txBody>
      </p:sp>
      <p:sp>
        <p:nvSpPr>
          <p:cNvPr id="4" name="Pravokotnik 3"/>
          <p:cNvSpPr/>
          <p:nvPr/>
        </p:nvSpPr>
        <p:spPr>
          <a:xfrm>
            <a:off x="611560" y="2780928"/>
            <a:ext cx="8064896" cy="410882"/>
          </a:xfrm>
          <a:prstGeom prst="rect">
            <a:avLst/>
          </a:prstGeom>
        </p:spPr>
        <p:txBody>
          <a:bodyPr wrap="square">
            <a:spAutoFit/>
          </a:bodyPr>
          <a:lstStyle/>
          <a:p>
            <a:pPr algn="just">
              <a:lnSpc>
                <a:spcPct val="115000"/>
              </a:lnSpc>
            </a:pPr>
            <a:r>
              <a:rPr lang="sl-SI" b="1" i="1" dirty="0" smtClean="0">
                <a:solidFill>
                  <a:srgbClr val="FF0000"/>
                </a:solidFill>
                <a:ea typeface="Calibri"/>
                <a:cs typeface="Times New Roman"/>
              </a:rPr>
              <a:t> </a:t>
            </a:r>
            <a:endParaRPr lang="sl-SI" dirty="0">
              <a:solidFill>
                <a:prstClr val="black"/>
              </a:solidFill>
              <a:ea typeface="Calibri"/>
              <a:cs typeface="Times New Roman"/>
            </a:endParaRPr>
          </a:p>
        </p:txBody>
      </p:sp>
      <p:sp>
        <p:nvSpPr>
          <p:cNvPr id="5" name="Pravokotnik 4"/>
          <p:cNvSpPr/>
          <p:nvPr/>
        </p:nvSpPr>
        <p:spPr>
          <a:xfrm>
            <a:off x="755576" y="2708920"/>
            <a:ext cx="8136903" cy="4114973"/>
          </a:xfrm>
          <a:prstGeom prst="rect">
            <a:avLst/>
          </a:prstGeom>
        </p:spPr>
        <p:txBody>
          <a:bodyPr wrap="square">
            <a:spAutoFit/>
          </a:bodyPr>
          <a:lstStyle/>
          <a:p>
            <a:pPr fontAlgn="base"/>
            <a:r>
              <a:rPr lang="sl-SI" sz="2000" b="1" dirty="0" smtClean="0"/>
              <a:t>1. </a:t>
            </a:r>
            <a:r>
              <a:rPr lang="sl-SI" sz="2000" b="1" dirty="0" err="1" smtClean="0"/>
              <a:t>Cinja</a:t>
            </a:r>
            <a:r>
              <a:rPr lang="sl-SI" sz="2000" b="1" dirty="0" smtClean="0"/>
              <a:t> SI 42959511,</a:t>
            </a:r>
            <a:endParaRPr lang="sl-SI" sz="2000" dirty="0"/>
          </a:p>
          <a:p>
            <a:pPr fontAlgn="base"/>
            <a:r>
              <a:rPr lang="sl-SI" sz="2000" b="1" dirty="0"/>
              <a:t>Rojena: </a:t>
            </a:r>
            <a:r>
              <a:rPr lang="sl-SI" sz="2000" b="1" dirty="0" smtClean="0"/>
              <a:t>27. 4. 2004</a:t>
            </a:r>
            <a:endParaRPr lang="sl-SI" sz="2000" dirty="0"/>
          </a:p>
          <a:p>
            <a:pPr fontAlgn="base"/>
            <a:r>
              <a:rPr lang="sl-SI" sz="2000" dirty="0"/>
              <a:t> </a:t>
            </a:r>
            <a:endParaRPr lang="sl-SI" sz="2000" dirty="0" smtClean="0"/>
          </a:p>
          <a:p>
            <a:pPr fontAlgn="base"/>
            <a:endParaRPr lang="sl-SI" sz="2000" dirty="0"/>
          </a:p>
          <a:p>
            <a:pPr fontAlgn="base"/>
            <a:endParaRPr lang="sl-SI" sz="2000" dirty="0" smtClean="0"/>
          </a:p>
          <a:p>
            <a:pPr fontAlgn="base"/>
            <a:endParaRPr lang="sl-SI" sz="2000" dirty="0"/>
          </a:p>
          <a:p>
            <a:pPr fontAlgn="base"/>
            <a:endParaRPr lang="sl-SI" sz="2000" dirty="0" smtClean="0"/>
          </a:p>
          <a:p>
            <a:pPr fontAlgn="base"/>
            <a:endParaRPr lang="sl-SI" sz="2000" dirty="0"/>
          </a:p>
          <a:p>
            <a:pPr fontAlgn="base"/>
            <a:endParaRPr lang="sl-SI" sz="2000" dirty="0" smtClean="0"/>
          </a:p>
          <a:p>
            <a:pPr fontAlgn="base"/>
            <a:endParaRPr lang="sl-SI" sz="2000" dirty="0" smtClean="0"/>
          </a:p>
          <a:p>
            <a:pPr fontAlgn="base"/>
            <a:endParaRPr lang="sl-SI" sz="2000" dirty="0"/>
          </a:p>
          <a:p>
            <a:pPr fontAlgn="base"/>
            <a:r>
              <a:rPr lang="sl-SI" sz="2000" b="1" dirty="0" smtClean="0"/>
              <a:t>Damjan Jeglič, Špitalič 40, 1221 Motnik</a:t>
            </a:r>
            <a:endParaRPr lang="sl-SI" sz="2000" dirty="0"/>
          </a:p>
          <a:p>
            <a:pPr marL="342900" indent="-342900" algn="just">
              <a:lnSpc>
                <a:spcPct val="107000"/>
              </a:lnSpc>
              <a:spcAft>
                <a:spcPts val="0"/>
              </a:spcAft>
              <a:buAutoNum type="arabicPeriod"/>
            </a:pPr>
            <a:endParaRPr lang="sl-SI" sz="2000" dirty="0">
              <a:ea typeface="Calibri"/>
              <a:cs typeface="Times New Roman"/>
            </a:endParaRPr>
          </a:p>
        </p:txBody>
      </p:sp>
      <p:pic>
        <p:nvPicPr>
          <p:cNvPr id="1026" name="Picture 2" descr="C:\Users\Uporabnik\Desktop\revija 24\20 letnice24\Cinja SI 42959511 (foto Damjan Jeglič).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986369"/>
            <a:ext cx="3888432" cy="289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127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260648"/>
            <a:ext cx="8229600" cy="1368152"/>
          </a:xfrm>
        </p:spPr>
        <p:txBody>
          <a:bodyPr>
            <a:noAutofit/>
          </a:bodyPr>
          <a:lstStyle/>
          <a:p>
            <a:r>
              <a:rPr lang="sl-SI" sz="2000" b="1" dirty="0"/>
              <a:t>ZDRUŽENJE REJCEV AVTOHTONEGA CIKASTEGA GOVEDA V SLOVENIJI</a:t>
            </a:r>
            <a:r>
              <a:rPr lang="sl-SI" sz="2000" dirty="0"/>
              <a:t/>
            </a:r>
            <a:br>
              <a:rPr lang="sl-SI" sz="2000" dirty="0"/>
            </a:br>
            <a:r>
              <a:rPr lang="sl-SI" sz="2000" dirty="0"/>
              <a:t>Cesta v </a:t>
            </a:r>
            <a:r>
              <a:rPr lang="sl-SI" sz="2000" dirty="0" err="1"/>
              <a:t>Bonovec</a:t>
            </a:r>
            <a:r>
              <a:rPr lang="sl-SI" sz="2000" dirty="0"/>
              <a:t> 1, 1215 Medvode</a:t>
            </a:r>
            <a:br>
              <a:rPr lang="sl-SI" sz="2000" dirty="0"/>
            </a:br>
            <a:r>
              <a:rPr lang="sl-SI" sz="2000" dirty="0"/>
              <a:t>  </a:t>
            </a:r>
            <a:br>
              <a:rPr lang="sl-SI" sz="2000" dirty="0"/>
            </a:br>
            <a:r>
              <a:rPr lang="sl-SI" sz="2400" b="1" dirty="0"/>
              <a:t>Poročilo o prometu in stanju sredstev na poslovnem računu v letu </a:t>
            </a:r>
            <a:r>
              <a:rPr lang="sl-SI" sz="2400" b="1" dirty="0" smtClean="0"/>
              <a:t>2024</a:t>
            </a:r>
            <a:endParaRPr lang="sl-SI" sz="2400" b="1"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16832"/>
            <a:ext cx="7848872" cy="4536504"/>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2758301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476672"/>
            <a:ext cx="8229600" cy="5832648"/>
          </a:xfrm>
        </p:spPr>
        <p:txBody>
          <a:bodyPr>
            <a:normAutofit/>
          </a:bodyPr>
          <a:lstStyle/>
          <a:p>
            <a:pPr marL="0" indent="0">
              <a:buNone/>
            </a:pPr>
            <a:r>
              <a:rPr lang="sl-SI" sz="2400" b="1" dirty="0" smtClean="0"/>
              <a:t>2. Murka SI 62849960,</a:t>
            </a:r>
            <a:endParaRPr lang="sl-SI" sz="2400" dirty="0"/>
          </a:p>
          <a:p>
            <a:pPr marL="0" indent="0">
              <a:buNone/>
            </a:pPr>
            <a:r>
              <a:rPr lang="sl-SI" sz="2400" b="1" dirty="0"/>
              <a:t>R</a:t>
            </a:r>
            <a:r>
              <a:rPr lang="sl-SI" sz="2400" b="1" dirty="0" smtClean="0"/>
              <a:t>ojena</a:t>
            </a:r>
            <a:r>
              <a:rPr lang="sl-SI" sz="2400" b="1" dirty="0"/>
              <a:t>: 4</a:t>
            </a:r>
            <a:r>
              <a:rPr lang="sl-SI" sz="2400" b="1" dirty="0" smtClean="0"/>
              <a:t>. </a:t>
            </a:r>
            <a:r>
              <a:rPr lang="sl-SI" sz="2400" b="1" dirty="0"/>
              <a:t>6</a:t>
            </a:r>
            <a:r>
              <a:rPr lang="sl-SI" sz="2400" b="1" dirty="0" smtClean="0"/>
              <a:t>. 2004 </a:t>
            </a:r>
            <a:endParaRPr lang="sl-SI" sz="2400" dirty="0"/>
          </a:p>
          <a:p>
            <a:pPr marL="0" indent="0">
              <a:buNone/>
            </a:pPr>
            <a:endParaRPr lang="sl-SI" sz="2400" dirty="0" smtClean="0"/>
          </a:p>
          <a:p>
            <a:pPr marL="0" indent="0">
              <a:buNone/>
            </a:pPr>
            <a:endParaRPr lang="sl-SI" sz="2400" dirty="0"/>
          </a:p>
          <a:p>
            <a:pPr marL="0" indent="0">
              <a:buNone/>
            </a:pPr>
            <a:endParaRPr lang="sl-SI" sz="2400" dirty="0" smtClean="0"/>
          </a:p>
          <a:p>
            <a:pPr marL="0" indent="0">
              <a:buNone/>
            </a:pPr>
            <a:endParaRPr lang="sl-SI" sz="2400" dirty="0"/>
          </a:p>
          <a:p>
            <a:pPr marL="0" indent="0">
              <a:buNone/>
            </a:pPr>
            <a:endParaRPr lang="sl-SI" sz="2400" dirty="0" smtClean="0"/>
          </a:p>
          <a:p>
            <a:pPr marL="0" indent="0">
              <a:buNone/>
            </a:pPr>
            <a:endParaRPr lang="sl-SI" sz="2400" dirty="0"/>
          </a:p>
          <a:p>
            <a:pPr marL="0" indent="0">
              <a:buNone/>
            </a:pPr>
            <a:endParaRPr lang="sl-SI" sz="2400" dirty="0" smtClean="0"/>
          </a:p>
          <a:p>
            <a:pPr marL="0" indent="0">
              <a:buNone/>
            </a:pPr>
            <a:endParaRPr lang="sl-SI" sz="2400" dirty="0"/>
          </a:p>
          <a:p>
            <a:pPr marL="0" indent="0">
              <a:buNone/>
            </a:pPr>
            <a:endParaRPr lang="sl-SI" sz="2400" dirty="0" smtClean="0"/>
          </a:p>
          <a:p>
            <a:pPr marL="0" indent="0">
              <a:buNone/>
            </a:pPr>
            <a:endParaRPr lang="sl-SI" sz="2400" dirty="0"/>
          </a:p>
          <a:p>
            <a:r>
              <a:rPr lang="sl-SI" sz="2400" b="1" dirty="0" smtClean="0"/>
              <a:t>Sara Žagar Hribar, Jereka 26, 4264 Bohinjska Bistrica</a:t>
            </a:r>
            <a:endParaRPr lang="sl-SI" sz="2400" dirty="0"/>
          </a:p>
          <a:p>
            <a:pPr marL="0" indent="0">
              <a:buNone/>
            </a:pPr>
            <a:endParaRPr lang="sl-SI" sz="2400" dirty="0"/>
          </a:p>
        </p:txBody>
      </p:sp>
      <p:pic>
        <p:nvPicPr>
          <p:cNvPr id="2050" name="Picture 2" descr="C:\Users\Uporabnik\Desktop\revija 24\20 letnice24\Murka SI 62849960 (foto Sara Žagar Hrib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556792"/>
            <a:ext cx="568863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97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476672"/>
            <a:ext cx="8229600" cy="5976664"/>
          </a:xfrm>
        </p:spPr>
        <p:txBody>
          <a:bodyPr>
            <a:normAutofit fontScale="92500" lnSpcReduction="20000"/>
          </a:bodyPr>
          <a:lstStyle/>
          <a:p>
            <a:pPr marL="0" indent="0">
              <a:buNone/>
            </a:pPr>
            <a:r>
              <a:rPr lang="sl-SI" sz="2600" b="1" dirty="0"/>
              <a:t>3</a:t>
            </a:r>
            <a:r>
              <a:rPr lang="sl-SI" sz="2600" b="1" dirty="0" smtClean="0"/>
              <a:t>. Pirha </a:t>
            </a:r>
            <a:r>
              <a:rPr lang="sl-SI" sz="2600" b="1" dirty="0"/>
              <a:t>SI </a:t>
            </a:r>
            <a:r>
              <a:rPr lang="sl-SI" sz="2600" b="1" dirty="0" smtClean="0"/>
              <a:t>32862737,</a:t>
            </a:r>
            <a:endParaRPr lang="sl-SI" sz="2600" dirty="0"/>
          </a:p>
          <a:p>
            <a:pPr marL="0" indent="0">
              <a:buNone/>
            </a:pPr>
            <a:r>
              <a:rPr lang="sl-SI" sz="2600" b="1" dirty="0" smtClean="0"/>
              <a:t>Rojena</a:t>
            </a:r>
            <a:r>
              <a:rPr lang="sl-SI" sz="2600" b="1" dirty="0"/>
              <a:t>: </a:t>
            </a:r>
            <a:r>
              <a:rPr lang="sl-SI" sz="2600" b="1" dirty="0" smtClean="0"/>
              <a:t>17. 5. 2004</a:t>
            </a:r>
            <a:endParaRPr lang="sl-SI" sz="2600" dirty="0"/>
          </a:p>
          <a:p>
            <a:pPr marL="0" indent="0">
              <a:buNone/>
            </a:pPr>
            <a:r>
              <a:rPr lang="sl-SI" sz="2000" b="1" dirty="0"/>
              <a:t> </a:t>
            </a:r>
            <a:endParaRPr lang="sl-SI" sz="2000" b="1" dirty="0" smtClean="0"/>
          </a:p>
          <a:p>
            <a:pPr marL="0" indent="0">
              <a:buNone/>
            </a:pPr>
            <a:endParaRPr lang="sl-SI" sz="2000" b="1" dirty="0"/>
          </a:p>
          <a:p>
            <a:pPr marL="0" indent="0">
              <a:buNone/>
            </a:pPr>
            <a:endParaRPr lang="sl-SI" sz="2000" b="1" dirty="0" smtClean="0"/>
          </a:p>
          <a:p>
            <a:pPr marL="0" indent="0">
              <a:buNone/>
            </a:pPr>
            <a:endParaRPr lang="sl-SI" sz="2000" b="1" dirty="0"/>
          </a:p>
          <a:p>
            <a:pPr marL="0" indent="0">
              <a:buNone/>
            </a:pPr>
            <a:endParaRPr lang="sl-SI" sz="2000" b="1" dirty="0" smtClean="0"/>
          </a:p>
          <a:p>
            <a:pPr marL="0" indent="0">
              <a:buNone/>
            </a:pPr>
            <a:endParaRPr lang="sl-SI" sz="2000" b="1" dirty="0"/>
          </a:p>
          <a:p>
            <a:pPr marL="0" indent="0">
              <a:buNone/>
            </a:pPr>
            <a:endParaRPr lang="sl-SI" sz="2000" b="1" dirty="0" smtClean="0"/>
          </a:p>
          <a:p>
            <a:pPr marL="0" indent="0">
              <a:buNone/>
            </a:pPr>
            <a:endParaRPr lang="sl-SI" sz="2000" b="1" dirty="0"/>
          </a:p>
          <a:p>
            <a:pPr marL="0" indent="0">
              <a:buNone/>
            </a:pPr>
            <a:endParaRPr lang="sl-SI" sz="2000" b="1" dirty="0" smtClean="0"/>
          </a:p>
          <a:p>
            <a:pPr marL="0" indent="0">
              <a:buNone/>
            </a:pPr>
            <a:endParaRPr lang="sl-SI" sz="2000" b="1" dirty="0"/>
          </a:p>
          <a:p>
            <a:pPr marL="0" indent="0">
              <a:buNone/>
            </a:pPr>
            <a:endParaRPr lang="sl-SI" sz="2000" b="1" dirty="0" smtClean="0"/>
          </a:p>
          <a:p>
            <a:pPr marL="0" indent="0">
              <a:buNone/>
            </a:pPr>
            <a:endParaRPr lang="sl-SI" sz="2000" b="1" dirty="0"/>
          </a:p>
          <a:p>
            <a:pPr marL="0" indent="0">
              <a:buNone/>
            </a:pPr>
            <a:endParaRPr lang="sl-SI" sz="2000" dirty="0" smtClean="0"/>
          </a:p>
          <a:p>
            <a:pPr marL="0" indent="0">
              <a:buNone/>
            </a:pPr>
            <a:endParaRPr lang="sl-SI" sz="2000" dirty="0"/>
          </a:p>
          <a:p>
            <a:pPr marL="0" indent="0">
              <a:buNone/>
            </a:pPr>
            <a:endParaRPr lang="sl-SI" sz="2000" dirty="0"/>
          </a:p>
          <a:p>
            <a:pPr marL="0" indent="0">
              <a:buNone/>
            </a:pPr>
            <a:r>
              <a:rPr lang="sl-SI" sz="2600" b="1" dirty="0" smtClean="0"/>
              <a:t>Jože </a:t>
            </a:r>
            <a:r>
              <a:rPr lang="sl-SI" sz="2600" b="1" dirty="0" err="1" smtClean="0"/>
              <a:t>Kaker</a:t>
            </a:r>
            <a:r>
              <a:rPr lang="sl-SI" sz="2600" b="1" dirty="0" smtClean="0"/>
              <a:t>, Podveža 10, 3334 Luče   </a:t>
            </a:r>
            <a:endParaRPr lang="sl-SI" sz="2600" dirty="0"/>
          </a:p>
          <a:p>
            <a:pPr marL="0" indent="0" algn="just">
              <a:lnSpc>
                <a:spcPct val="107000"/>
              </a:lnSpc>
              <a:spcAft>
                <a:spcPts val="0"/>
              </a:spcAft>
              <a:buNone/>
            </a:pPr>
            <a:r>
              <a:rPr lang="sl-SI" sz="2000" b="1" dirty="0" smtClean="0">
                <a:ea typeface="Calibri"/>
                <a:cs typeface="Times New Roman"/>
              </a:rPr>
              <a:t> </a:t>
            </a:r>
            <a:endParaRPr lang="sl-SI" sz="2000" dirty="0"/>
          </a:p>
        </p:txBody>
      </p:sp>
      <p:pic>
        <p:nvPicPr>
          <p:cNvPr id="3074" name="Picture 2" descr="C:\Users\Uporabnik\Desktop\revija 24\20 letnice24\Pirha SI 32862737 (foto Jože Kak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347864" y="1628800"/>
            <a:ext cx="374441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036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23528" y="548680"/>
            <a:ext cx="8568952" cy="5577483"/>
          </a:xfrm>
          <a:solidFill>
            <a:schemeClr val="accent6">
              <a:lumMod val="40000"/>
              <a:lumOff val="60000"/>
            </a:schemeClr>
          </a:solidFill>
        </p:spPr>
        <p:txBody>
          <a:bodyPr>
            <a:normAutofit lnSpcReduction="10000"/>
          </a:bodyPr>
          <a:lstStyle/>
          <a:p>
            <a:pPr lvl="0" algn="just"/>
            <a:r>
              <a:rPr lang="sl-SI" sz="2400" b="1" dirty="0" smtClean="0">
                <a:solidFill>
                  <a:prstClr val="black"/>
                </a:solidFill>
              </a:rPr>
              <a:t>PRIZNANJE REJCU </a:t>
            </a:r>
            <a:r>
              <a:rPr lang="sl-SI" sz="2400" b="1" dirty="0">
                <a:solidFill>
                  <a:prstClr val="black"/>
                </a:solidFill>
              </a:rPr>
              <a:t>ZA </a:t>
            </a:r>
            <a:r>
              <a:rPr lang="sl-SI" sz="2400" b="1" dirty="0" smtClean="0">
                <a:solidFill>
                  <a:prstClr val="black"/>
                </a:solidFill>
              </a:rPr>
              <a:t>NAJVEČJO MLEČNOST (305 dni) KRAVE, KI JE V MLEČNI KONTROLI </a:t>
            </a:r>
            <a:r>
              <a:rPr lang="sl-SI" sz="2400" b="1" dirty="0">
                <a:solidFill>
                  <a:prstClr val="black"/>
                </a:solidFill>
              </a:rPr>
              <a:t>(V KOLEDARSKEM LETU </a:t>
            </a:r>
            <a:r>
              <a:rPr lang="sl-SI" sz="2400" b="1" dirty="0" smtClean="0">
                <a:solidFill>
                  <a:prstClr val="black"/>
                </a:solidFill>
              </a:rPr>
              <a:t>2023)</a:t>
            </a:r>
          </a:p>
          <a:p>
            <a:pPr lvl="0" algn="just"/>
            <a:endParaRPr lang="sl-SI" sz="2000" b="1" dirty="0">
              <a:solidFill>
                <a:prstClr val="black"/>
              </a:solidFill>
            </a:endParaRPr>
          </a:p>
          <a:p>
            <a:pPr marL="0" lvl="0" indent="0" algn="just">
              <a:buNone/>
            </a:pPr>
            <a:r>
              <a:rPr lang="sl-SI" sz="2400" b="1" dirty="0">
                <a:solidFill>
                  <a:prstClr val="black"/>
                </a:solidFill>
              </a:rPr>
              <a:t>5</a:t>
            </a:r>
            <a:r>
              <a:rPr lang="sl-SI" sz="2400" b="1" dirty="0" smtClean="0">
                <a:solidFill>
                  <a:prstClr val="black"/>
                </a:solidFill>
              </a:rPr>
              <a:t>. Luna SI 44915115, rojena: 22.2.2017</a:t>
            </a:r>
          </a:p>
          <a:p>
            <a:pPr marL="0" lvl="0" indent="0" algn="just">
              <a:buNone/>
            </a:pPr>
            <a:r>
              <a:rPr lang="sl-SI" sz="2000" dirty="0">
                <a:solidFill>
                  <a:prstClr val="black"/>
                </a:solidFill>
              </a:rPr>
              <a:t> </a:t>
            </a:r>
            <a:r>
              <a:rPr lang="sl-SI" sz="2000" dirty="0" smtClean="0">
                <a:solidFill>
                  <a:prstClr val="black"/>
                </a:solidFill>
              </a:rPr>
              <a:t>    Oče: MOR 853894</a:t>
            </a:r>
          </a:p>
          <a:p>
            <a:pPr marL="0" lvl="0" indent="0" algn="just">
              <a:buNone/>
            </a:pPr>
            <a:r>
              <a:rPr lang="sl-SI" sz="2000" dirty="0">
                <a:solidFill>
                  <a:prstClr val="black"/>
                </a:solidFill>
              </a:rPr>
              <a:t> </a:t>
            </a:r>
            <a:r>
              <a:rPr lang="sl-SI" sz="2000" dirty="0" smtClean="0">
                <a:solidFill>
                  <a:prstClr val="black"/>
                </a:solidFill>
              </a:rPr>
              <a:t>    Mati: BUČKA SI 54388486</a:t>
            </a:r>
          </a:p>
          <a:p>
            <a:pPr marL="0" lvl="0" indent="0" algn="just">
              <a:buNone/>
            </a:pPr>
            <a:r>
              <a:rPr lang="sl-SI" sz="2000" dirty="0">
                <a:solidFill>
                  <a:prstClr val="black"/>
                </a:solidFill>
              </a:rPr>
              <a:t> </a:t>
            </a:r>
            <a:r>
              <a:rPr lang="sl-SI" sz="2000" dirty="0" smtClean="0">
                <a:solidFill>
                  <a:prstClr val="black"/>
                </a:solidFill>
              </a:rPr>
              <a:t>    Oče matere: NORD</a:t>
            </a:r>
          </a:p>
          <a:p>
            <a:pPr marL="0" lvl="0" indent="0" algn="just">
              <a:buNone/>
            </a:pPr>
            <a:endParaRPr lang="sl-SI" sz="2000" dirty="0">
              <a:solidFill>
                <a:prstClr val="black"/>
              </a:solidFill>
            </a:endParaRPr>
          </a:p>
          <a:p>
            <a:pPr marL="0" lvl="0" indent="0" algn="just">
              <a:buNone/>
            </a:pPr>
            <a:r>
              <a:rPr lang="sl-SI" sz="2000" dirty="0" smtClean="0">
                <a:solidFill>
                  <a:prstClr val="black"/>
                </a:solidFill>
              </a:rPr>
              <a:t>     Mlečnost (začetek kontrole mlečnosti od tretje laktacije):</a:t>
            </a:r>
          </a:p>
          <a:p>
            <a:pPr marL="0" lvl="0" indent="0" algn="just">
              <a:buNone/>
            </a:pPr>
            <a:r>
              <a:rPr lang="sl-SI" sz="2000" dirty="0">
                <a:solidFill>
                  <a:prstClr val="black"/>
                </a:solidFill>
              </a:rPr>
              <a:t> </a:t>
            </a:r>
            <a:r>
              <a:rPr lang="sl-SI" sz="2000" dirty="0" smtClean="0">
                <a:solidFill>
                  <a:prstClr val="black"/>
                </a:solidFill>
              </a:rPr>
              <a:t>    3 / 5324 / 230,0 / 4,32 / 204,7 / 3,84</a:t>
            </a:r>
          </a:p>
          <a:p>
            <a:pPr marL="0" lvl="0" indent="0" algn="just">
              <a:buNone/>
            </a:pPr>
            <a:r>
              <a:rPr lang="sl-SI" sz="2000" dirty="0">
                <a:solidFill>
                  <a:prstClr val="black"/>
                </a:solidFill>
              </a:rPr>
              <a:t> </a:t>
            </a:r>
            <a:r>
              <a:rPr lang="sl-SI" sz="2000" dirty="0" smtClean="0">
                <a:solidFill>
                  <a:prstClr val="black"/>
                </a:solidFill>
              </a:rPr>
              <a:t>    </a:t>
            </a:r>
            <a:r>
              <a:rPr lang="sl-SI" sz="2000" dirty="0" smtClean="0">
                <a:solidFill>
                  <a:srgbClr val="FF0000"/>
                </a:solidFill>
              </a:rPr>
              <a:t>4 / 6876 / 299,1 / 4,35 / 256, 3 / 3,73</a:t>
            </a:r>
          </a:p>
          <a:p>
            <a:pPr marL="0" lvl="0" indent="0" algn="just">
              <a:buNone/>
            </a:pPr>
            <a:r>
              <a:rPr lang="sl-SI" sz="2000" b="1" dirty="0">
                <a:solidFill>
                  <a:srgbClr val="FF0000"/>
                </a:solidFill>
              </a:rPr>
              <a:t> </a:t>
            </a:r>
            <a:r>
              <a:rPr lang="sl-SI" sz="2000" b="1" dirty="0" smtClean="0">
                <a:solidFill>
                  <a:srgbClr val="FF0000"/>
                </a:solidFill>
              </a:rPr>
              <a:t>    5 / 5350 / 234,2 / 4,38 / 200,2 / 3,74 </a:t>
            </a:r>
          </a:p>
          <a:p>
            <a:pPr marL="0" lvl="0" indent="0" algn="just">
              <a:buNone/>
            </a:pPr>
            <a:r>
              <a:rPr lang="sl-SI" sz="2000" dirty="0">
                <a:solidFill>
                  <a:prstClr val="black"/>
                </a:solidFill>
              </a:rPr>
              <a:t> </a:t>
            </a:r>
            <a:r>
              <a:rPr lang="sl-SI" sz="2000" dirty="0" smtClean="0">
                <a:solidFill>
                  <a:prstClr val="black"/>
                </a:solidFill>
              </a:rPr>
              <a:t>    </a:t>
            </a:r>
            <a:endParaRPr lang="sl-SI" sz="2000" b="1" dirty="0" smtClean="0">
              <a:solidFill>
                <a:prstClr val="black"/>
              </a:solidFill>
            </a:endParaRPr>
          </a:p>
          <a:p>
            <a:pPr marL="0" lvl="0" indent="0" algn="just">
              <a:buNone/>
            </a:pPr>
            <a:endParaRPr lang="sl-SI" sz="2000" dirty="0">
              <a:solidFill>
                <a:prstClr val="black"/>
              </a:solidFill>
            </a:endParaRPr>
          </a:p>
          <a:p>
            <a:pPr marL="0" lvl="0" indent="0" algn="just">
              <a:buNone/>
            </a:pPr>
            <a:r>
              <a:rPr lang="sl-SI" sz="2400" b="1" dirty="0" smtClean="0">
                <a:solidFill>
                  <a:prstClr val="black"/>
                </a:solidFill>
              </a:rPr>
              <a:t>GLUŠIČ KLEMEN, LOKE PRI MOZIRJU 6, 3330 MOZIRJE</a:t>
            </a:r>
            <a:endParaRPr lang="sl-SI" sz="2400" b="1" dirty="0">
              <a:solidFill>
                <a:prstClr val="black"/>
              </a:solidFill>
            </a:endParaRPr>
          </a:p>
          <a:p>
            <a:pPr marL="0" indent="0">
              <a:buNone/>
            </a:pPr>
            <a:endParaRPr lang="sl-SI" dirty="0"/>
          </a:p>
        </p:txBody>
      </p:sp>
    </p:spTree>
    <p:extLst>
      <p:ext uri="{BB962C8B-B14F-4D97-AF65-F5344CB8AC3E}">
        <p14:creationId xmlns:p14="http://schemas.microsoft.com/office/powerpoint/2010/main" val="792966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332656"/>
            <a:ext cx="8229600" cy="5793507"/>
          </a:xfrm>
          <a:solidFill>
            <a:schemeClr val="accent6">
              <a:lumMod val="40000"/>
              <a:lumOff val="60000"/>
            </a:schemeClr>
          </a:solidFill>
        </p:spPr>
        <p:txBody>
          <a:bodyPr>
            <a:normAutofit fontScale="92500"/>
          </a:bodyPr>
          <a:lstStyle/>
          <a:p>
            <a:r>
              <a:rPr lang="sl-SI" sz="2600" b="1" dirty="0">
                <a:solidFill>
                  <a:prstClr val="black"/>
                </a:solidFill>
              </a:rPr>
              <a:t>PRIZNANJE </a:t>
            </a:r>
            <a:r>
              <a:rPr lang="sl-SI" sz="2600" b="1" dirty="0" smtClean="0">
                <a:solidFill>
                  <a:prstClr val="black"/>
                </a:solidFill>
              </a:rPr>
              <a:t>JAVNI SLUŽBI NALOG GENSKE BANKE V ŽIVINOREJI (Univerza v Ljubljani, Biotehniška fakulteta, oddelek za Zootehniko)</a:t>
            </a:r>
            <a:r>
              <a:rPr lang="sl-SI" sz="2600" dirty="0">
                <a:solidFill>
                  <a:prstClr val="black"/>
                </a:solidFill>
              </a:rPr>
              <a:t/>
            </a:r>
            <a:br>
              <a:rPr lang="sl-SI" sz="2600" dirty="0">
                <a:solidFill>
                  <a:prstClr val="black"/>
                </a:solidFill>
              </a:rPr>
            </a:br>
            <a:endParaRPr lang="sl-SI" sz="2600" dirty="0" smtClean="0"/>
          </a:p>
          <a:p>
            <a:pPr marL="0" indent="0" algn="just">
              <a:buNone/>
            </a:pPr>
            <a:r>
              <a:rPr lang="sl-SI" sz="2200" dirty="0" smtClean="0"/>
              <a:t>Uspešno </a:t>
            </a:r>
            <a:r>
              <a:rPr lang="sl-SI" sz="2200" dirty="0"/>
              <a:t>sodelovanje je ključno za dosego skupnih </a:t>
            </a:r>
            <a:r>
              <a:rPr lang="sl-SI" sz="2200" dirty="0" smtClean="0"/>
              <a:t>ciljev. Med povezovanjem se izmenjujejo </a:t>
            </a:r>
            <a:r>
              <a:rPr lang="sl-SI" sz="2200" dirty="0"/>
              <a:t>ideje in znanja, </a:t>
            </a:r>
            <a:r>
              <a:rPr lang="sl-SI" sz="2200" dirty="0" smtClean="0"/>
              <a:t>ustvarja se </a:t>
            </a:r>
            <a:r>
              <a:rPr lang="sl-SI" sz="2200" dirty="0"/>
              <a:t>sinergija, ki lahko vodi do izjemnih rezultatov. </a:t>
            </a:r>
            <a:r>
              <a:rPr lang="sl-SI" sz="2200" dirty="0" smtClean="0"/>
              <a:t>Pomembno </a:t>
            </a:r>
            <a:r>
              <a:rPr lang="sl-SI" sz="2200" dirty="0"/>
              <a:t>je, da se v sodelovanju vzpostavi odprta komunikacija. </a:t>
            </a:r>
            <a:r>
              <a:rPr lang="sl-SI" sz="2200" dirty="0" smtClean="0"/>
              <a:t>Prav </a:t>
            </a:r>
            <a:r>
              <a:rPr lang="sl-SI" sz="2200" dirty="0"/>
              <a:t>tako je ključno, da se spoštujejo razlike med posamezniki, saj lahko različna mnenja in pristopi privedejo do boljših </a:t>
            </a:r>
            <a:r>
              <a:rPr lang="sl-SI" sz="2200" dirty="0" smtClean="0"/>
              <a:t>rešitev. Uspešno </a:t>
            </a:r>
            <a:r>
              <a:rPr lang="sl-SI" sz="2200" dirty="0"/>
              <a:t>sodelovanje zahteva tudi jasno opredelitev ciljev in nalog. </a:t>
            </a:r>
            <a:r>
              <a:rPr lang="sl-SI" sz="2200" dirty="0" smtClean="0"/>
              <a:t>Zaupanje </a:t>
            </a:r>
            <a:r>
              <a:rPr lang="sl-SI" sz="2200" dirty="0"/>
              <a:t>se gradi skozi doslednost in transparentnost, kar krepi odnose in povečuje </a:t>
            </a:r>
            <a:r>
              <a:rPr lang="sl-SI" sz="2200" dirty="0" smtClean="0"/>
              <a:t>učinkovitost. Na </a:t>
            </a:r>
            <a:r>
              <a:rPr lang="sl-SI" sz="2200" dirty="0"/>
              <a:t>koncu je uspešno sodelovanje tudi praznovanje dosežkov. </a:t>
            </a:r>
            <a:r>
              <a:rPr lang="sl-SI" sz="2200" dirty="0" smtClean="0"/>
              <a:t>Skupaj </a:t>
            </a:r>
            <a:r>
              <a:rPr lang="sl-SI" sz="2200" dirty="0"/>
              <a:t>lahko dosežemo več, kot bi lahko posamezno, zato je sodelovanje nepogrešljiv del vsakega uspeha</a:t>
            </a:r>
            <a:r>
              <a:rPr lang="sl-SI" sz="2200" dirty="0" smtClean="0"/>
              <a:t>.</a:t>
            </a:r>
          </a:p>
          <a:p>
            <a:pPr marL="0" indent="0" algn="just">
              <a:buNone/>
            </a:pPr>
            <a:endParaRPr lang="sl-SI" sz="2200" dirty="0" smtClean="0"/>
          </a:p>
          <a:p>
            <a:pPr marL="0" indent="0" algn="just">
              <a:buNone/>
            </a:pPr>
            <a:r>
              <a:rPr lang="sl-SI" sz="2200" b="1" dirty="0" smtClean="0"/>
              <a:t>mag. Danijela </a:t>
            </a:r>
            <a:r>
              <a:rPr lang="sl-SI" sz="2200" b="1" dirty="0" err="1" smtClean="0"/>
              <a:t>Bojkovski</a:t>
            </a:r>
            <a:r>
              <a:rPr lang="sl-SI" sz="2200" b="1" dirty="0" smtClean="0"/>
              <a:t>, dr. Mojca Simčič, dr. Metka Žan, Tina Flisar …</a:t>
            </a:r>
            <a:endParaRPr lang="sl-SI" sz="2200" b="1" dirty="0"/>
          </a:p>
          <a:p>
            <a:pPr marL="0" indent="0">
              <a:buNone/>
            </a:pPr>
            <a:endParaRPr lang="sl-SI" sz="2400" dirty="0"/>
          </a:p>
        </p:txBody>
      </p:sp>
    </p:spTree>
    <p:extLst>
      <p:ext uri="{BB962C8B-B14F-4D97-AF65-F5344CB8AC3E}">
        <p14:creationId xmlns:p14="http://schemas.microsoft.com/office/powerpoint/2010/main" val="1072620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FF0000"/>
                </a:solidFill>
              </a:rPr>
              <a:t>ČASTNI ČLANI</a:t>
            </a:r>
            <a:endParaRPr lang="sl-SI" dirty="0">
              <a:solidFill>
                <a:srgbClr val="FF0000"/>
              </a:solidFill>
            </a:endParaRPr>
          </a:p>
        </p:txBody>
      </p:sp>
      <p:sp>
        <p:nvSpPr>
          <p:cNvPr id="3" name="Ograda vsebine 2"/>
          <p:cNvSpPr>
            <a:spLocks noGrp="1"/>
          </p:cNvSpPr>
          <p:nvPr>
            <p:ph idx="1"/>
          </p:nvPr>
        </p:nvSpPr>
        <p:spPr>
          <a:xfrm>
            <a:off x="457200" y="1340768"/>
            <a:ext cx="8229600" cy="5040560"/>
          </a:xfrm>
        </p:spPr>
        <p:style>
          <a:lnRef idx="1">
            <a:schemeClr val="accent3"/>
          </a:lnRef>
          <a:fillRef idx="2">
            <a:schemeClr val="accent3"/>
          </a:fillRef>
          <a:effectRef idx="1">
            <a:schemeClr val="accent3"/>
          </a:effectRef>
          <a:fontRef idx="minor">
            <a:schemeClr val="dk1"/>
          </a:fontRef>
        </p:style>
        <p:txBody>
          <a:bodyPr>
            <a:normAutofit/>
          </a:bodyPr>
          <a:lstStyle/>
          <a:p>
            <a:r>
              <a:rPr lang="sl-SI" dirty="0" smtClean="0"/>
              <a:t>JANEZ MRAK</a:t>
            </a:r>
          </a:p>
          <a:p>
            <a:pPr>
              <a:buFontTx/>
              <a:buChar char="-"/>
            </a:pPr>
            <a:r>
              <a:rPr lang="sl-SI" sz="1600" dirty="0" smtClean="0"/>
              <a:t>Predsednik Rejskega Društva CIKA (2015 – 2020)</a:t>
            </a:r>
          </a:p>
          <a:p>
            <a:pPr>
              <a:buFontTx/>
              <a:buChar char="-"/>
            </a:pPr>
            <a:r>
              <a:rPr lang="sl-SI" sz="1600" dirty="0" smtClean="0"/>
              <a:t>Dolgoletni član komisije za odbiro plemenskih </a:t>
            </a:r>
            <a:r>
              <a:rPr lang="sl-SI" sz="1600" dirty="0" smtClean="0"/>
              <a:t>bikov in aktiven pri organih društva</a:t>
            </a:r>
            <a:endParaRPr lang="sl-SI" sz="1600" dirty="0" smtClean="0"/>
          </a:p>
          <a:p>
            <a:pPr>
              <a:buFontTx/>
              <a:buChar char="-"/>
            </a:pPr>
            <a:r>
              <a:rPr lang="sl-SI" sz="1600" dirty="0" smtClean="0"/>
              <a:t>Aktiven pri državnih razstavah za </a:t>
            </a:r>
            <a:r>
              <a:rPr lang="sl-SI" sz="1600" dirty="0" err="1" smtClean="0"/>
              <a:t>cikasto</a:t>
            </a:r>
            <a:r>
              <a:rPr lang="sl-SI" sz="1600" dirty="0" smtClean="0"/>
              <a:t> govedo</a:t>
            </a:r>
          </a:p>
          <a:p>
            <a:pPr>
              <a:buFontTx/>
              <a:buChar char="-"/>
            </a:pPr>
            <a:r>
              <a:rPr lang="sl-SI" sz="1600" dirty="0" smtClean="0"/>
              <a:t>Spoštovanje rejskega </a:t>
            </a:r>
            <a:r>
              <a:rPr lang="sl-SI" sz="1600" dirty="0" smtClean="0"/>
              <a:t>programa za </a:t>
            </a:r>
            <a:r>
              <a:rPr lang="sl-SI" sz="1600" dirty="0" err="1" smtClean="0"/>
              <a:t>cikasto</a:t>
            </a:r>
            <a:r>
              <a:rPr lang="sl-SI" sz="1600" dirty="0" smtClean="0"/>
              <a:t> govedo in pravil društva </a:t>
            </a:r>
            <a:endParaRPr lang="sl-SI" sz="1600" dirty="0" smtClean="0"/>
          </a:p>
          <a:p>
            <a:pPr>
              <a:buFontTx/>
              <a:buChar char="-"/>
            </a:pPr>
            <a:r>
              <a:rPr lang="sl-SI" sz="1600" dirty="0" smtClean="0"/>
              <a:t>Aktiven pri vsakoletnem Kravjem balu v </a:t>
            </a:r>
            <a:r>
              <a:rPr lang="sl-SI" sz="1600" dirty="0" smtClean="0"/>
              <a:t>Bohinju</a:t>
            </a:r>
          </a:p>
          <a:p>
            <a:pPr>
              <a:buFontTx/>
              <a:buChar char="-"/>
            </a:pPr>
            <a:r>
              <a:rPr lang="sl-SI" sz="1600" dirty="0" smtClean="0"/>
              <a:t>Pomoč rejcem </a:t>
            </a:r>
            <a:r>
              <a:rPr lang="sl-SI" sz="1600" dirty="0" err="1" smtClean="0"/>
              <a:t>cikastega</a:t>
            </a:r>
            <a:r>
              <a:rPr lang="sl-SI" sz="1600" dirty="0" smtClean="0"/>
              <a:t> goveda</a:t>
            </a:r>
          </a:p>
          <a:p>
            <a:pPr marL="0" indent="0">
              <a:buNone/>
            </a:pPr>
            <a:endParaRPr lang="sl-SI" sz="1600" dirty="0" smtClean="0"/>
          </a:p>
          <a:p>
            <a:r>
              <a:rPr lang="sl-SI" dirty="0" smtClean="0"/>
              <a:t>mag</a:t>
            </a:r>
            <a:r>
              <a:rPr lang="sl-SI" dirty="0" smtClean="0"/>
              <a:t>. STANISLAV BERGANT</a:t>
            </a:r>
          </a:p>
          <a:p>
            <a:pPr>
              <a:buFontTx/>
              <a:buChar char="-"/>
            </a:pPr>
            <a:r>
              <a:rPr lang="sl-SI" sz="1600" dirty="0" smtClean="0"/>
              <a:t>Aktivno sodelovanje z organi Rejskega Društva CIKA</a:t>
            </a:r>
          </a:p>
          <a:p>
            <a:pPr>
              <a:buFontTx/>
              <a:buChar char="-"/>
            </a:pPr>
            <a:r>
              <a:rPr lang="sl-SI" sz="1600" dirty="0" smtClean="0"/>
              <a:t>Aktivno s</a:t>
            </a:r>
            <a:r>
              <a:rPr lang="sl-SI" sz="1600" dirty="0" smtClean="0"/>
              <a:t>odelovanje pri prenovi Rejskega programa in Statuta (2020)</a:t>
            </a:r>
          </a:p>
          <a:p>
            <a:pPr>
              <a:buFontTx/>
              <a:buChar char="-"/>
            </a:pPr>
            <a:r>
              <a:rPr lang="sl-SI" sz="1600" dirty="0" smtClean="0"/>
              <a:t>Delovanje na družbeno političnem parketu v povezavi z živinorejo (tudi za </a:t>
            </a:r>
            <a:r>
              <a:rPr lang="sl-SI" sz="1600" dirty="0" err="1" smtClean="0"/>
              <a:t>cikasto</a:t>
            </a:r>
            <a:r>
              <a:rPr lang="sl-SI" sz="1600" dirty="0" smtClean="0"/>
              <a:t> govedo)</a:t>
            </a:r>
          </a:p>
          <a:p>
            <a:pPr>
              <a:buFontTx/>
              <a:buChar char="-"/>
            </a:pPr>
            <a:r>
              <a:rPr lang="sl-SI" sz="1600" dirty="0" smtClean="0"/>
              <a:t>Spoštovanje rejskega programa za </a:t>
            </a:r>
            <a:r>
              <a:rPr lang="sl-SI" sz="1600" dirty="0" err="1" smtClean="0"/>
              <a:t>cikasto</a:t>
            </a:r>
            <a:r>
              <a:rPr lang="sl-SI" sz="1600" dirty="0" smtClean="0"/>
              <a:t> govedo in pravil društva</a:t>
            </a:r>
          </a:p>
          <a:p>
            <a:pPr>
              <a:buFontTx/>
              <a:buChar char="-"/>
            </a:pPr>
            <a:r>
              <a:rPr lang="sl-SI" sz="1600" dirty="0" smtClean="0"/>
              <a:t>Mnogokratno odlično vodenje OZ</a:t>
            </a:r>
            <a:endParaRPr lang="sl-SI" sz="1600" dirty="0"/>
          </a:p>
          <a:p>
            <a:pPr marL="0" indent="0">
              <a:buNone/>
            </a:pPr>
            <a:r>
              <a:rPr lang="sl-SI" sz="1400" dirty="0" smtClean="0"/>
              <a:t>       </a:t>
            </a:r>
            <a:endParaRPr lang="sl-SI" sz="1400" dirty="0"/>
          </a:p>
        </p:txBody>
      </p:sp>
    </p:spTree>
    <p:extLst>
      <p:ext uri="{BB962C8B-B14F-4D97-AF65-F5344CB8AC3E}">
        <p14:creationId xmlns:p14="http://schemas.microsoft.com/office/powerpoint/2010/main" val="2782601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FF0000"/>
                </a:solidFill>
              </a:rPr>
              <a:t>ČASTNI ČLANI</a:t>
            </a:r>
            <a:endParaRPr lang="sl-SI" dirty="0">
              <a:solidFill>
                <a:srgbClr val="FF0000"/>
              </a:solidFill>
            </a:endParaRPr>
          </a:p>
        </p:txBody>
      </p:sp>
      <p:sp>
        <p:nvSpPr>
          <p:cNvPr id="3" name="Ograda vsebine 2"/>
          <p:cNvSpPr>
            <a:spLocks noGrp="1"/>
          </p:cNvSpPr>
          <p:nvPr>
            <p:ph idx="1"/>
          </p:nvPr>
        </p:nvSpPr>
        <p:spPr>
          <a:xfrm>
            <a:off x="457200" y="1340768"/>
            <a:ext cx="8229600" cy="5040560"/>
          </a:xfrm>
        </p:spPr>
        <p:style>
          <a:lnRef idx="1">
            <a:schemeClr val="accent3"/>
          </a:lnRef>
          <a:fillRef idx="2">
            <a:schemeClr val="accent3"/>
          </a:fillRef>
          <a:effectRef idx="1">
            <a:schemeClr val="accent3"/>
          </a:effectRef>
          <a:fontRef idx="minor">
            <a:schemeClr val="dk1"/>
          </a:fontRef>
        </p:style>
        <p:txBody>
          <a:bodyPr>
            <a:normAutofit/>
          </a:bodyPr>
          <a:lstStyle/>
          <a:p>
            <a:r>
              <a:rPr lang="sl-SI" dirty="0" smtClean="0"/>
              <a:t>mag</a:t>
            </a:r>
            <a:r>
              <a:rPr lang="sl-SI" dirty="0" smtClean="0"/>
              <a:t>. ZORAN </a:t>
            </a:r>
            <a:r>
              <a:rPr lang="sl-SI" dirty="0" smtClean="0"/>
              <a:t>KLINKON</a:t>
            </a:r>
          </a:p>
          <a:p>
            <a:pPr>
              <a:buFontTx/>
              <a:buChar char="-"/>
            </a:pPr>
            <a:r>
              <a:rPr lang="sl-SI" sz="1400" dirty="0" smtClean="0"/>
              <a:t>Aktivno </a:t>
            </a:r>
            <a:r>
              <a:rPr lang="sl-SI" sz="1400" dirty="0"/>
              <a:t>sodelovanje z organi Rejskega Društva </a:t>
            </a:r>
            <a:r>
              <a:rPr lang="sl-SI" sz="1400" dirty="0" smtClean="0"/>
              <a:t>CIKA (2001 – 2014)</a:t>
            </a:r>
          </a:p>
          <a:p>
            <a:pPr>
              <a:buFontTx/>
              <a:buChar char="-"/>
            </a:pPr>
            <a:r>
              <a:rPr lang="sl-SI" sz="1400" dirty="0" smtClean="0"/>
              <a:t>Strokovni vodja Rejskega Društva CIKA (2003 – 2014)</a:t>
            </a:r>
          </a:p>
          <a:p>
            <a:pPr>
              <a:buFontTx/>
              <a:buChar char="-"/>
            </a:pPr>
            <a:r>
              <a:rPr lang="sl-SI" sz="1400" dirty="0" smtClean="0"/>
              <a:t>Aktivno sodelovanje in ocenjevanje na državnih razstavah </a:t>
            </a:r>
            <a:r>
              <a:rPr lang="sl-SI" sz="1400" dirty="0" err="1" smtClean="0"/>
              <a:t>cikastega</a:t>
            </a:r>
            <a:r>
              <a:rPr lang="sl-SI" sz="1400" dirty="0" smtClean="0"/>
              <a:t> goveda</a:t>
            </a:r>
          </a:p>
          <a:p>
            <a:pPr>
              <a:buFontTx/>
              <a:buChar char="-"/>
            </a:pPr>
            <a:r>
              <a:rPr lang="sl-SI" sz="1400" dirty="0"/>
              <a:t>Spoštovanje rejskega programa za </a:t>
            </a:r>
            <a:r>
              <a:rPr lang="sl-SI" sz="1400" dirty="0" err="1"/>
              <a:t>cikasto</a:t>
            </a:r>
            <a:r>
              <a:rPr lang="sl-SI" sz="1400" dirty="0"/>
              <a:t> govedo in pravil društva</a:t>
            </a:r>
          </a:p>
          <a:p>
            <a:pPr>
              <a:buFontTx/>
              <a:buChar char="-"/>
            </a:pPr>
            <a:r>
              <a:rPr lang="sl-SI" sz="1400" dirty="0" smtClean="0"/>
              <a:t>Sodelovanje pri nastanku Rejskega programa za </a:t>
            </a:r>
            <a:r>
              <a:rPr lang="sl-SI" sz="1400" dirty="0" err="1" smtClean="0"/>
              <a:t>cikasto</a:t>
            </a:r>
            <a:r>
              <a:rPr lang="sl-SI" sz="1400" dirty="0" smtClean="0"/>
              <a:t> govedo (2010)</a:t>
            </a:r>
          </a:p>
          <a:p>
            <a:pPr marL="0" indent="0">
              <a:buNone/>
            </a:pPr>
            <a:endParaRPr lang="sl-SI" sz="1400" dirty="0"/>
          </a:p>
          <a:p>
            <a:pPr>
              <a:buFontTx/>
              <a:buChar char="-"/>
            </a:pPr>
            <a:endParaRPr lang="sl-SI" sz="1400" dirty="0" smtClean="0"/>
          </a:p>
          <a:p>
            <a:pPr>
              <a:buFontTx/>
              <a:buChar char="-"/>
            </a:pPr>
            <a:endParaRPr lang="sl-SI" sz="1400" dirty="0"/>
          </a:p>
          <a:p>
            <a:pPr marL="0" indent="0" algn="ctr">
              <a:buNone/>
            </a:pPr>
            <a:r>
              <a:rPr lang="sl-SI" sz="2400" b="1" dirty="0" smtClean="0">
                <a:solidFill>
                  <a:srgbClr val="FF0000"/>
                </a:solidFill>
              </a:rPr>
              <a:t>JANEZ MRAK, STANISLAV BERGANT IN ZORAN KLINKON SO BILI DEL EKIPE „DREAM TEAM“, KATERA JE POSTAVILA  TEMELJE ZA PONOVNO REVITALIZACIJO IN OHRANITEV TER NADALJNO REJSKO IN STROKOVNO DELO PRI CIKASTEM GOVEDU</a:t>
            </a:r>
          </a:p>
          <a:p>
            <a:pPr>
              <a:buFontTx/>
              <a:buChar char="-"/>
            </a:pPr>
            <a:endParaRPr lang="sl-SI" sz="1400" dirty="0"/>
          </a:p>
          <a:p>
            <a:pPr marL="0" indent="0">
              <a:buNone/>
            </a:pPr>
            <a:r>
              <a:rPr lang="sl-SI" sz="1400" dirty="0" smtClean="0"/>
              <a:t> </a:t>
            </a:r>
            <a:endParaRPr lang="sl-SI" sz="1400" dirty="0"/>
          </a:p>
        </p:txBody>
      </p:sp>
    </p:spTree>
    <p:extLst>
      <p:ext uri="{BB962C8B-B14F-4D97-AF65-F5344CB8AC3E}">
        <p14:creationId xmlns:p14="http://schemas.microsoft.com/office/powerpoint/2010/main" val="3639573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dirty="0"/>
          </a:p>
        </p:txBody>
      </p:sp>
    </p:spTree>
    <p:extLst>
      <p:ext uri="{BB962C8B-B14F-4D97-AF65-F5344CB8AC3E}">
        <p14:creationId xmlns:p14="http://schemas.microsoft.com/office/powerpoint/2010/main" val="325571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476672"/>
            <a:ext cx="8229600" cy="5865515"/>
          </a:xfrm>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marL="0" indent="0">
              <a:buNone/>
            </a:pPr>
            <a:r>
              <a:rPr lang="sl-SI" sz="4900" b="1" dirty="0"/>
              <a:t>Odhodki v obdobju od 1. 1. </a:t>
            </a:r>
            <a:r>
              <a:rPr lang="sl-SI" sz="4900" b="1" dirty="0" smtClean="0"/>
              <a:t>2024 </a:t>
            </a:r>
            <a:r>
              <a:rPr lang="sl-SI" sz="4900" b="1" dirty="0"/>
              <a:t>do 31. 12. </a:t>
            </a:r>
            <a:r>
              <a:rPr lang="sl-SI" sz="4900" b="1" dirty="0" smtClean="0"/>
              <a:t>2024</a:t>
            </a:r>
            <a:endParaRPr lang="sl-SI" sz="4900" dirty="0"/>
          </a:p>
          <a:p>
            <a:pPr marL="0" indent="0">
              <a:buNone/>
            </a:pPr>
            <a:r>
              <a:rPr lang="sl-SI" sz="4900" dirty="0"/>
              <a:t> </a:t>
            </a:r>
          </a:p>
          <a:p>
            <a:pPr marL="0" indent="0">
              <a:buNone/>
            </a:pPr>
            <a:r>
              <a:rPr lang="sl-SI" sz="4900" dirty="0"/>
              <a:t> </a:t>
            </a:r>
          </a:p>
          <a:p>
            <a:r>
              <a:rPr lang="sl-SI" sz="4900" dirty="0"/>
              <a:t>Izvedba Občnega zbora v Medvodah   (zvonci, najem, </a:t>
            </a:r>
            <a:r>
              <a:rPr lang="sl-SI" sz="4900" dirty="0" err="1"/>
              <a:t>Bencak</a:t>
            </a:r>
            <a:r>
              <a:rPr lang="sl-SI" sz="4900" dirty="0"/>
              <a:t>...)                    </a:t>
            </a:r>
            <a:r>
              <a:rPr lang="sl-SI" sz="4900" dirty="0" smtClean="0"/>
              <a:t>  4.334,51 EUR</a:t>
            </a:r>
            <a:endParaRPr lang="sl-SI" sz="4900" dirty="0"/>
          </a:p>
          <a:p>
            <a:r>
              <a:rPr lang="sl-SI" sz="4900" dirty="0"/>
              <a:t>Materialni stroški (PTT, UPN, spletna stran, žig, darila, papir …                          </a:t>
            </a:r>
            <a:r>
              <a:rPr lang="sl-SI" sz="4900" dirty="0" smtClean="0"/>
              <a:t>2.503,13 EUR</a:t>
            </a:r>
            <a:r>
              <a:rPr lang="sl-SI" sz="4900" dirty="0"/>
              <a:t> </a:t>
            </a:r>
          </a:p>
          <a:p>
            <a:r>
              <a:rPr lang="sl-SI" sz="4900" dirty="0"/>
              <a:t>Kontrola mleka                                                                                                       </a:t>
            </a:r>
            <a:r>
              <a:rPr lang="sl-SI" sz="4900" dirty="0" smtClean="0"/>
              <a:t>         276,80 EUR</a:t>
            </a:r>
            <a:endParaRPr lang="sl-SI" sz="4900" dirty="0"/>
          </a:p>
          <a:p>
            <a:r>
              <a:rPr lang="sl-SI" sz="4900" dirty="0"/>
              <a:t>Nakup </a:t>
            </a:r>
            <a:r>
              <a:rPr lang="sl-SI" sz="4900" dirty="0" smtClean="0"/>
              <a:t>kap in vezenje                                                                                                  3.660,00 EUR</a:t>
            </a:r>
            <a:endParaRPr lang="sl-SI" sz="4900" dirty="0"/>
          </a:p>
          <a:p>
            <a:r>
              <a:rPr lang="sl-SI" sz="4900" dirty="0" smtClean="0"/>
              <a:t>Strokovna </a:t>
            </a:r>
            <a:r>
              <a:rPr lang="sl-SI" sz="4900" dirty="0"/>
              <a:t>delavnica, stojnica na tržnici: najem prostora                                     </a:t>
            </a:r>
            <a:r>
              <a:rPr lang="sl-SI" sz="4900" dirty="0" smtClean="0"/>
              <a:t>    414,80 EUR</a:t>
            </a:r>
            <a:endParaRPr lang="sl-SI" sz="4900" dirty="0"/>
          </a:p>
          <a:p>
            <a:r>
              <a:rPr lang="sl-SI" sz="4900" dirty="0" smtClean="0"/>
              <a:t>Plačilo </a:t>
            </a:r>
            <a:r>
              <a:rPr lang="sl-SI" sz="4900" dirty="0"/>
              <a:t>komisiji </a:t>
            </a:r>
            <a:r>
              <a:rPr lang="sl-SI" sz="4900" dirty="0" smtClean="0"/>
              <a:t>(rejci-člani) za </a:t>
            </a:r>
            <a:r>
              <a:rPr lang="sl-SI" sz="4900" dirty="0"/>
              <a:t>odbiro bikov                                                                </a:t>
            </a:r>
            <a:r>
              <a:rPr lang="sl-SI" sz="4900" dirty="0" smtClean="0"/>
              <a:t>285,00 EUR</a:t>
            </a:r>
          </a:p>
          <a:p>
            <a:r>
              <a:rPr lang="sl-SI" sz="4900" dirty="0" smtClean="0"/>
              <a:t>Stroški prevoza članom na seje (Medvode, Ravne pri Šmartnem)                         602,44 EUR</a:t>
            </a:r>
          </a:p>
          <a:p>
            <a:r>
              <a:rPr lang="sl-SI" sz="4900" dirty="0" smtClean="0"/>
              <a:t>Plačilo predsedniku in blagajničarki                                                                             400,00 EUR</a:t>
            </a:r>
            <a:endParaRPr lang="sl-SI" sz="4900" dirty="0"/>
          </a:p>
          <a:p>
            <a:r>
              <a:rPr lang="sl-SI" sz="4900" dirty="0"/>
              <a:t>Gornja Radgona                                                                                                     </a:t>
            </a:r>
            <a:r>
              <a:rPr lang="sl-SI" sz="4900" dirty="0" smtClean="0"/>
              <a:t>         327,50 EUR</a:t>
            </a:r>
            <a:endParaRPr lang="sl-SI" sz="4900" dirty="0"/>
          </a:p>
          <a:p>
            <a:r>
              <a:rPr lang="sl-SI" sz="4900" dirty="0"/>
              <a:t>Ekskurzija                                                                                                           </a:t>
            </a:r>
            <a:r>
              <a:rPr lang="sl-SI" sz="4900" dirty="0" smtClean="0"/>
              <a:t>           4.020,00 EUR</a:t>
            </a:r>
            <a:endParaRPr lang="sl-SI" sz="4900" dirty="0"/>
          </a:p>
          <a:p>
            <a:r>
              <a:rPr lang="sl-SI" sz="4900" dirty="0"/>
              <a:t>Sveče                                                                                                                      </a:t>
            </a:r>
            <a:r>
              <a:rPr lang="sl-SI" sz="4900" dirty="0" smtClean="0"/>
              <a:t>             70,45 </a:t>
            </a:r>
            <a:r>
              <a:rPr lang="sl-SI" sz="4900" dirty="0"/>
              <a:t>EUR  </a:t>
            </a:r>
          </a:p>
          <a:p>
            <a:r>
              <a:rPr lang="sl-SI" sz="4900" dirty="0"/>
              <a:t>Bančne storitve in provizije                                                                                     </a:t>
            </a:r>
            <a:r>
              <a:rPr lang="sl-SI" sz="4900" dirty="0" smtClean="0"/>
              <a:t>      140,10 EUR</a:t>
            </a:r>
          </a:p>
          <a:p>
            <a:r>
              <a:rPr lang="sl-SI" sz="4900" dirty="0" smtClean="0"/>
              <a:t>Zdravljenje bika                                                                                                               117,91 EUR </a:t>
            </a:r>
          </a:p>
          <a:p>
            <a:r>
              <a:rPr lang="sl-SI" sz="4900" dirty="0" smtClean="0"/>
              <a:t>Izdaja revije </a:t>
            </a:r>
            <a:r>
              <a:rPr lang="sl-SI" sz="4900" dirty="0" err="1" smtClean="0"/>
              <a:t>Cikasti</a:t>
            </a:r>
            <a:r>
              <a:rPr lang="sl-SI" sz="4900" dirty="0" smtClean="0"/>
              <a:t> zvonček </a:t>
            </a:r>
            <a:r>
              <a:rPr lang="sl-SI" sz="4900" dirty="0"/>
              <a:t> </a:t>
            </a:r>
            <a:r>
              <a:rPr lang="sl-SI" sz="4900" dirty="0" smtClean="0"/>
              <a:t>                                                                                     3.338,50 EUR</a:t>
            </a:r>
          </a:p>
          <a:p>
            <a:pPr marL="0" indent="0">
              <a:buNone/>
            </a:pPr>
            <a:endParaRPr lang="sl-SI" sz="4900" dirty="0"/>
          </a:p>
          <a:p>
            <a:pPr marL="0" indent="0">
              <a:buNone/>
            </a:pPr>
            <a:r>
              <a:rPr lang="sl-SI" sz="4900" b="1" dirty="0"/>
              <a:t>Skupaj odhodki   </a:t>
            </a:r>
            <a:r>
              <a:rPr lang="sl-SI" sz="4900" dirty="0"/>
              <a:t>                                                                                             </a:t>
            </a:r>
            <a:r>
              <a:rPr lang="sl-SI" sz="4900" b="1" dirty="0"/>
              <a:t>  </a:t>
            </a:r>
            <a:r>
              <a:rPr lang="sl-SI" sz="4900" b="1" dirty="0" smtClean="0"/>
              <a:t>                </a:t>
            </a:r>
            <a:r>
              <a:rPr lang="sl-SI" sz="4900" b="1" u="sng" dirty="0" smtClean="0"/>
              <a:t>20.491,14  </a:t>
            </a:r>
            <a:r>
              <a:rPr lang="sl-SI" sz="4900" b="1" u="sng" dirty="0"/>
              <a:t>EUR</a:t>
            </a:r>
            <a:endParaRPr lang="sl-SI" sz="4900" dirty="0"/>
          </a:p>
          <a:p>
            <a:pPr marL="0" indent="0">
              <a:buNone/>
            </a:pPr>
            <a:r>
              <a:rPr lang="sl-SI" sz="4300" b="1" dirty="0"/>
              <a:t> </a:t>
            </a:r>
            <a:endParaRPr lang="sl-SI" sz="4300" dirty="0"/>
          </a:p>
          <a:p>
            <a:pPr marL="0" indent="0">
              <a:buNone/>
            </a:pPr>
            <a:r>
              <a:rPr lang="sl-SI" sz="4300" b="1" dirty="0"/>
              <a:t> </a:t>
            </a:r>
            <a:endParaRPr lang="sl-SI" sz="4300" dirty="0"/>
          </a:p>
          <a:p>
            <a:pPr marL="0" indent="0">
              <a:buNone/>
            </a:pPr>
            <a:r>
              <a:rPr lang="sl-SI" sz="4300" dirty="0"/>
              <a:t> </a:t>
            </a:r>
          </a:p>
          <a:p>
            <a:pPr marL="0" indent="0">
              <a:buNone/>
            </a:pPr>
            <a:r>
              <a:rPr lang="sl-SI" sz="5500" b="1" dirty="0"/>
              <a:t>Stanje 31. 12. </a:t>
            </a:r>
            <a:r>
              <a:rPr lang="sl-SI" sz="5500" b="1" dirty="0" smtClean="0"/>
              <a:t>2024                                                                                          22.661,80 </a:t>
            </a:r>
            <a:r>
              <a:rPr lang="sl-SI" sz="5500" b="1" dirty="0"/>
              <a:t>EUR</a:t>
            </a:r>
            <a:endParaRPr lang="sl-SI" sz="5500" dirty="0"/>
          </a:p>
          <a:p>
            <a:endParaRPr lang="sl-SI" sz="5500" dirty="0"/>
          </a:p>
        </p:txBody>
      </p:sp>
    </p:spTree>
    <p:extLst>
      <p:ext uri="{BB962C8B-B14F-4D97-AF65-F5344CB8AC3E}">
        <p14:creationId xmlns:p14="http://schemas.microsoft.com/office/powerpoint/2010/main" val="295148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OCENJEVANJE KRAV CIKASTE PASME, 2024 IN SKUPAJ 2014 - 2024</a:t>
            </a:r>
            <a:endParaRPr lang="sl-SI" sz="3200" b="1" dirty="0">
              <a:solidFill>
                <a:srgbClr val="FF0000"/>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2766246872"/>
              </p:ext>
            </p:extLst>
          </p:nvPr>
        </p:nvGraphicFramePr>
        <p:xfrm>
          <a:off x="611560" y="1484785"/>
          <a:ext cx="7632848" cy="3925685"/>
        </p:xfrm>
        <a:graphic>
          <a:graphicData uri="http://schemas.openxmlformats.org/drawingml/2006/table">
            <a:tbl>
              <a:tblPr firstRow="1" firstCol="1" bandRow="1">
                <a:tableStyleId>{5C22544A-7EE6-4342-B048-85BDC9FD1C3A}</a:tableStyleId>
              </a:tblPr>
              <a:tblGrid>
                <a:gridCol w="3672408">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tblGrid>
              <a:tr h="792087">
                <a:tc>
                  <a:txBody>
                    <a:bodyPr/>
                    <a:lstStyle/>
                    <a:p>
                      <a:pPr algn="ctr">
                        <a:lnSpc>
                          <a:spcPct val="115000"/>
                        </a:lnSpc>
                        <a:spcAft>
                          <a:spcPts val="0"/>
                        </a:spcAft>
                      </a:pPr>
                      <a:r>
                        <a:rPr lang="sl-SI" sz="1800" dirty="0">
                          <a:effectLst/>
                          <a:latin typeface="+mj-lt"/>
                        </a:rPr>
                        <a:t>OBMOČJE</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dirty="0" smtClean="0">
                          <a:effectLst/>
                          <a:latin typeface="+mj-lt"/>
                        </a:rPr>
                        <a:t>ŠT.</a:t>
                      </a:r>
                      <a:r>
                        <a:rPr lang="sl-SI" sz="1800" baseline="0" dirty="0" smtClean="0">
                          <a:effectLst/>
                          <a:latin typeface="+mj-lt"/>
                        </a:rPr>
                        <a:t> </a:t>
                      </a:r>
                      <a:r>
                        <a:rPr lang="sl-SI" sz="1800" dirty="0" smtClean="0">
                          <a:effectLst/>
                          <a:latin typeface="+mj-lt"/>
                        </a:rPr>
                        <a:t>OCEN</a:t>
                      </a:r>
                      <a:r>
                        <a:rPr lang="sl-SI" sz="1800" baseline="0" dirty="0" smtClean="0">
                          <a:effectLst/>
                          <a:latin typeface="+mj-lt"/>
                        </a:rPr>
                        <a:t> </a:t>
                      </a:r>
                      <a:r>
                        <a:rPr lang="sl-SI" sz="1800" dirty="0" smtClean="0">
                          <a:effectLst/>
                          <a:latin typeface="+mj-lt"/>
                        </a:rPr>
                        <a:t>PRV.</a:t>
                      </a:r>
                      <a:r>
                        <a:rPr lang="sl-SI" sz="1800" baseline="0" dirty="0" smtClean="0">
                          <a:effectLst/>
                          <a:latin typeface="+mj-lt"/>
                        </a:rPr>
                        <a:t> </a:t>
                      </a:r>
                      <a:r>
                        <a:rPr lang="sl-SI" sz="1800" dirty="0" smtClean="0">
                          <a:effectLst/>
                          <a:latin typeface="+mj-lt"/>
                        </a:rPr>
                        <a:t>2024</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dirty="0" smtClean="0">
                          <a:effectLst/>
                          <a:latin typeface="+mj-lt"/>
                        </a:rPr>
                        <a:t>ŠT.</a:t>
                      </a:r>
                      <a:r>
                        <a:rPr lang="sl-SI" sz="1800" baseline="0" dirty="0" smtClean="0">
                          <a:effectLst/>
                          <a:latin typeface="+mj-lt"/>
                        </a:rPr>
                        <a:t> </a:t>
                      </a:r>
                      <a:r>
                        <a:rPr lang="sl-SI" sz="1800" dirty="0" smtClean="0">
                          <a:effectLst/>
                          <a:latin typeface="+mj-lt"/>
                        </a:rPr>
                        <a:t>OCEN</a:t>
                      </a:r>
                      <a:r>
                        <a:rPr lang="sl-SI" sz="1800" baseline="0" dirty="0" smtClean="0">
                          <a:effectLst/>
                          <a:latin typeface="+mj-lt"/>
                        </a:rPr>
                        <a:t> </a:t>
                      </a:r>
                      <a:r>
                        <a:rPr lang="sl-SI" sz="1800" dirty="0" smtClean="0">
                          <a:effectLst/>
                          <a:latin typeface="+mj-lt"/>
                        </a:rPr>
                        <a:t>PRV.</a:t>
                      </a:r>
                      <a:r>
                        <a:rPr lang="sl-SI" sz="1800" baseline="0" dirty="0" smtClean="0">
                          <a:effectLst/>
                          <a:latin typeface="+mj-lt"/>
                        </a:rPr>
                        <a:t> </a:t>
                      </a:r>
                      <a:r>
                        <a:rPr lang="sl-SI" sz="1800" dirty="0" smtClean="0">
                          <a:effectLst/>
                          <a:latin typeface="+mj-lt"/>
                        </a:rPr>
                        <a:t>2014 - 2024</a:t>
                      </a:r>
                      <a:endParaRPr lang="sl-SI" sz="1800" dirty="0">
                        <a:effectLst/>
                        <a:latin typeface="+mj-lt"/>
                        <a:ea typeface="Calibri"/>
                        <a:cs typeface="Times New Roman"/>
                      </a:endParaRPr>
                    </a:p>
                  </a:txBody>
                  <a:tcPr marL="68580" marR="68580" marT="0" marB="0"/>
                </a:tc>
                <a:extLst>
                  <a:ext uri="{0D108BD9-81ED-4DB2-BD59-A6C34878D82A}">
                    <a16:rowId xmlns:a16="http://schemas.microsoft.com/office/drawing/2014/main" xmlns="" val="10000"/>
                  </a:ext>
                </a:extLst>
              </a:tr>
              <a:tr h="399317">
                <a:tc>
                  <a:txBody>
                    <a:bodyPr/>
                    <a:lstStyle/>
                    <a:p>
                      <a:pPr algn="ctr">
                        <a:lnSpc>
                          <a:spcPct val="115000"/>
                        </a:lnSpc>
                        <a:spcAft>
                          <a:spcPts val="0"/>
                        </a:spcAft>
                      </a:pPr>
                      <a:r>
                        <a:rPr lang="sl-SI" sz="1800" dirty="0">
                          <a:effectLst/>
                          <a:latin typeface="+mj-lt"/>
                        </a:rPr>
                        <a:t>KGZS ZAVOD </a:t>
                      </a:r>
                      <a:r>
                        <a:rPr lang="sl-SI" sz="1800" dirty="0" smtClean="0">
                          <a:effectLst/>
                          <a:latin typeface="+mj-lt"/>
                        </a:rPr>
                        <a:t>LJUBLJANA</a:t>
                      </a:r>
                    </a:p>
                  </a:txBody>
                  <a:tcPr marL="68580" marR="68580" marT="0" marB="0"/>
                </a:tc>
                <a:tc>
                  <a:txBody>
                    <a:bodyPr/>
                    <a:lstStyle/>
                    <a:p>
                      <a:pPr algn="ctr">
                        <a:lnSpc>
                          <a:spcPct val="115000"/>
                        </a:lnSpc>
                        <a:spcAft>
                          <a:spcPts val="0"/>
                        </a:spcAft>
                      </a:pPr>
                      <a:r>
                        <a:rPr lang="sl-SI" sz="1800" b="1" dirty="0" smtClean="0">
                          <a:effectLst/>
                          <a:latin typeface="+mj-lt"/>
                        </a:rPr>
                        <a:t>109</a:t>
                      </a:r>
                    </a:p>
                  </a:txBody>
                  <a:tcPr marL="68580" marR="68580" marT="0" marB="0"/>
                </a:tc>
                <a:tc>
                  <a:txBody>
                    <a:bodyPr/>
                    <a:lstStyle/>
                    <a:p>
                      <a:pPr algn="ctr">
                        <a:lnSpc>
                          <a:spcPct val="115000"/>
                        </a:lnSpc>
                        <a:spcAft>
                          <a:spcPts val="0"/>
                        </a:spcAft>
                      </a:pPr>
                      <a:r>
                        <a:rPr lang="sl-SI" sz="1800" b="1" dirty="0" smtClean="0">
                          <a:effectLst/>
                          <a:latin typeface="+mj-lt"/>
                        </a:rPr>
                        <a:t>930</a:t>
                      </a:r>
                    </a:p>
                  </a:txBody>
                  <a:tcPr marL="68580" marR="68580" marT="0" marB="0"/>
                </a:tc>
                <a:extLst>
                  <a:ext uri="{0D108BD9-81ED-4DB2-BD59-A6C34878D82A}">
                    <a16:rowId xmlns:a16="http://schemas.microsoft.com/office/drawing/2014/main" xmlns="" val="10001"/>
                  </a:ext>
                </a:extLst>
              </a:tr>
              <a:tr h="399317">
                <a:tc>
                  <a:txBody>
                    <a:bodyPr/>
                    <a:lstStyle/>
                    <a:p>
                      <a:pPr algn="ctr">
                        <a:lnSpc>
                          <a:spcPct val="115000"/>
                        </a:lnSpc>
                        <a:spcAft>
                          <a:spcPts val="0"/>
                        </a:spcAft>
                      </a:pPr>
                      <a:r>
                        <a:rPr lang="sl-SI" sz="1800" dirty="0">
                          <a:effectLst/>
                          <a:latin typeface="+mj-lt"/>
                        </a:rPr>
                        <a:t>KGZS ZAVOD KRANJ</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58</a:t>
                      </a: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498</a:t>
                      </a:r>
                      <a:endParaRPr lang="sl-SI" sz="1800" b="1" dirty="0">
                        <a:effectLst/>
                        <a:latin typeface="+mj-lt"/>
                        <a:ea typeface="Calibri"/>
                        <a:cs typeface="Times New Roman"/>
                      </a:endParaRPr>
                    </a:p>
                  </a:txBody>
                  <a:tcPr marL="68580" marR="68580" marT="0" marB="0"/>
                </a:tc>
                <a:extLst>
                  <a:ext uri="{0D108BD9-81ED-4DB2-BD59-A6C34878D82A}">
                    <a16:rowId xmlns:a16="http://schemas.microsoft.com/office/drawing/2014/main" xmlns="" val="10002"/>
                  </a:ext>
                </a:extLst>
              </a:tr>
              <a:tr h="399317">
                <a:tc>
                  <a:txBody>
                    <a:bodyPr/>
                    <a:lstStyle/>
                    <a:p>
                      <a:pPr algn="ctr">
                        <a:lnSpc>
                          <a:spcPct val="115000"/>
                        </a:lnSpc>
                        <a:spcAft>
                          <a:spcPts val="0"/>
                        </a:spcAft>
                      </a:pPr>
                      <a:r>
                        <a:rPr lang="sl-SI" sz="1800" dirty="0">
                          <a:effectLst/>
                          <a:latin typeface="+mj-lt"/>
                        </a:rPr>
                        <a:t>KGZS ZAVOD NOVO MESTO</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20</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145</a:t>
                      </a:r>
                      <a:endParaRPr lang="sl-SI" sz="1800" b="1" dirty="0">
                        <a:effectLst/>
                        <a:latin typeface="+mj-lt"/>
                        <a:ea typeface="Calibri"/>
                        <a:cs typeface="Times New Roman"/>
                      </a:endParaRPr>
                    </a:p>
                  </a:txBody>
                  <a:tcPr marL="68580" marR="68580" marT="0" marB="0"/>
                </a:tc>
                <a:extLst>
                  <a:ext uri="{0D108BD9-81ED-4DB2-BD59-A6C34878D82A}">
                    <a16:rowId xmlns:a16="http://schemas.microsoft.com/office/drawing/2014/main" xmlns="" val="10003"/>
                  </a:ext>
                </a:extLst>
              </a:tr>
              <a:tr h="396043">
                <a:tc>
                  <a:txBody>
                    <a:bodyPr/>
                    <a:lstStyle/>
                    <a:p>
                      <a:pPr algn="ctr">
                        <a:lnSpc>
                          <a:spcPct val="115000"/>
                        </a:lnSpc>
                        <a:spcAft>
                          <a:spcPts val="0"/>
                        </a:spcAft>
                      </a:pPr>
                      <a:r>
                        <a:rPr lang="sl-SI" sz="1800" dirty="0">
                          <a:effectLst/>
                          <a:latin typeface="+mj-lt"/>
                        </a:rPr>
                        <a:t>KGZS ZAVOD NOVA GORICA</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59</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432</a:t>
                      </a:r>
                      <a:endParaRPr lang="sl-SI" sz="1800" b="1" dirty="0">
                        <a:effectLst/>
                        <a:latin typeface="+mj-lt"/>
                        <a:ea typeface="Calibri"/>
                        <a:cs typeface="Times New Roman"/>
                      </a:endParaRPr>
                    </a:p>
                  </a:txBody>
                  <a:tcPr marL="68580" marR="68580" marT="0" marB="0"/>
                </a:tc>
                <a:extLst>
                  <a:ext uri="{0D108BD9-81ED-4DB2-BD59-A6C34878D82A}">
                    <a16:rowId xmlns:a16="http://schemas.microsoft.com/office/drawing/2014/main" xmlns="" val="10004"/>
                  </a:ext>
                </a:extLst>
              </a:tr>
              <a:tr h="399317">
                <a:tc>
                  <a:txBody>
                    <a:bodyPr/>
                    <a:lstStyle/>
                    <a:p>
                      <a:pPr algn="ctr">
                        <a:lnSpc>
                          <a:spcPct val="115000"/>
                        </a:lnSpc>
                        <a:spcAft>
                          <a:spcPts val="0"/>
                        </a:spcAft>
                      </a:pPr>
                      <a:r>
                        <a:rPr lang="sl-SI" sz="1800" dirty="0">
                          <a:effectLst/>
                          <a:latin typeface="+mj-lt"/>
                        </a:rPr>
                        <a:t>KGZS ZAVOD PTUJ</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15</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214</a:t>
                      </a:r>
                      <a:endParaRPr lang="sl-SI" sz="1800" b="1" dirty="0">
                        <a:effectLst/>
                        <a:latin typeface="+mj-lt"/>
                        <a:ea typeface="Calibri"/>
                        <a:cs typeface="Times New Roman"/>
                      </a:endParaRPr>
                    </a:p>
                  </a:txBody>
                  <a:tcPr marL="68580" marR="68580" marT="0" marB="0"/>
                </a:tc>
                <a:extLst>
                  <a:ext uri="{0D108BD9-81ED-4DB2-BD59-A6C34878D82A}">
                    <a16:rowId xmlns:a16="http://schemas.microsoft.com/office/drawing/2014/main" xmlns="" val="10005"/>
                  </a:ext>
                </a:extLst>
              </a:tr>
              <a:tr h="399317">
                <a:tc>
                  <a:txBody>
                    <a:bodyPr/>
                    <a:lstStyle/>
                    <a:p>
                      <a:pPr algn="ctr">
                        <a:lnSpc>
                          <a:spcPct val="115000"/>
                        </a:lnSpc>
                        <a:spcAft>
                          <a:spcPts val="0"/>
                        </a:spcAft>
                      </a:pPr>
                      <a:r>
                        <a:rPr lang="sl-SI" sz="1800">
                          <a:effectLst/>
                          <a:latin typeface="+mj-lt"/>
                        </a:rPr>
                        <a:t>KGZS ZAVOD CELJE</a:t>
                      </a:r>
                      <a:endParaRPr lang="sl-SI" sz="180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98</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838</a:t>
                      </a:r>
                      <a:endParaRPr lang="sl-SI" sz="1800" b="1" dirty="0">
                        <a:effectLst/>
                        <a:latin typeface="+mj-lt"/>
                        <a:ea typeface="Calibri"/>
                        <a:cs typeface="Times New Roman"/>
                      </a:endParaRPr>
                    </a:p>
                  </a:txBody>
                  <a:tcPr marL="68580" marR="68580" marT="0" marB="0"/>
                </a:tc>
                <a:extLst>
                  <a:ext uri="{0D108BD9-81ED-4DB2-BD59-A6C34878D82A}">
                    <a16:rowId xmlns:a16="http://schemas.microsoft.com/office/drawing/2014/main" xmlns="" val="10006"/>
                  </a:ext>
                </a:extLst>
              </a:tr>
              <a:tr h="425502">
                <a:tc>
                  <a:txBody>
                    <a:bodyPr/>
                    <a:lstStyle/>
                    <a:p>
                      <a:pPr algn="ctr">
                        <a:lnSpc>
                          <a:spcPct val="115000"/>
                        </a:lnSpc>
                        <a:spcAft>
                          <a:spcPts val="0"/>
                        </a:spcAft>
                      </a:pPr>
                      <a:r>
                        <a:rPr lang="sl-SI" sz="1800" dirty="0" smtClean="0">
                          <a:effectLst/>
                          <a:latin typeface="+mj-lt"/>
                          <a:ea typeface="Calibri"/>
                          <a:cs typeface="Times New Roman"/>
                        </a:rPr>
                        <a:t>KGZS ZAVOD MURSKA SOBOTA</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2</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9</a:t>
                      </a:r>
                      <a:endParaRPr lang="sl-SI" sz="1800" b="1" dirty="0">
                        <a:effectLst/>
                        <a:latin typeface="+mj-lt"/>
                        <a:ea typeface="Calibri"/>
                        <a:cs typeface="Times New Roman"/>
                      </a:endParaRPr>
                    </a:p>
                  </a:txBody>
                  <a:tcPr marL="68580" marR="68580" marT="0" marB="0"/>
                </a:tc>
                <a:extLst>
                  <a:ext uri="{0D108BD9-81ED-4DB2-BD59-A6C34878D82A}">
                    <a16:rowId xmlns:a16="http://schemas.microsoft.com/office/drawing/2014/main" xmlns="" val="10007"/>
                  </a:ext>
                </a:extLst>
              </a:tr>
              <a:tr h="199659">
                <a:tc>
                  <a:txBody>
                    <a:bodyPr/>
                    <a:lstStyle/>
                    <a:p>
                      <a:pPr algn="ctr">
                        <a:lnSpc>
                          <a:spcPct val="115000"/>
                        </a:lnSpc>
                        <a:spcAft>
                          <a:spcPts val="0"/>
                        </a:spcAft>
                      </a:pPr>
                      <a:r>
                        <a:rPr lang="sl-SI" sz="1800" dirty="0">
                          <a:solidFill>
                            <a:schemeClr val="tx1"/>
                          </a:solidFill>
                          <a:effectLst/>
                          <a:latin typeface="+mj-lt"/>
                        </a:rPr>
                        <a:t>SKUPAJ</a:t>
                      </a:r>
                      <a:endParaRPr lang="sl-SI" sz="1800" dirty="0">
                        <a:solidFill>
                          <a:schemeClr val="tx1"/>
                        </a:solidFill>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361</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3066</a:t>
                      </a:r>
                      <a:endParaRPr lang="sl-SI" sz="1800" b="1" dirty="0">
                        <a:effectLst/>
                        <a:latin typeface="+mj-lt"/>
                        <a:ea typeface="Calibri"/>
                        <a:cs typeface="Times New Roman"/>
                      </a:endParaRPr>
                    </a:p>
                  </a:txBody>
                  <a:tcPr marL="68580" marR="68580"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51065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LASTNOSTI, KI SE JIH OPISUJE KOT NAPAKO PRI OCENJEVANJU KRAV CIKASTE PASME</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1664821971"/>
              </p:ext>
            </p:extLst>
          </p:nvPr>
        </p:nvGraphicFramePr>
        <p:xfrm>
          <a:off x="323528" y="1600201"/>
          <a:ext cx="8640961" cy="5146475"/>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1152128">
                  <a:extLst>
                    <a:ext uri="{9D8B030D-6E8A-4147-A177-3AD203B41FA5}">
                      <a16:colId xmlns:a16="http://schemas.microsoft.com/office/drawing/2014/main" xmlns="" val="20005"/>
                    </a:ext>
                  </a:extLst>
                </a:gridCol>
                <a:gridCol w="1224137">
                  <a:extLst>
                    <a:ext uri="{9D8B030D-6E8A-4147-A177-3AD203B41FA5}">
                      <a16:colId xmlns:a16="http://schemas.microsoft.com/office/drawing/2014/main" xmlns="" val="20006"/>
                    </a:ext>
                  </a:extLst>
                </a:gridCol>
              </a:tblGrid>
              <a:tr h="648483">
                <a:tc>
                  <a:txBody>
                    <a:bodyPr/>
                    <a:lstStyle/>
                    <a:p>
                      <a:r>
                        <a:rPr lang="sl-SI" sz="1400" dirty="0" smtClean="0"/>
                        <a:t>LASTNOST</a:t>
                      </a:r>
                    </a:p>
                    <a:p>
                      <a:r>
                        <a:rPr lang="sl-SI" sz="1400" dirty="0" smtClean="0">
                          <a:ln>
                            <a:solidFill>
                              <a:sysClr val="windowText" lastClr="000000"/>
                            </a:solidFill>
                          </a:ln>
                        </a:rPr>
                        <a:t>                        LETO</a:t>
                      </a:r>
                    </a:p>
                  </a:txBody>
                  <a:tcPr>
                    <a:lnBlToTr w="12700" cap="flat" cmpd="sng" algn="ctr">
                      <a:solidFill>
                        <a:schemeClr val="tx1"/>
                      </a:solidFill>
                      <a:prstDash val="solid"/>
                      <a:round/>
                      <a:headEnd type="none" w="med" len="med"/>
                      <a:tailEnd type="none" w="med" len="med"/>
                    </a:lnBlToTr>
                  </a:tcPr>
                </a:tc>
                <a:tc>
                  <a:txBody>
                    <a:bodyPr/>
                    <a:lstStyle/>
                    <a:p>
                      <a:pPr algn="ctr"/>
                      <a:r>
                        <a:rPr lang="sl-SI" sz="1400" dirty="0" smtClean="0"/>
                        <a:t>2007</a:t>
                      </a:r>
                    </a:p>
                    <a:p>
                      <a:pPr algn="ctr"/>
                      <a:r>
                        <a:rPr lang="sl-SI" sz="1400" dirty="0" smtClean="0"/>
                        <a:t>155 ocen</a:t>
                      </a:r>
                      <a:endParaRPr lang="sl-SI" sz="1400" dirty="0"/>
                    </a:p>
                  </a:txBody>
                  <a:tcPr/>
                </a:tc>
                <a:tc>
                  <a:txBody>
                    <a:bodyPr/>
                    <a:lstStyle/>
                    <a:p>
                      <a:pPr algn="ctr"/>
                      <a:r>
                        <a:rPr lang="sl-SI" sz="1400" dirty="0" smtClean="0"/>
                        <a:t>2010</a:t>
                      </a:r>
                    </a:p>
                    <a:p>
                      <a:pPr algn="ctr"/>
                      <a:r>
                        <a:rPr lang="sl-SI" sz="1400" dirty="0" smtClean="0"/>
                        <a:t>196 ocen</a:t>
                      </a:r>
                      <a:endParaRPr lang="sl-SI" sz="1400" dirty="0"/>
                    </a:p>
                  </a:txBody>
                  <a:tcPr/>
                </a:tc>
                <a:tc>
                  <a:txBody>
                    <a:bodyPr/>
                    <a:lstStyle/>
                    <a:p>
                      <a:pPr algn="ctr"/>
                      <a:r>
                        <a:rPr lang="sl-SI" sz="1400" dirty="0" smtClean="0"/>
                        <a:t>2016</a:t>
                      </a:r>
                    </a:p>
                    <a:p>
                      <a:pPr algn="ctr"/>
                      <a:r>
                        <a:rPr lang="sl-SI" sz="1400" dirty="0" smtClean="0"/>
                        <a:t>282 ocen</a:t>
                      </a:r>
                      <a:endParaRPr lang="sl-SI" sz="1400" dirty="0"/>
                    </a:p>
                  </a:txBody>
                  <a:tcPr/>
                </a:tc>
                <a:tc>
                  <a:txBody>
                    <a:bodyPr/>
                    <a:lstStyle/>
                    <a:p>
                      <a:pPr algn="ctr"/>
                      <a:r>
                        <a:rPr lang="sl-SI" sz="1400" smtClean="0"/>
                        <a:t>2020</a:t>
                      </a:r>
                    </a:p>
                    <a:p>
                      <a:pPr algn="ctr"/>
                      <a:r>
                        <a:rPr lang="sl-SI" sz="1400" smtClean="0"/>
                        <a:t>276</a:t>
                      </a:r>
                      <a:r>
                        <a:rPr lang="sl-SI" sz="1400" baseline="0" smtClean="0"/>
                        <a:t> ocen</a:t>
                      </a:r>
                      <a:endParaRPr lang="sl-SI" sz="1400" dirty="0"/>
                    </a:p>
                  </a:txBody>
                  <a:tcPr/>
                </a:tc>
                <a:tc>
                  <a:txBody>
                    <a:bodyPr/>
                    <a:lstStyle/>
                    <a:p>
                      <a:pPr algn="ctr"/>
                      <a:r>
                        <a:rPr lang="sl-SI" sz="1400" smtClean="0"/>
                        <a:t>2022</a:t>
                      </a:r>
                    </a:p>
                    <a:p>
                      <a:pPr algn="ctr"/>
                      <a:r>
                        <a:rPr lang="sl-SI" sz="1400" smtClean="0"/>
                        <a:t>316 ocen</a:t>
                      </a:r>
                      <a:endParaRPr lang="sl-SI" sz="1400" dirty="0"/>
                    </a:p>
                  </a:txBody>
                  <a:tcPr/>
                </a:tc>
                <a:tc>
                  <a:txBody>
                    <a:bodyPr/>
                    <a:lstStyle/>
                    <a:p>
                      <a:pPr algn="ctr"/>
                      <a:r>
                        <a:rPr lang="sl-SI" sz="1400" dirty="0" smtClean="0"/>
                        <a:t>2024</a:t>
                      </a:r>
                    </a:p>
                    <a:p>
                      <a:pPr algn="ctr"/>
                      <a:r>
                        <a:rPr lang="sl-SI" sz="1400" dirty="0" smtClean="0"/>
                        <a:t>361</a:t>
                      </a:r>
                      <a:r>
                        <a:rPr lang="sl-SI" sz="1400" baseline="0" dirty="0" smtClean="0"/>
                        <a:t> </a:t>
                      </a:r>
                      <a:r>
                        <a:rPr lang="sl-SI" sz="1400" dirty="0" smtClean="0"/>
                        <a:t>ocen</a:t>
                      </a:r>
                      <a:endParaRPr lang="sl-SI" sz="1400" dirty="0"/>
                    </a:p>
                  </a:txBody>
                  <a:tcPr/>
                </a:tc>
                <a:extLst>
                  <a:ext uri="{0D108BD9-81ED-4DB2-BD59-A6C34878D82A}">
                    <a16:rowId xmlns:a16="http://schemas.microsoft.com/office/drawing/2014/main" xmlns="" val="10000"/>
                  </a:ext>
                </a:extLst>
              </a:tr>
              <a:tr h="453938">
                <a:tc>
                  <a:txBody>
                    <a:bodyPr/>
                    <a:lstStyle/>
                    <a:p>
                      <a:r>
                        <a:rPr lang="sl-SI" sz="1400" b="1" dirty="0" smtClean="0"/>
                        <a:t>Beli znaki na nogah</a:t>
                      </a:r>
                      <a:endParaRPr lang="sl-SI" sz="1400" b="1" dirty="0"/>
                    </a:p>
                  </a:txBody>
                  <a:tcPr/>
                </a:tc>
                <a:tc>
                  <a:txBody>
                    <a:bodyPr/>
                    <a:lstStyle/>
                    <a:p>
                      <a:r>
                        <a:rPr lang="sl-SI" sz="1400" b="1" dirty="0" smtClean="0"/>
                        <a:t>17</a:t>
                      </a:r>
                      <a:r>
                        <a:rPr lang="sl-SI" sz="1400" dirty="0" smtClean="0"/>
                        <a:t> </a:t>
                      </a:r>
                      <a:r>
                        <a:rPr lang="sl-SI" sz="1400" b="1" dirty="0" smtClean="0">
                          <a:solidFill>
                            <a:srgbClr val="FF0000"/>
                          </a:solidFill>
                        </a:rPr>
                        <a:t>(11,0 %)</a:t>
                      </a:r>
                      <a:endParaRPr lang="sl-SI" sz="1400" b="1" dirty="0">
                        <a:solidFill>
                          <a:srgbClr val="FF0000"/>
                        </a:solidFill>
                      </a:endParaRPr>
                    </a:p>
                  </a:txBody>
                  <a:tcPr/>
                </a:tc>
                <a:tc>
                  <a:txBody>
                    <a:bodyPr/>
                    <a:lstStyle/>
                    <a:p>
                      <a:r>
                        <a:rPr lang="sl-SI" sz="1400" b="1" dirty="0" smtClean="0"/>
                        <a:t>28</a:t>
                      </a:r>
                      <a:r>
                        <a:rPr lang="sl-SI" sz="1400" dirty="0" smtClean="0"/>
                        <a:t> </a:t>
                      </a:r>
                      <a:r>
                        <a:rPr lang="sl-SI" sz="1400" b="1" dirty="0" smtClean="0">
                          <a:solidFill>
                            <a:srgbClr val="FF0000"/>
                          </a:solidFill>
                        </a:rPr>
                        <a:t>(14,3 %)</a:t>
                      </a:r>
                      <a:endParaRPr lang="sl-SI" sz="1400" b="1" dirty="0">
                        <a:solidFill>
                          <a:srgbClr val="FF0000"/>
                        </a:solidFill>
                      </a:endParaRPr>
                    </a:p>
                  </a:txBody>
                  <a:tcPr/>
                </a:tc>
                <a:tc>
                  <a:txBody>
                    <a:bodyPr/>
                    <a:lstStyle/>
                    <a:p>
                      <a:r>
                        <a:rPr lang="sl-SI" sz="1400" b="1" dirty="0" smtClean="0"/>
                        <a:t>32</a:t>
                      </a:r>
                      <a:r>
                        <a:rPr lang="sl-SI" sz="1400" dirty="0" smtClean="0"/>
                        <a:t> </a:t>
                      </a:r>
                      <a:r>
                        <a:rPr lang="sl-SI" sz="1400" b="1" dirty="0" smtClean="0">
                          <a:solidFill>
                            <a:srgbClr val="FF0000"/>
                          </a:solidFill>
                        </a:rPr>
                        <a:t>(11,3 %)</a:t>
                      </a:r>
                      <a:endParaRPr lang="sl-SI" sz="1400" b="1" dirty="0">
                        <a:solidFill>
                          <a:srgbClr val="FF0000"/>
                        </a:solidFill>
                      </a:endParaRPr>
                    </a:p>
                  </a:txBody>
                  <a:tcPr/>
                </a:tc>
                <a:tc>
                  <a:txBody>
                    <a:bodyPr/>
                    <a:lstStyle/>
                    <a:p>
                      <a:r>
                        <a:rPr lang="sl-SI" sz="1400" b="0" dirty="0" smtClean="0">
                          <a:solidFill>
                            <a:schemeClr val="tx1"/>
                          </a:solidFill>
                        </a:rPr>
                        <a:t>10 (3,6 %)</a:t>
                      </a:r>
                      <a:endParaRPr lang="sl-SI" sz="1400" b="0" dirty="0">
                        <a:solidFill>
                          <a:schemeClr val="tx1"/>
                        </a:solidFill>
                      </a:endParaRPr>
                    </a:p>
                  </a:txBody>
                  <a:tcPr/>
                </a:tc>
                <a:tc>
                  <a:txBody>
                    <a:bodyPr/>
                    <a:lstStyle/>
                    <a:p>
                      <a:r>
                        <a:rPr lang="sl-SI" sz="1400" b="0" smtClean="0">
                          <a:solidFill>
                            <a:schemeClr val="tx1"/>
                          </a:solidFill>
                        </a:rPr>
                        <a:t>16 </a:t>
                      </a:r>
                      <a:r>
                        <a:rPr lang="sl-SI" sz="1400" b="0" smtClean="0">
                          <a:solidFill>
                            <a:srgbClr val="FF0000"/>
                          </a:solidFill>
                        </a:rPr>
                        <a:t>(5,1 %)</a:t>
                      </a:r>
                      <a:endParaRPr lang="sl-SI" sz="1400" b="0" dirty="0">
                        <a:solidFill>
                          <a:srgbClr val="FF0000"/>
                        </a:solidFill>
                      </a:endParaRPr>
                    </a:p>
                  </a:txBody>
                  <a:tcPr/>
                </a:tc>
                <a:tc>
                  <a:txBody>
                    <a:bodyPr/>
                    <a:lstStyle/>
                    <a:p>
                      <a:r>
                        <a:rPr lang="sl-SI" sz="1400" b="0" dirty="0" smtClean="0">
                          <a:solidFill>
                            <a:schemeClr val="tx1"/>
                          </a:solidFill>
                        </a:rPr>
                        <a:t>9 (2,5 %)</a:t>
                      </a:r>
                      <a:endParaRPr lang="sl-SI" sz="1400" b="0" dirty="0">
                        <a:solidFill>
                          <a:schemeClr val="tx1"/>
                        </a:solidFill>
                      </a:endParaRPr>
                    </a:p>
                  </a:txBody>
                  <a:tcPr/>
                </a:tc>
                <a:extLst>
                  <a:ext uri="{0D108BD9-81ED-4DB2-BD59-A6C34878D82A}">
                    <a16:rowId xmlns:a16="http://schemas.microsoft.com/office/drawing/2014/main" xmlns="" val="10001"/>
                  </a:ext>
                </a:extLst>
              </a:tr>
              <a:tr h="453938">
                <a:tc>
                  <a:txBody>
                    <a:bodyPr/>
                    <a:lstStyle/>
                    <a:p>
                      <a:r>
                        <a:rPr lang="sl-SI" sz="1400" b="1" dirty="0" smtClean="0">
                          <a:solidFill>
                            <a:schemeClr val="tx1"/>
                          </a:solidFill>
                        </a:rPr>
                        <a:t>Beli znaki</a:t>
                      </a:r>
                      <a:r>
                        <a:rPr lang="sl-SI" sz="1400" b="1" baseline="0" dirty="0" smtClean="0">
                          <a:solidFill>
                            <a:schemeClr val="tx1"/>
                          </a:solidFill>
                        </a:rPr>
                        <a:t> na glavi</a:t>
                      </a:r>
                      <a:endParaRPr lang="sl-SI" sz="1400" b="1" dirty="0">
                        <a:solidFill>
                          <a:schemeClr val="tx1"/>
                        </a:solidFill>
                      </a:endParaRPr>
                    </a:p>
                  </a:txBody>
                  <a:tcPr/>
                </a:tc>
                <a:tc>
                  <a:txBody>
                    <a:bodyPr/>
                    <a:lstStyle/>
                    <a:p>
                      <a:r>
                        <a:rPr lang="sl-SI" sz="1400" b="1" dirty="0" smtClean="0"/>
                        <a:t>18</a:t>
                      </a:r>
                      <a:r>
                        <a:rPr lang="sl-SI" sz="1400" dirty="0" smtClean="0"/>
                        <a:t> </a:t>
                      </a:r>
                      <a:r>
                        <a:rPr lang="sl-SI" sz="1400" b="1" dirty="0" smtClean="0">
                          <a:solidFill>
                            <a:srgbClr val="FF0000"/>
                          </a:solidFill>
                        </a:rPr>
                        <a:t>(11,6 %)</a:t>
                      </a:r>
                      <a:endParaRPr lang="sl-SI" sz="1400" b="1" dirty="0">
                        <a:solidFill>
                          <a:srgbClr val="FF0000"/>
                        </a:solidFill>
                      </a:endParaRPr>
                    </a:p>
                  </a:txBody>
                  <a:tcPr/>
                </a:tc>
                <a:tc>
                  <a:txBody>
                    <a:bodyPr/>
                    <a:lstStyle/>
                    <a:p>
                      <a:r>
                        <a:rPr lang="sl-SI" sz="1400" dirty="0" smtClean="0"/>
                        <a:t>16 </a:t>
                      </a:r>
                      <a:r>
                        <a:rPr lang="sl-SI" sz="1400" b="0" dirty="0" smtClean="0">
                          <a:solidFill>
                            <a:srgbClr val="FF0000"/>
                          </a:solidFill>
                        </a:rPr>
                        <a:t>(8,1 %)</a:t>
                      </a:r>
                      <a:endParaRPr lang="sl-SI" sz="1400" b="0" dirty="0">
                        <a:solidFill>
                          <a:srgbClr val="FF0000"/>
                        </a:solidFill>
                      </a:endParaRPr>
                    </a:p>
                  </a:txBody>
                  <a:tcPr/>
                </a:tc>
                <a:tc>
                  <a:txBody>
                    <a:bodyPr/>
                    <a:lstStyle/>
                    <a:p>
                      <a:r>
                        <a:rPr lang="sl-SI" sz="1400" dirty="0" smtClean="0"/>
                        <a:t>21 </a:t>
                      </a:r>
                      <a:r>
                        <a:rPr lang="sl-SI" sz="1400" b="0" dirty="0" smtClean="0">
                          <a:solidFill>
                            <a:srgbClr val="FF0000"/>
                          </a:solidFill>
                        </a:rPr>
                        <a:t>(7,4 %)</a:t>
                      </a:r>
                      <a:endParaRPr lang="sl-SI" sz="1400" b="0" dirty="0">
                        <a:solidFill>
                          <a:srgbClr val="FF0000"/>
                        </a:solidFill>
                      </a:endParaRPr>
                    </a:p>
                  </a:txBody>
                  <a:tcPr/>
                </a:tc>
                <a:tc>
                  <a:txBody>
                    <a:bodyPr/>
                    <a:lstStyle/>
                    <a:p>
                      <a:r>
                        <a:rPr lang="sl-SI" sz="1400" b="0" dirty="0" smtClean="0">
                          <a:solidFill>
                            <a:schemeClr val="tx1"/>
                          </a:solidFill>
                        </a:rPr>
                        <a:t>4</a:t>
                      </a:r>
                      <a:r>
                        <a:rPr lang="sl-SI" sz="1400" b="1" dirty="0" smtClean="0">
                          <a:solidFill>
                            <a:srgbClr val="00B050"/>
                          </a:solidFill>
                        </a:rPr>
                        <a:t> (1,4 %)</a:t>
                      </a:r>
                      <a:endParaRPr lang="sl-SI" sz="1400" b="1" dirty="0">
                        <a:solidFill>
                          <a:srgbClr val="00B050"/>
                        </a:solidFill>
                      </a:endParaRPr>
                    </a:p>
                  </a:txBody>
                  <a:tcPr/>
                </a:tc>
                <a:tc>
                  <a:txBody>
                    <a:bodyPr/>
                    <a:lstStyle/>
                    <a:p>
                      <a:r>
                        <a:rPr lang="sl-SI" sz="1400" b="0" smtClean="0">
                          <a:solidFill>
                            <a:schemeClr val="tx1"/>
                          </a:solidFill>
                        </a:rPr>
                        <a:t>9 (2,8 %)</a:t>
                      </a:r>
                      <a:endParaRPr lang="sl-SI" sz="1400" b="0" dirty="0">
                        <a:solidFill>
                          <a:schemeClr val="tx1"/>
                        </a:solidFill>
                      </a:endParaRPr>
                    </a:p>
                  </a:txBody>
                  <a:tcPr/>
                </a:tc>
                <a:tc>
                  <a:txBody>
                    <a:bodyPr/>
                    <a:lstStyle/>
                    <a:p>
                      <a:r>
                        <a:rPr lang="sl-SI" sz="1400" b="0" dirty="0" smtClean="0">
                          <a:solidFill>
                            <a:schemeClr val="tx1"/>
                          </a:solidFill>
                        </a:rPr>
                        <a:t>14 (3,9 %)</a:t>
                      </a:r>
                      <a:endParaRPr lang="sl-SI" sz="1400" b="0" dirty="0">
                        <a:solidFill>
                          <a:schemeClr val="tx1"/>
                        </a:solidFill>
                      </a:endParaRPr>
                    </a:p>
                  </a:txBody>
                  <a:tcPr/>
                </a:tc>
                <a:extLst>
                  <a:ext uri="{0D108BD9-81ED-4DB2-BD59-A6C34878D82A}">
                    <a16:rowId xmlns:a16="http://schemas.microsoft.com/office/drawing/2014/main" xmlns="" val="10002"/>
                  </a:ext>
                </a:extLst>
              </a:tr>
              <a:tr h="296997">
                <a:tc>
                  <a:txBody>
                    <a:bodyPr/>
                    <a:lstStyle/>
                    <a:p>
                      <a:r>
                        <a:rPr lang="sl-SI" sz="1400" b="1" dirty="0" smtClean="0">
                          <a:solidFill>
                            <a:srgbClr val="00B050"/>
                          </a:solidFill>
                        </a:rPr>
                        <a:t>Pikasto pisana</a:t>
                      </a:r>
                    </a:p>
                  </a:txBody>
                  <a:tcPr/>
                </a:tc>
                <a:tc>
                  <a:txBody>
                    <a:bodyPr/>
                    <a:lstStyle/>
                    <a:p>
                      <a:r>
                        <a:rPr lang="sl-SI" sz="1400" dirty="0" smtClean="0"/>
                        <a:t>7   (4,5 %)</a:t>
                      </a:r>
                      <a:endParaRPr lang="sl-SI" sz="1400" dirty="0"/>
                    </a:p>
                  </a:txBody>
                  <a:tcPr/>
                </a:tc>
                <a:tc>
                  <a:txBody>
                    <a:bodyPr/>
                    <a:lstStyle/>
                    <a:p>
                      <a:r>
                        <a:rPr lang="sl-SI" sz="1400" dirty="0" smtClean="0"/>
                        <a:t>14 </a:t>
                      </a:r>
                      <a:r>
                        <a:rPr lang="sl-SI" sz="1400" b="0" dirty="0" smtClean="0">
                          <a:solidFill>
                            <a:srgbClr val="FF0000"/>
                          </a:solidFill>
                        </a:rPr>
                        <a:t>(7,1 %)</a:t>
                      </a:r>
                      <a:endParaRPr lang="sl-SI" sz="1400" b="0" dirty="0">
                        <a:solidFill>
                          <a:srgbClr val="FF0000"/>
                        </a:solidFill>
                      </a:endParaRPr>
                    </a:p>
                  </a:txBody>
                  <a:tcPr/>
                </a:tc>
                <a:tc>
                  <a:txBody>
                    <a:bodyPr/>
                    <a:lstStyle/>
                    <a:p>
                      <a:r>
                        <a:rPr lang="sl-SI" sz="1400" dirty="0" smtClean="0"/>
                        <a:t>11 (3,9%)</a:t>
                      </a:r>
                      <a:endParaRPr lang="sl-SI" sz="1400" dirty="0"/>
                    </a:p>
                  </a:txBody>
                  <a:tcPr/>
                </a:tc>
                <a:tc>
                  <a:txBody>
                    <a:bodyPr/>
                    <a:lstStyle/>
                    <a:p>
                      <a:r>
                        <a:rPr lang="sl-SI" sz="1400" b="0" dirty="0" smtClean="0">
                          <a:solidFill>
                            <a:schemeClr val="tx1"/>
                          </a:solidFill>
                        </a:rPr>
                        <a:t>3</a:t>
                      </a:r>
                      <a:r>
                        <a:rPr lang="sl-SI" sz="1400" b="1" dirty="0" smtClean="0">
                          <a:solidFill>
                            <a:srgbClr val="00B050"/>
                          </a:solidFill>
                        </a:rPr>
                        <a:t> (1,1 %)</a:t>
                      </a:r>
                      <a:endParaRPr lang="sl-SI" sz="1400" b="1" dirty="0">
                        <a:solidFill>
                          <a:srgbClr val="00B050"/>
                        </a:solidFill>
                      </a:endParaRPr>
                    </a:p>
                  </a:txBody>
                  <a:tcPr/>
                </a:tc>
                <a:tc>
                  <a:txBody>
                    <a:bodyPr/>
                    <a:lstStyle/>
                    <a:p>
                      <a:r>
                        <a:rPr lang="sl-SI" sz="1400" b="0" smtClean="0">
                          <a:solidFill>
                            <a:schemeClr val="tx1"/>
                          </a:solidFill>
                        </a:rPr>
                        <a:t>6 </a:t>
                      </a:r>
                      <a:r>
                        <a:rPr lang="sl-SI" sz="1400" b="1" smtClean="0">
                          <a:solidFill>
                            <a:srgbClr val="00B050"/>
                          </a:solidFill>
                        </a:rPr>
                        <a:t>(1,9 %)</a:t>
                      </a:r>
                      <a:endParaRPr lang="sl-SI" sz="1400" b="1" dirty="0">
                        <a:solidFill>
                          <a:srgbClr val="00B050"/>
                        </a:solidFill>
                      </a:endParaRPr>
                    </a:p>
                  </a:txBody>
                  <a:tcPr/>
                </a:tc>
                <a:tc>
                  <a:txBody>
                    <a:bodyPr/>
                    <a:lstStyle/>
                    <a:p>
                      <a:r>
                        <a:rPr lang="sl-SI" sz="1400" b="0" dirty="0" smtClean="0">
                          <a:solidFill>
                            <a:schemeClr val="tx1"/>
                          </a:solidFill>
                        </a:rPr>
                        <a:t>7 </a:t>
                      </a:r>
                      <a:r>
                        <a:rPr lang="sl-SI" sz="1400" b="1" dirty="0" smtClean="0">
                          <a:solidFill>
                            <a:srgbClr val="00B050"/>
                          </a:solidFill>
                        </a:rPr>
                        <a:t> (1,9 %)</a:t>
                      </a:r>
                      <a:endParaRPr lang="sl-SI" sz="1400" b="1" dirty="0">
                        <a:solidFill>
                          <a:srgbClr val="00B050"/>
                        </a:solidFill>
                      </a:endParaRPr>
                    </a:p>
                  </a:txBody>
                  <a:tcPr/>
                </a:tc>
                <a:extLst>
                  <a:ext uri="{0D108BD9-81ED-4DB2-BD59-A6C34878D82A}">
                    <a16:rowId xmlns:a16="http://schemas.microsoft.com/office/drawing/2014/main" xmlns="" val="10003"/>
                  </a:ext>
                </a:extLst>
              </a:tr>
              <a:tr h="296997">
                <a:tc>
                  <a:txBody>
                    <a:bodyPr/>
                    <a:lstStyle/>
                    <a:p>
                      <a:r>
                        <a:rPr lang="sl-SI" sz="1400" b="1" dirty="0" smtClean="0"/>
                        <a:t>Temen smrček</a:t>
                      </a:r>
                    </a:p>
                  </a:txBody>
                  <a:tcPr/>
                </a:tc>
                <a:tc>
                  <a:txBody>
                    <a:bodyPr/>
                    <a:lstStyle/>
                    <a:p>
                      <a:r>
                        <a:rPr lang="sl-SI" sz="1400" dirty="0" smtClean="0"/>
                        <a:t>8   </a:t>
                      </a:r>
                      <a:r>
                        <a:rPr lang="sl-SI" sz="1400" dirty="0" smtClean="0">
                          <a:solidFill>
                            <a:srgbClr val="FF0000"/>
                          </a:solidFill>
                        </a:rPr>
                        <a:t>(5,2 %)</a:t>
                      </a:r>
                      <a:endParaRPr lang="sl-SI" sz="1400" dirty="0">
                        <a:solidFill>
                          <a:srgbClr val="FF0000"/>
                        </a:solidFill>
                      </a:endParaRPr>
                    </a:p>
                  </a:txBody>
                  <a:tcPr/>
                </a:tc>
                <a:tc>
                  <a:txBody>
                    <a:bodyPr/>
                    <a:lstStyle/>
                    <a:p>
                      <a:r>
                        <a:rPr lang="sl-SI" sz="1400" dirty="0" smtClean="0"/>
                        <a:t>10 </a:t>
                      </a:r>
                      <a:r>
                        <a:rPr lang="sl-SI" sz="1400" b="0" dirty="0" smtClean="0">
                          <a:solidFill>
                            <a:srgbClr val="FF0000"/>
                          </a:solidFill>
                        </a:rPr>
                        <a:t>(5,1 %)</a:t>
                      </a:r>
                      <a:endParaRPr lang="sl-SI" sz="1400" b="0" dirty="0">
                        <a:solidFill>
                          <a:srgbClr val="FF0000"/>
                        </a:solidFill>
                      </a:endParaRPr>
                    </a:p>
                  </a:txBody>
                  <a:tcPr/>
                </a:tc>
                <a:tc>
                  <a:txBody>
                    <a:bodyPr/>
                    <a:lstStyle/>
                    <a:p>
                      <a:r>
                        <a:rPr lang="sl-SI" sz="1400" dirty="0" smtClean="0"/>
                        <a:t>16 </a:t>
                      </a:r>
                      <a:r>
                        <a:rPr lang="sl-SI" sz="1400" b="0" dirty="0" smtClean="0">
                          <a:solidFill>
                            <a:srgbClr val="FF0000"/>
                          </a:solidFill>
                        </a:rPr>
                        <a:t>(5,7 %)</a:t>
                      </a:r>
                      <a:endParaRPr lang="sl-SI" sz="1400" b="0" dirty="0">
                        <a:solidFill>
                          <a:srgbClr val="FF0000"/>
                        </a:solidFill>
                      </a:endParaRPr>
                    </a:p>
                  </a:txBody>
                  <a:tcPr/>
                </a:tc>
                <a:tc>
                  <a:txBody>
                    <a:bodyPr/>
                    <a:lstStyle/>
                    <a:p>
                      <a:r>
                        <a:rPr lang="sl-SI" sz="1400" b="0" dirty="0" smtClean="0">
                          <a:solidFill>
                            <a:schemeClr val="tx1"/>
                          </a:solidFill>
                        </a:rPr>
                        <a:t>12 (4,3 %)</a:t>
                      </a:r>
                      <a:endParaRPr lang="sl-SI" sz="1400" b="0" dirty="0">
                        <a:solidFill>
                          <a:schemeClr val="tx1"/>
                        </a:solidFill>
                      </a:endParaRPr>
                    </a:p>
                  </a:txBody>
                  <a:tcPr/>
                </a:tc>
                <a:tc>
                  <a:txBody>
                    <a:bodyPr/>
                    <a:lstStyle/>
                    <a:p>
                      <a:r>
                        <a:rPr lang="sl-SI" sz="1400" b="0" smtClean="0">
                          <a:solidFill>
                            <a:schemeClr val="tx1"/>
                          </a:solidFill>
                        </a:rPr>
                        <a:t>18 </a:t>
                      </a:r>
                      <a:r>
                        <a:rPr lang="sl-SI" sz="1400" b="0" smtClean="0">
                          <a:solidFill>
                            <a:srgbClr val="FF0000"/>
                          </a:solidFill>
                        </a:rPr>
                        <a:t>(5,7 %)</a:t>
                      </a:r>
                      <a:endParaRPr lang="sl-SI" sz="1400" b="0" dirty="0">
                        <a:solidFill>
                          <a:srgbClr val="FF0000"/>
                        </a:solidFill>
                      </a:endParaRPr>
                    </a:p>
                  </a:txBody>
                  <a:tcPr/>
                </a:tc>
                <a:tc>
                  <a:txBody>
                    <a:bodyPr/>
                    <a:lstStyle/>
                    <a:p>
                      <a:r>
                        <a:rPr lang="sl-SI" sz="1400" b="0" dirty="0" smtClean="0">
                          <a:solidFill>
                            <a:schemeClr val="tx1"/>
                          </a:solidFill>
                        </a:rPr>
                        <a:t>13 (3,6 %)</a:t>
                      </a:r>
                      <a:endParaRPr lang="sl-SI" sz="1400" b="0" dirty="0">
                        <a:solidFill>
                          <a:schemeClr val="tx1"/>
                        </a:solidFill>
                      </a:endParaRPr>
                    </a:p>
                  </a:txBody>
                  <a:tcPr/>
                </a:tc>
                <a:extLst>
                  <a:ext uri="{0D108BD9-81ED-4DB2-BD59-A6C34878D82A}">
                    <a16:rowId xmlns:a16="http://schemas.microsoft.com/office/drawing/2014/main" xmlns="" val="10004"/>
                  </a:ext>
                </a:extLst>
              </a:tr>
              <a:tr h="453938">
                <a:tc>
                  <a:txBody>
                    <a:bodyPr/>
                    <a:lstStyle/>
                    <a:p>
                      <a:r>
                        <a:rPr lang="sl-SI" sz="1400" b="1" dirty="0" smtClean="0">
                          <a:solidFill>
                            <a:srgbClr val="00B050"/>
                          </a:solidFill>
                        </a:rPr>
                        <a:t>Izbuljenost oči</a:t>
                      </a:r>
                      <a:endParaRPr lang="sl-SI" sz="1400" b="1" dirty="0">
                        <a:solidFill>
                          <a:srgbClr val="00B050"/>
                        </a:solidFill>
                      </a:endParaRPr>
                    </a:p>
                  </a:txBody>
                  <a:tcPr/>
                </a:tc>
                <a:tc>
                  <a:txBody>
                    <a:bodyPr/>
                    <a:lstStyle/>
                    <a:p>
                      <a:r>
                        <a:rPr lang="sl-SI" sz="1400" dirty="0" smtClean="0">
                          <a:solidFill>
                            <a:schemeClr val="tx1"/>
                          </a:solidFill>
                        </a:rPr>
                        <a:t>-</a:t>
                      </a:r>
                      <a:endParaRPr lang="sl-SI" sz="1400" dirty="0">
                        <a:solidFill>
                          <a:schemeClr val="tx1"/>
                        </a:solidFill>
                      </a:endParaRPr>
                    </a:p>
                  </a:txBody>
                  <a:tcPr/>
                </a:tc>
                <a:tc>
                  <a:txBody>
                    <a:bodyPr/>
                    <a:lstStyle/>
                    <a:p>
                      <a:r>
                        <a:rPr lang="sl-SI" sz="1400" b="0" dirty="0" smtClean="0">
                          <a:solidFill>
                            <a:schemeClr val="tx1"/>
                          </a:solidFill>
                        </a:rPr>
                        <a:t>-</a:t>
                      </a:r>
                      <a:endParaRPr lang="sl-SI" sz="1400" b="0" dirty="0">
                        <a:solidFill>
                          <a:schemeClr val="tx1"/>
                        </a:solidFill>
                      </a:endParaRPr>
                    </a:p>
                  </a:txBody>
                  <a:tcPr/>
                </a:tc>
                <a:tc>
                  <a:txBody>
                    <a:bodyPr/>
                    <a:lstStyle/>
                    <a:p>
                      <a:r>
                        <a:rPr lang="sl-SI" sz="1400" b="0" dirty="0" smtClean="0">
                          <a:solidFill>
                            <a:schemeClr val="tx1"/>
                          </a:solidFill>
                        </a:rPr>
                        <a:t>-</a:t>
                      </a:r>
                      <a:endParaRPr lang="sl-SI" sz="1400" b="0" dirty="0">
                        <a:solidFill>
                          <a:schemeClr val="tx1"/>
                        </a:solidFill>
                      </a:endParaRPr>
                    </a:p>
                  </a:txBody>
                  <a:tcPr/>
                </a:tc>
                <a:tc>
                  <a:txBody>
                    <a:bodyPr/>
                    <a:lstStyle/>
                    <a:p>
                      <a:r>
                        <a:rPr lang="sl-SI" sz="1400" b="0" dirty="0" smtClean="0">
                          <a:solidFill>
                            <a:schemeClr val="tx1"/>
                          </a:solidFill>
                        </a:rPr>
                        <a:t>6</a:t>
                      </a:r>
                      <a:r>
                        <a:rPr lang="sl-SI" sz="1400" b="1" dirty="0" smtClean="0">
                          <a:solidFill>
                            <a:srgbClr val="00B050"/>
                          </a:solidFill>
                        </a:rPr>
                        <a:t> </a:t>
                      </a:r>
                      <a:r>
                        <a:rPr lang="sl-SI" sz="1400" b="0" dirty="0" smtClean="0">
                          <a:solidFill>
                            <a:schemeClr val="tx1"/>
                          </a:solidFill>
                        </a:rPr>
                        <a:t>(2,2 %)</a:t>
                      </a:r>
                      <a:endParaRPr lang="sl-SI" sz="1400" b="0" dirty="0">
                        <a:solidFill>
                          <a:schemeClr val="tx1"/>
                        </a:solidFill>
                      </a:endParaRPr>
                    </a:p>
                  </a:txBody>
                  <a:tcPr/>
                </a:tc>
                <a:tc>
                  <a:txBody>
                    <a:bodyPr/>
                    <a:lstStyle/>
                    <a:p>
                      <a:r>
                        <a:rPr lang="sl-SI" sz="1400" b="0" smtClean="0">
                          <a:solidFill>
                            <a:schemeClr val="tx1"/>
                          </a:solidFill>
                        </a:rPr>
                        <a:t>3</a:t>
                      </a:r>
                      <a:r>
                        <a:rPr lang="sl-SI" sz="1400" b="1" smtClean="0">
                          <a:solidFill>
                            <a:srgbClr val="00B050"/>
                          </a:solidFill>
                        </a:rPr>
                        <a:t> (0,9 %)</a:t>
                      </a:r>
                      <a:endParaRPr lang="sl-SI" sz="1400" b="1" dirty="0">
                        <a:solidFill>
                          <a:srgbClr val="00B050"/>
                        </a:solidFill>
                      </a:endParaRPr>
                    </a:p>
                  </a:txBody>
                  <a:tcPr/>
                </a:tc>
                <a:tc>
                  <a:txBody>
                    <a:bodyPr/>
                    <a:lstStyle/>
                    <a:p>
                      <a:r>
                        <a:rPr lang="sl-SI" sz="1400" b="0" dirty="0" smtClean="0">
                          <a:solidFill>
                            <a:schemeClr val="tx1"/>
                          </a:solidFill>
                        </a:rPr>
                        <a:t>1</a:t>
                      </a:r>
                      <a:r>
                        <a:rPr lang="sl-SI" sz="1400" b="1" dirty="0" smtClean="0">
                          <a:solidFill>
                            <a:srgbClr val="00B050"/>
                          </a:solidFill>
                        </a:rPr>
                        <a:t> (0,3 %)</a:t>
                      </a:r>
                      <a:endParaRPr lang="sl-SI" sz="1400" b="1" dirty="0">
                        <a:solidFill>
                          <a:srgbClr val="00B050"/>
                        </a:solidFill>
                      </a:endParaRPr>
                    </a:p>
                  </a:txBody>
                  <a:tcPr/>
                </a:tc>
                <a:extLst>
                  <a:ext uri="{0D108BD9-81ED-4DB2-BD59-A6C34878D82A}">
                    <a16:rowId xmlns:a16="http://schemas.microsoft.com/office/drawing/2014/main" xmlns="" val="10005"/>
                  </a:ext>
                </a:extLst>
              </a:tr>
              <a:tr h="296997">
                <a:tc>
                  <a:txBody>
                    <a:bodyPr/>
                    <a:lstStyle/>
                    <a:p>
                      <a:r>
                        <a:rPr lang="sl-SI" sz="1400" b="1" dirty="0" smtClean="0"/>
                        <a:t>Kravja stoja</a:t>
                      </a:r>
                      <a:endParaRPr lang="sl-SI" sz="1400" b="1" dirty="0"/>
                    </a:p>
                  </a:txBody>
                  <a:tcPr/>
                </a:tc>
                <a:tc>
                  <a:txBody>
                    <a:bodyPr/>
                    <a:lstStyle/>
                    <a:p>
                      <a:r>
                        <a:rPr lang="sl-SI" sz="1400" b="1" dirty="0" smtClean="0"/>
                        <a:t>16</a:t>
                      </a:r>
                      <a:r>
                        <a:rPr lang="sl-SI" sz="1400" dirty="0" smtClean="0"/>
                        <a:t> </a:t>
                      </a:r>
                      <a:r>
                        <a:rPr lang="sl-SI" sz="1400" b="1" dirty="0" smtClean="0">
                          <a:solidFill>
                            <a:srgbClr val="FF0000"/>
                          </a:solidFill>
                        </a:rPr>
                        <a:t>(10,3%)</a:t>
                      </a:r>
                      <a:endParaRPr lang="sl-SI" sz="1400" b="1" dirty="0">
                        <a:solidFill>
                          <a:srgbClr val="FF0000"/>
                        </a:solidFill>
                      </a:endParaRPr>
                    </a:p>
                  </a:txBody>
                  <a:tcPr/>
                </a:tc>
                <a:tc>
                  <a:txBody>
                    <a:bodyPr/>
                    <a:lstStyle/>
                    <a:p>
                      <a:r>
                        <a:rPr lang="sl-SI" sz="1400" dirty="0" smtClean="0"/>
                        <a:t>17 </a:t>
                      </a:r>
                      <a:r>
                        <a:rPr lang="sl-SI" sz="1400" b="0" dirty="0" smtClean="0">
                          <a:solidFill>
                            <a:srgbClr val="FF0000"/>
                          </a:solidFill>
                        </a:rPr>
                        <a:t>(8,7 %)</a:t>
                      </a:r>
                      <a:endParaRPr lang="sl-SI" sz="1400" b="0" dirty="0">
                        <a:solidFill>
                          <a:srgbClr val="FF0000"/>
                        </a:solidFill>
                      </a:endParaRPr>
                    </a:p>
                  </a:txBody>
                  <a:tcPr/>
                </a:tc>
                <a:tc>
                  <a:txBody>
                    <a:bodyPr/>
                    <a:lstStyle/>
                    <a:p>
                      <a:r>
                        <a:rPr lang="sl-SI" sz="1400" dirty="0" smtClean="0"/>
                        <a:t>19 </a:t>
                      </a:r>
                      <a:r>
                        <a:rPr lang="sl-SI" sz="1400" b="0" dirty="0" smtClean="0">
                          <a:solidFill>
                            <a:srgbClr val="FF0000"/>
                          </a:solidFill>
                        </a:rPr>
                        <a:t>(6,7 %)</a:t>
                      </a:r>
                      <a:endParaRPr lang="sl-SI" sz="1400" b="0" dirty="0">
                        <a:solidFill>
                          <a:srgbClr val="FF0000"/>
                        </a:solidFill>
                      </a:endParaRPr>
                    </a:p>
                  </a:txBody>
                  <a:tcPr/>
                </a:tc>
                <a:tc>
                  <a:txBody>
                    <a:bodyPr/>
                    <a:lstStyle/>
                    <a:p>
                      <a:r>
                        <a:rPr lang="sl-SI" sz="1400" b="0" dirty="0" smtClean="0">
                          <a:solidFill>
                            <a:schemeClr val="tx1"/>
                          </a:solidFill>
                        </a:rPr>
                        <a:t>4 </a:t>
                      </a:r>
                      <a:r>
                        <a:rPr lang="sl-SI" sz="1400" b="1" dirty="0" smtClean="0">
                          <a:solidFill>
                            <a:srgbClr val="00B050"/>
                          </a:solidFill>
                        </a:rPr>
                        <a:t>(1,4 %)</a:t>
                      </a:r>
                      <a:endParaRPr lang="sl-SI" sz="1400" b="1" dirty="0">
                        <a:solidFill>
                          <a:srgbClr val="00B050"/>
                        </a:solidFill>
                      </a:endParaRPr>
                    </a:p>
                  </a:txBody>
                  <a:tcPr/>
                </a:tc>
                <a:tc>
                  <a:txBody>
                    <a:bodyPr/>
                    <a:lstStyle/>
                    <a:p>
                      <a:r>
                        <a:rPr lang="sl-SI" sz="1400" b="0" smtClean="0">
                          <a:solidFill>
                            <a:schemeClr val="tx1"/>
                          </a:solidFill>
                        </a:rPr>
                        <a:t>4</a:t>
                      </a:r>
                      <a:r>
                        <a:rPr lang="sl-SI" sz="1400" b="1" smtClean="0">
                          <a:solidFill>
                            <a:srgbClr val="00B050"/>
                          </a:solidFill>
                        </a:rPr>
                        <a:t> (1,3 %)</a:t>
                      </a:r>
                      <a:endParaRPr lang="sl-SI" sz="1400" b="1" dirty="0">
                        <a:solidFill>
                          <a:srgbClr val="00B050"/>
                        </a:solidFill>
                      </a:endParaRPr>
                    </a:p>
                  </a:txBody>
                  <a:tcPr/>
                </a:tc>
                <a:tc>
                  <a:txBody>
                    <a:bodyPr/>
                    <a:lstStyle/>
                    <a:p>
                      <a:r>
                        <a:rPr lang="sl-SI" sz="1400" b="1" dirty="0" smtClean="0">
                          <a:solidFill>
                            <a:schemeClr val="tx1"/>
                          </a:solidFill>
                        </a:rPr>
                        <a:t>5</a:t>
                      </a:r>
                      <a:r>
                        <a:rPr lang="sl-SI" sz="1400" b="1" dirty="0" smtClean="0">
                          <a:solidFill>
                            <a:srgbClr val="00B050"/>
                          </a:solidFill>
                        </a:rPr>
                        <a:t> (1,4 %)</a:t>
                      </a:r>
                      <a:endParaRPr lang="sl-SI" sz="1400" b="1" dirty="0">
                        <a:solidFill>
                          <a:srgbClr val="00B050"/>
                        </a:solidFill>
                      </a:endParaRPr>
                    </a:p>
                  </a:txBody>
                  <a:tcPr/>
                </a:tc>
                <a:extLst>
                  <a:ext uri="{0D108BD9-81ED-4DB2-BD59-A6C34878D82A}">
                    <a16:rowId xmlns:a16="http://schemas.microsoft.com/office/drawing/2014/main" xmlns="" val="10006"/>
                  </a:ext>
                </a:extLst>
              </a:tr>
              <a:tr h="453938">
                <a:tc>
                  <a:txBody>
                    <a:bodyPr/>
                    <a:lstStyle/>
                    <a:p>
                      <a:r>
                        <a:rPr lang="sl-SI" sz="1400" b="1" dirty="0" smtClean="0"/>
                        <a:t>Stopničasto vime</a:t>
                      </a:r>
                      <a:endParaRPr lang="sl-SI" sz="1400" b="1" dirty="0"/>
                    </a:p>
                  </a:txBody>
                  <a:tcPr/>
                </a:tc>
                <a:tc>
                  <a:txBody>
                    <a:bodyPr/>
                    <a:lstStyle/>
                    <a:p>
                      <a:r>
                        <a:rPr lang="sl-SI" sz="1400" dirty="0" smtClean="0"/>
                        <a:t>7   (4,5 %)</a:t>
                      </a:r>
                      <a:endParaRPr lang="sl-SI" sz="1400" dirty="0"/>
                    </a:p>
                  </a:txBody>
                  <a:tcPr/>
                </a:tc>
                <a:tc>
                  <a:txBody>
                    <a:bodyPr/>
                    <a:lstStyle/>
                    <a:p>
                      <a:r>
                        <a:rPr lang="sl-SI" sz="1400" dirty="0" smtClean="0"/>
                        <a:t>12 </a:t>
                      </a:r>
                      <a:r>
                        <a:rPr lang="sl-SI" sz="1400" b="0" dirty="0" smtClean="0">
                          <a:solidFill>
                            <a:srgbClr val="FF0000"/>
                          </a:solidFill>
                        </a:rPr>
                        <a:t>(6,1 %)</a:t>
                      </a:r>
                      <a:endParaRPr lang="sl-SI" sz="1400" b="0" dirty="0">
                        <a:solidFill>
                          <a:srgbClr val="FF0000"/>
                        </a:solidFill>
                      </a:endParaRPr>
                    </a:p>
                  </a:txBody>
                  <a:tcPr/>
                </a:tc>
                <a:tc>
                  <a:txBody>
                    <a:bodyPr/>
                    <a:lstStyle/>
                    <a:p>
                      <a:r>
                        <a:rPr lang="sl-SI" sz="1400" dirty="0" smtClean="0"/>
                        <a:t>18 </a:t>
                      </a:r>
                      <a:r>
                        <a:rPr lang="sl-SI" sz="1400" b="0" dirty="0" smtClean="0">
                          <a:solidFill>
                            <a:srgbClr val="FF0000"/>
                          </a:solidFill>
                        </a:rPr>
                        <a:t>(6,4 %)</a:t>
                      </a:r>
                      <a:endParaRPr lang="sl-SI" sz="1400" b="0" dirty="0">
                        <a:solidFill>
                          <a:srgbClr val="FF0000"/>
                        </a:solidFill>
                      </a:endParaRPr>
                    </a:p>
                  </a:txBody>
                  <a:tcPr/>
                </a:tc>
                <a:tc>
                  <a:txBody>
                    <a:bodyPr/>
                    <a:lstStyle/>
                    <a:p>
                      <a:r>
                        <a:rPr lang="sl-SI" sz="1400" b="0" dirty="0" smtClean="0">
                          <a:solidFill>
                            <a:schemeClr val="tx1"/>
                          </a:solidFill>
                        </a:rPr>
                        <a:t>20 </a:t>
                      </a:r>
                      <a:r>
                        <a:rPr lang="sl-SI" sz="1400" b="0" dirty="0" smtClean="0">
                          <a:solidFill>
                            <a:srgbClr val="FF0000"/>
                          </a:solidFill>
                        </a:rPr>
                        <a:t>(7,2 %)</a:t>
                      </a:r>
                      <a:endParaRPr lang="sl-SI" sz="1400" b="0" dirty="0">
                        <a:solidFill>
                          <a:srgbClr val="FF0000"/>
                        </a:solidFill>
                      </a:endParaRPr>
                    </a:p>
                  </a:txBody>
                  <a:tcPr/>
                </a:tc>
                <a:tc>
                  <a:txBody>
                    <a:bodyPr/>
                    <a:lstStyle/>
                    <a:p>
                      <a:r>
                        <a:rPr lang="sl-SI" sz="1400" b="0" smtClean="0">
                          <a:solidFill>
                            <a:schemeClr val="tx1"/>
                          </a:solidFill>
                        </a:rPr>
                        <a:t>8 (2,5 %)</a:t>
                      </a:r>
                      <a:endParaRPr lang="sl-SI" sz="1400" b="0" dirty="0">
                        <a:solidFill>
                          <a:schemeClr val="tx1"/>
                        </a:solidFill>
                      </a:endParaRPr>
                    </a:p>
                  </a:txBody>
                  <a:tcPr/>
                </a:tc>
                <a:tc>
                  <a:txBody>
                    <a:bodyPr/>
                    <a:lstStyle/>
                    <a:p>
                      <a:r>
                        <a:rPr lang="sl-SI" sz="1400" b="0" dirty="0" smtClean="0">
                          <a:solidFill>
                            <a:schemeClr val="tx1"/>
                          </a:solidFill>
                        </a:rPr>
                        <a:t>21 </a:t>
                      </a:r>
                      <a:r>
                        <a:rPr lang="sl-SI" sz="1400" b="0" dirty="0" smtClean="0">
                          <a:solidFill>
                            <a:srgbClr val="FF0000"/>
                          </a:solidFill>
                        </a:rPr>
                        <a:t>(5,1</a:t>
                      </a:r>
                      <a:r>
                        <a:rPr lang="sl-SI" sz="1400" b="0" baseline="0" dirty="0" smtClean="0">
                          <a:solidFill>
                            <a:srgbClr val="FF0000"/>
                          </a:solidFill>
                        </a:rPr>
                        <a:t> %)</a:t>
                      </a:r>
                      <a:endParaRPr lang="sl-SI" sz="1400" b="0" dirty="0">
                        <a:solidFill>
                          <a:srgbClr val="FF0000"/>
                        </a:solidFill>
                      </a:endParaRPr>
                    </a:p>
                  </a:txBody>
                  <a:tcPr/>
                </a:tc>
                <a:extLst>
                  <a:ext uri="{0D108BD9-81ED-4DB2-BD59-A6C34878D82A}">
                    <a16:rowId xmlns:a16="http://schemas.microsoft.com/office/drawing/2014/main" xmlns="" val="10007"/>
                  </a:ext>
                </a:extLst>
              </a:tr>
              <a:tr h="296997">
                <a:tc>
                  <a:txBody>
                    <a:bodyPr/>
                    <a:lstStyle/>
                    <a:p>
                      <a:r>
                        <a:rPr lang="sl-SI" sz="1600" b="1" dirty="0" err="1" smtClean="0">
                          <a:solidFill>
                            <a:srgbClr val="FF0000"/>
                          </a:solidFill>
                        </a:rPr>
                        <a:t>Paseski</a:t>
                      </a:r>
                      <a:endParaRPr lang="sl-SI" sz="1600" b="1" dirty="0">
                        <a:solidFill>
                          <a:srgbClr val="00B050"/>
                        </a:solidFill>
                      </a:endParaRPr>
                    </a:p>
                  </a:txBody>
                  <a:tcPr/>
                </a:tc>
                <a:tc>
                  <a:txBody>
                    <a:bodyPr/>
                    <a:lstStyle/>
                    <a:p>
                      <a:r>
                        <a:rPr lang="sl-SI" sz="1600" b="1" dirty="0" smtClean="0"/>
                        <a:t>56</a:t>
                      </a:r>
                      <a:r>
                        <a:rPr lang="sl-SI" sz="1600" dirty="0" smtClean="0"/>
                        <a:t> </a:t>
                      </a:r>
                      <a:r>
                        <a:rPr lang="sl-SI" sz="1600" b="1" dirty="0" smtClean="0">
                          <a:solidFill>
                            <a:srgbClr val="FF0000"/>
                          </a:solidFill>
                        </a:rPr>
                        <a:t>(36,1 %)</a:t>
                      </a:r>
                      <a:endParaRPr lang="sl-SI" sz="1600" b="1" dirty="0">
                        <a:solidFill>
                          <a:srgbClr val="FF0000"/>
                        </a:solidFill>
                      </a:endParaRPr>
                    </a:p>
                  </a:txBody>
                  <a:tcPr/>
                </a:tc>
                <a:tc>
                  <a:txBody>
                    <a:bodyPr/>
                    <a:lstStyle/>
                    <a:p>
                      <a:r>
                        <a:rPr lang="sl-SI" sz="1600" b="1" dirty="0" smtClean="0"/>
                        <a:t>48</a:t>
                      </a:r>
                      <a:r>
                        <a:rPr lang="sl-SI" sz="1600" dirty="0" smtClean="0"/>
                        <a:t> </a:t>
                      </a:r>
                      <a:r>
                        <a:rPr lang="sl-SI" sz="1600" b="1" dirty="0" smtClean="0">
                          <a:solidFill>
                            <a:srgbClr val="FF0000"/>
                          </a:solidFill>
                        </a:rPr>
                        <a:t>(24,5 %)</a:t>
                      </a:r>
                      <a:endParaRPr lang="sl-SI" sz="1600" b="1" dirty="0">
                        <a:solidFill>
                          <a:srgbClr val="FF0000"/>
                        </a:solidFill>
                      </a:endParaRPr>
                    </a:p>
                  </a:txBody>
                  <a:tcPr/>
                </a:tc>
                <a:tc>
                  <a:txBody>
                    <a:bodyPr/>
                    <a:lstStyle/>
                    <a:p>
                      <a:r>
                        <a:rPr lang="sl-SI" sz="1600" dirty="0" smtClean="0"/>
                        <a:t>92 </a:t>
                      </a:r>
                      <a:r>
                        <a:rPr lang="sl-SI" sz="1600" b="1" dirty="0" smtClean="0">
                          <a:solidFill>
                            <a:srgbClr val="FF0000"/>
                          </a:solidFill>
                        </a:rPr>
                        <a:t>(32,6 %)</a:t>
                      </a:r>
                      <a:endParaRPr lang="sl-SI" sz="1600" b="1" dirty="0">
                        <a:solidFill>
                          <a:srgbClr val="FF0000"/>
                        </a:solidFill>
                      </a:endParaRPr>
                    </a:p>
                  </a:txBody>
                  <a:tcPr/>
                </a:tc>
                <a:tc>
                  <a:txBody>
                    <a:bodyPr/>
                    <a:lstStyle/>
                    <a:p>
                      <a:r>
                        <a:rPr lang="sl-SI" sz="1600" b="1" dirty="0" smtClean="0">
                          <a:solidFill>
                            <a:schemeClr val="tx1"/>
                          </a:solidFill>
                        </a:rPr>
                        <a:t>83</a:t>
                      </a:r>
                      <a:r>
                        <a:rPr lang="sl-SI" sz="1600" b="1" dirty="0" smtClean="0">
                          <a:solidFill>
                            <a:srgbClr val="FF0000"/>
                          </a:solidFill>
                        </a:rPr>
                        <a:t> (30,1 %)</a:t>
                      </a:r>
                      <a:endParaRPr lang="sl-SI" sz="1600" b="1" dirty="0">
                        <a:solidFill>
                          <a:srgbClr val="FF0000"/>
                        </a:solidFill>
                      </a:endParaRPr>
                    </a:p>
                  </a:txBody>
                  <a:tcPr/>
                </a:tc>
                <a:tc>
                  <a:txBody>
                    <a:bodyPr/>
                    <a:lstStyle/>
                    <a:p>
                      <a:r>
                        <a:rPr lang="sl-SI" sz="1600" b="1" dirty="0" smtClean="0">
                          <a:solidFill>
                            <a:schemeClr val="tx1"/>
                          </a:solidFill>
                        </a:rPr>
                        <a:t>93</a:t>
                      </a:r>
                      <a:r>
                        <a:rPr lang="sl-SI" sz="1600" b="1" dirty="0" smtClean="0">
                          <a:solidFill>
                            <a:srgbClr val="FF0000"/>
                          </a:solidFill>
                        </a:rPr>
                        <a:t> (29,5 %)</a:t>
                      </a:r>
                      <a:endParaRPr lang="sl-SI" sz="1600" b="1" dirty="0">
                        <a:solidFill>
                          <a:srgbClr val="FF0000"/>
                        </a:solidFill>
                      </a:endParaRPr>
                    </a:p>
                  </a:txBody>
                  <a:tcPr/>
                </a:tc>
                <a:tc>
                  <a:txBody>
                    <a:bodyPr/>
                    <a:lstStyle/>
                    <a:p>
                      <a:r>
                        <a:rPr lang="sl-SI" sz="1600" b="1" dirty="0" smtClean="0">
                          <a:solidFill>
                            <a:schemeClr val="tx1"/>
                          </a:solidFill>
                        </a:rPr>
                        <a:t>104</a:t>
                      </a:r>
                      <a:r>
                        <a:rPr lang="sl-SI" sz="1600" b="1" dirty="0" smtClean="0">
                          <a:solidFill>
                            <a:srgbClr val="FF0000"/>
                          </a:solidFill>
                        </a:rPr>
                        <a:t> (28,8</a:t>
                      </a:r>
                      <a:r>
                        <a:rPr lang="sl-SI" sz="1600" b="1" baseline="0" dirty="0" smtClean="0">
                          <a:solidFill>
                            <a:srgbClr val="FF0000"/>
                          </a:solidFill>
                        </a:rPr>
                        <a:t> %)</a:t>
                      </a:r>
                      <a:endParaRPr lang="sl-SI" sz="1600" b="1" dirty="0">
                        <a:solidFill>
                          <a:srgbClr val="FF0000"/>
                        </a:solidFill>
                      </a:endParaRPr>
                    </a:p>
                  </a:txBody>
                  <a:tcPr/>
                </a:tc>
                <a:extLst>
                  <a:ext uri="{0D108BD9-81ED-4DB2-BD59-A6C34878D82A}">
                    <a16:rowId xmlns:a16="http://schemas.microsoft.com/office/drawing/2014/main" xmlns="" val="10008"/>
                  </a:ext>
                </a:extLst>
              </a:tr>
              <a:tr h="296997">
                <a:tc>
                  <a:txBody>
                    <a:bodyPr/>
                    <a:lstStyle/>
                    <a:p>
                      <a:r>
                        <a:rPr lang="sl-SI" sz="1400" b="1" dirty="0" err="1" smtClean="0">
                          <a:solidFill>
                            <a:srgbClr val="00B050"/>
                          </a:solidFill>
                        </a:rPr>
                        <a:t>Medseski</a:t>
                      </a:r>
                      <a:endParaRPr lang="sl-SI" sz="1400" b="1" dirty="0">
                        <a:solidFill>
                          <a:srgbClr val="00B050"/>
                        </a:solidFill>
                      </a:endParaRPr>
                    </a:p>
                  </a:txBody>
                  <a:tcPr/>
                </a:tc>
                <a:tc>
                  <a:txBody>
                    <a:bodyPr/>
                    <a:lstStyle/>
                    <a:p>
                      <a:r>
                        <a:rPr lang="sl-SI" sz="1400" dirty="0" smtClean="0"/>
                        <a:t>2   </a:t>
                      </a:r>
                      <a:r>
                        <a:rPr lang="sl-SI" sz="1400" b="1" dirty="0" smtClean="0">
                          <a:solidFill>
                            <a:srgbClr val="00B050"/>
                          </a:solidFill>
                        </a:rPr>
                        <a:t>(1,3 %)</a:t>
                      </a:r>
                      <a:endParaRPr lang="sl-SI" sz="1400" b="1" dirty="0">
                        <a:solidFill>
                          <a:srgbClr val="00B050"/>
                        </a:solidFill>
                      </a:endParaRPr>
                    </a:p>
                  </a:txBody>
                  <a:tcPr/>
                </a:tc>
                <a:tc>
                  <a:txBody>
                    <a:bodyPr/>
                    <a:lstStyle/>
                    <a:p>
                      <a:r>
                        <a:rPr lang="sl-SI" sz="1400" dirty="0" smtClean="0"/>
                        <a:t>5 </a:t>
                      </a:r>
                      <a:r>
                        <a:rPr lang="sl-SI" sz="1400" b="0" dirty="0" smtClean="0">
                          <a:solidFill>
                            <a:schemeClr val="tx1"/>
                          </a:solidFill>
                        </a:rPr>
                        <a:t>(2,6 %)</a:t>
                      </a:r>
                      <a:endParaRPr lang="sl-SI" sz="1400" b="0" dirty="0">
                        <a:solidFill>
                          <a:schemeClr val="tx1"/>
                        </a:solidFill>
                      </a:endParaRPr>
                    </a:p>
                  </a:txBody>
                  <a:tcPr/>
                </a:tc>
                <a:tc>
                  <a:txBody>
                    <a:bodyPr/>
                    <a:lstStyle/>
                    <a:p>
                      <a:r>
                        <a:rPr lang="sl-SI" sz="1400" dirty="0" smtClean="0"/>
                        <a:t>3   </a:t>
                      </a:r>
                      <a:r>
                        <a:rPr lang="sl-SI" sz="1400" b="1" dirty="0" smtClean="0">
                          <a:solidFill>
                            <a:srgbClr val="00B050"/>
                          </a:solidFill>
                        </a:rPr>
                        <a:t>(1,1 %)</a:t>
                      </a:r>
                      <a:endParaRPr lang="sl-SI" sz="1400" b="1" dirty="0">
                        <a:solidFill>
                          <a:srgbClr val="00B050"/>
                        </a:solidFill>
                      </a:endParaRPr>
                    </a:p>
                  </a:txBody>
                  <a:tcPr/>
                </a:tc>
                <a:tc>
                  <a:txBody>
                    <a:bodyPr/>
                    <a:lstStyle/>
                    <a:p>
                      <a:r>
                        <a:rPr lang="sl-SI" sz="1400" b="0" dirty="0" smtClean="0">
                          <a:solidFill>
                            <a:schemeClr val="tx1"/>
                          </a:solidFill>
                        </a:rPr>
                        <a:t>3</a:t>
                      </a:r>
                      <a:r>
                        <a:rPr lang="sl-SI" sz="1400" b="1" dirty="0" smtClean="0">
                          <a:solidFill>
                            <a:srgbClr val="00B050"/>
                          </a:solidFill>
                        </a:rPr>
                        <a:t> (1,1 %)</a:t>
                      </a:r>
                      <a:endParaRPr lang="sl-SI" sz="1400" b="1" dirty="0">
                        <a:solidFill>
                          <a:srgbClr val="00B050"/>
                        </a:solidFill>
                      </a:endParaRPr>
                    </a:p>
                  </a:txBody>
                  <a:tcPr/>
                </a:tc>
                <a:tc>
                  <a:txBody>
                    <a:bodyPr/>
                    <a:lstStyle/>
                    <a:p>
                      <a:r>
                        <a:rPr lang="sl-SI" sz="1400" b="0" smtClean="0">
                          <a:solidFill>
                            <a:schemeClr val="tx1"/>
                          </a:solidFill>
                        </a:rPr>
                        <a:t>3</a:t>
                      </a:r>
                      <a:r>
                        <a:rPr lang="sl-SI" sz="1400" b="1" smtClean="0">
                          <a:solidFill>
                            <a:srgbClr val="00B050"/>
                          </a:solidFill>
                        </a:rPr>
                        <a:t> (0,9  %)</a:t>
                      </a:r>
                      <a:endParaRPr lang="sl-SI" sz="1400" b="1" dirty="0">
                        <a:solidFill>
                          <a:srgbClr val="00B050"/>
                        </a:solidFill>
                      </a:endParaRPr>
                    </a:p>
                  </a:txBody>
                  <a:tcPr/>
                </a:tc>
                <a:tc>
                  <a:txBody>
                    <a:bodyPr/>
                    <a:lstStyle/>
                    <a:p>
                      <a:r>
                        <a:rPr lang="sl-SI" sz="1400" b="0" dirty="0" smtClean="0">
                          <a:solidFill>
                            <a:schemeClr val="tx1"/>
                          </a:solidFill>
                        </a:rPr>
                        <a:t>6</a:t>
                      </a:r>
                      <a:r>
                        <a:rPr lang="sl-SI" sz="1400" b="1" dirty="0" smtClean="0">
                          <a:solidFill>
                            <a:srgbClr val="00B050"/>
                          </a:solidFill>
                        </a:rPr>
                        <a:t> (1,7 %)</a:t>
                      </a:r>
                      <a:endParaRPr lang="sl-SI" sz="1400" b="1" dirty="0">
                        <a:solidFill>
                          <a:srgbClr val="00B050"/>
                        </a:solidFill>
                      </a:endParaRPr>
                    </a:p>
                  </a:txBody>
                  <a:tcPr/>
                </a:tc>
                <a:extLst>
                  <a:ext uri="{0D108BD9-81ED-4DB2-BD59-A6C34878D82A}">
                    <a16:rowId xmlns:a16="http://schemas.microsoft.com/office/drawing/2014/main" xmlns="" val="10009"/>
                  </a:ext>
                </a:extLst>
              </a:tr>
              <a:tr h="296997">
                <a:tc>
                  <a:txBody>
                    <a:bodyPr/>
                    <a:lstStyle/>
                    <a:p>
                      <a:r>
                        <a:rPr lang="sl-SI" sz="1400" b="1" dirty="0" smtClean="0">
                          <a:solidFill>
                            <a:srgbClr val="00B050"/>
                          </a:solidFill>
                        </a:rPr>
                        <a:t>Priseski</a:t>
                      </a:r>
                      <a:endParaRPr lang="sl-SI" sz="1400" b="1" dirty="0">
                        <a:solidFill>
                          <a:srgbClr val="00B050"/>
                        </a:solidFill>
                      </a:endParaRPr>
                    </a:p>
                  </a:txBody>
                  <a:tcPr/>
                </a:tc>
                <a:tc>
                  <a:txBody>
                    <a:bodyPr/>
                    <a:lstStyle/>
                    <a:p>
                      <a:r>
                        <a:rPr lang="sl-SI" sz="1400" dirty="0" smtClean="0"/>
                        <a:t>1   </a:t>
                      </a:r>
                      <a:r>
                        <a:rPr lang="sl-SI" sz="1400" b="1" dirty="0" smtClean="0">
                          <a:solidFill>
                            <a:srgbClr val="00B050"/>
                          </a:solidFill>
                        </a:rPr>
                        <a:t>(0,6 %)</a:t>
                      </a:r>
                      <a:endParaRPr lang="sl-SI" sz="1400" b="1" dirty="0">
                        <a:solidFill>
                          <a:srgbClr val="00B050"/>
                        </a:solidFill>
                      </a:endParaRPr>
                    </a:p>
                  </a:txBody>
                  <a:tcPr/>
                </a:tc>
                <a:tc>
                  <a:txBody>
                    <a:bodyPr/>
                    <a:lstStyle/>
                    <a:p>
                      <a:r>
                        <a:rPr lang="sl-SI" sz="1400" dirty="0" smtClean="0"/>
                        <a:t>1 </a:t>
                      </a:r>
                      <a:r>
                        <a:rPr lang="sl-SI" sz="1400" b="1" dirty="0" smtClean="0">
                          <a:solidFill>
                            <a:srgbClr val="00B050"/>
                          </a:solidFill>
                        </a:rPr>
                        <a:t>(0,5 %)</a:t>
                      </a:r>
                      <a:endParaRPr lang="sl-SI" sz="1400" b="1" dirty="0">
                        <a:solidFill>
                          <a:srgbClr val="00B050"/>
                        </a:solidFill>
                      </a:endParaRPr>
                    </a:p>
                  </a:txBody>
                  <a:tcPr/>
                </a:tc>
                <a:tc>
                  <a:txBody>
                    <a:bodyPr/>
                    <a:lstStyle/>
                    <a:p>
                      <a:r>
                        <a:rPr lang="sl-SI" sz="1400" dirty="0" smtClean="0"/>
                        <a:t>3   </a:t>
                      </a:r>
                      <a:r>
                        <a:rPr lang="sl-SI" sz="1400" b="1" dirty="0" smtClean="0">
                          <a:solidFill>
                            <a:srgbClr val="00B050"/>
                          </a:solidFill>
                        </a:rPr>
                        <a:t>(1,1 %)</a:t>
                      </a:r>
                      <a:endParaRPr lang="sl-SI" sz="1400" b="1" dirty="0">
                        <a:solidFill>
                          <a:srgbClr val="00B050"/>
                        </a:solidFill>
                      </a:endParaRPr>
                    </a:p>
                  </a:txBody>
                  <a:tcPr/>
                </a:tc>
                <a:tc>
                  <a:txBody>
                    <a:bodyPr/>
                    <a:lstStyle/>
                    <a:p>
                      <a:r>
                        <a:rPr lang="sl-SI" sz="1400" b="0" dirty="0" smtClean="0">
                          <a:solidFill>
                            <a:schemeClr val="tx1"/>
                          </a:solidFill>
                        </a:rPr>
                        <a:t>8</a:t>
                      </a:r>
                      <a:r>
                        <a:rPr lang="sl-SI" sz="1400" b="1" dirty="0" smtClean="0">
                          <a:solidFill>
                            <a:srgbClr val="00B050"/>
                          </a:solidFill>
                        </a:rPr>
                        <a:t> </a:t>
                      </a:r>
                      <a:r>
                        <a:rPr lang="sl-SI" sz="1400" b="0" dirty="0" smtClean="0">
                          <a:solidFill>
                            <a:schemeClr val="tx1"/>
                          </a:solidFill>
                        </a:rPr>
                        <a:t>(2,9 %)</a:t>
                      </a:r>
                      <a:endParaRPr lang="sl-SI" sz="1400" b="0" dirty="0">
                        <a:solidFill>
                          <a:schemeClr val="tx1"/>
                        </a:solidFill>
                      </a:endParaRPr>
                    </a:p>
                  </a:txBody>
                  <a:tcPr/>
                </a:tc>
                <a:tc>
                  <a:txBody>
                    <a:bodyPr/>
                    <a:lstStyle/>
                    <a:p>
                      <a:r>
                        <a:rPr lang="sl-SI" sz="1400" b="0" smtClean="0">
                          <a:solidFill>
                            <a:schemeClr val="tx1"/>
                          </a:solidFill>
                        </a:rPr>
                        <a:t>2</a:t>
                      </a:r>
                      <a:r>
                        <a:rPr lang="sl-SI" sz="1400" b="1" smtClean="0">
                          <a:solidFill>
                            <a:srgbClr val="00B050"/>
                          </a:solidFill>
                        </a:rPr>
                        <a:t> (0,6 %)</a:t>
                      </a:r>
                      <a:endParaRPr lang="sl-SI" sz="1400" b="1" dirty="0">
                        <a:solidFill>
                          <a:srgbClr val="00B050"/>
                        </a:solidFill>
                      </a:endParaRPr>
                    </a:p>
                  </a:txBody>
                  <a:tcPr/>
                </a:tc>
                <a:tc>
                  <a:txBody>
                    <a:bodyPr/>
                    <a:lstStyle/>
                    <a:p>
                      <a:r>
                        <a:rPr lang="sl-SI" sz="1400" b="0" dirty="0" smtClean="0">
                          <a:solidFill>
                            <a:schemeClr val="tx1"/>
                          </a:solidFill>
                        </a:rPr>
                        <a:t>2</a:t>
                      </a:r>
                      <a:r>
                        <a:rPr lang="sl-SI" sz="1400" b="1" dirty="0" smtClean="0">
                          <a:solidFill>
                            <a:srgbClr val="00B050"/>
                          </a:solidFill>
                        </a:rPr>
                        <a:t> (0,5 %)</a:t>
                      </a:r>
                      <a:endParaRPr lang="sl-SI" sz="1400" b="1" dirty="0">
                        <a:solidFill>
                          <a:srgbClr val="00B050"/>
                        </a:solidFill>
                      </a:endParaRPr>
                    </a:p>
                  </a:txBody>
                  <a:tcPr/>
                </a:tc>
                <a:extLst>
                  <a:ext uri="{0D108BD9-81ED-4DB2-BD59-A6C34878D82A}">
                    <a16:rowId xmlns:a16="http://schemas.microsoft.com/office/drawing/2014/main" xmlns="" val="10010"/>
                  </a:ext>
                </a:extLst>
              </a:tr>
              <a:tr h="296997">
                <a:tc>
                  <a:txBody>
                    <a:bodyPr/>
                    <a:lstStyle/>
                    <a:p>
                      <a:r>
                        <a:rPr lang="sl-SI" sz="1400" b="1" dirty="0" smtClean="0">
                          <a:solidFill>
                            <a:schemeClr val="tx1"/>
                          </a:solidFill>
                        </a:rPr>
                        <a:t>Lijakasti seski</a:t>
                      </a:r>
                      <a:endParaRPr lang="sl-SI" sz="1400" b="1" dirty="0">
                        <a:solidFill>
                          <a:schemeClr val="tx1"/>
                        </a:solidFill>
                      </a:endParaRPr>
                    </a:p>
                  </a:txBody>
                  <a:tcPr/>
                </a:tc>
                <a:tc>
                  <a:txBody>
                    <a:bodyPr/>
                    <a:lstStyle/>
                    <a:p>
                      <a:r>
                        <a:rPr lang="sl-SI" sz="1400" dirty="0" smtClean="0"/>
                        <a:t>4   </a:t>
                      </a:r>
                      <a:r>
                        <a:rPr lang="sl-SI" sz="1400" b="0" dirty="0" smtClean="0">
                          <a:solidFill>
                            <a:schemeClr val="tx1"/>
                          </a:solidFill>
                        </a:rPr>
                        <a:t>(2,6 %)</a:t>
                      </a:r>
                      <a:endParaRPr lang="sl-SI" sz="1400" b="0" dirty="0">
                        <a:solidFill>
                          <a:schemeClr val="tx1"/>
                        </a:solidFill>
                      </a:endParaRPr>
                    </a:p>
                  </a:txBody>
                  <a:tcPr/>
                </a:tc>
                <a:tc>
                  <a:txBody>
                    <a:bodyPr/>
                    <a:lstStyle/>
                    <a:p>
                      <a:r>
                        <a:rPr lang="sl-SI" sz="1400" dirty="0" smtClean="0"/>
                        <a:t>4 </a:t>
                      </a:r>
                      <a:r>
                        <a:rPr lang="sl-SI" sz="1400" b="1" dirty="0" smtClean="0">
                          <a:solidFill>
                            <a:srgbClr val="00B050"/>
                          </a:solidFill>
                        </a:rPr>
                        <a:t>(2,0 %)</a:t>
                      </a:r>
                      <a:endParaRPr lang="sl-SI" sz="1400" b="1" dirty="0">
                        <a:solidFill>
                          <a:srgbClr val="00B050"/>
                        </a:solidFill>
                      </a:endParaRPr>
                    </a:p>
                  </a:txBody>
                  <a:tcPr/>
                </a:tc>
                <a:tc>
                  <a:txBody>
                    <a:bodyPr/>
                    <a:lstStyle/>
                    <a:p>
                      <a:r>
                        <a:rPr lang="sl-SI" sz="1400" b="1" dirty="0" smtClean="0"/>
                        <a:t>31</a:t>
                      </a:r>
                      <a:r>
                        <a:rPr lang="sl-SI" sz="1400" dirty="0" smtClean="0"/>
                        <a:t> </a:t>
                      </a:r>
                      <a:r>
                        <a:rPr lang="sl-SI" sz="1400" b="1" dirty="0" smtClean="0">
                          <a:solidFill>
                            <a:srgbClr val="FF0000"/>
                          </a:solidFill>
                        </a:rPr>
                        <a:t>(10,9 %)</a:t>
                      </a:r>
                      <a:endParaRPr lang="sl-SI" sz="1400" b="1" dirty="0">
                        <a:solidFill>
                          <a:srgbClr val="FF0000"/>
                        </a:solidFill>
                      </a:endParaRPr>
                    </a:p>
                  </a:txBody>
                  <a:tcPr/>
                </a:tc>
                <a:tc>
                  <a:txBody>
                    <a:bodyPr/>
                    <a:lstStyle/>
                    <a:p>
                      <a:r>
                        <a:rPr lang="sl-SI" sz="1400" b="0" dirty="0" smtClean="0">
                          <a:solidFill>
                            <a:schemeClr val="tx1"/>
                          </a:solidFill>
                        </a:rPr>
                        <a:t>7 (2,5 %)</a:t>
                      </a:r>
                      <a:endParaRPr lang="sl-SI" sz="1400" b="0" dirty="0">
                        <a:solidFill>
                          <a:schemeClr val="tx1"/>
                        </a:solidFill>
                      </a:endParaRPr>
                    </a:p>
                  </a:txBody>
                  <a:tcPr/>
                </a:tc>
                <a:tc>
                  <a:txBody>
                    <a:bodyPr/>
                    <a:lstStyle/>
                    <a:p>
                      <a:r>
                        <a:rPr lang="sl-SI" sz="1400" b="0" smtClean="0">
                          <a:solidFill>
                            <a:schemeClr val="tx1"/>
                          </a:solidFill>
                        </a:rPr>
                        <a:t>4 </a:t>
                      </a:r>
                      <a:r>
                        <a:rPr lang="sl-SI" sz="1400" b="1" smtClean="0">
                          <a:solidFill>
                            <a:srgbClr val="00B050"/>
                          </a:solidFill>
                        </a:rPr>
                        <a:t>(1,3 %)</a:t>
                      </a:r>
                      <a:endParaRPr lang="sl-SI" sz="1400" b="1" dirty="0">
                        <a:solidFill>
                          <a:srgbClr val="00B050"/>
                        </a:solidFill>
                      </a:endParaRPr>
                    </a:p>
                  </a:txBody>
                  <a:tcPr/>
                </a:tc>
                <a:tc>
                  <a:txBody>
                    <a:bodyPr/>
                    <a:lstStyle/>
                    <a:p>
                      <a:r>
                        <a:rPr lang="sl-SI" sz="1400" b="0" dirty="0" smtClean="0">
                          <a:solidFill>
                            <a:schemeClr val="tx1"/>
                          </a:solidFill>
                        </a:rPr>
                        <a:t>4</a:t>
                      </a:r>
                      <a:r>
                        <a:rPr lang="sl-SI" sz="1400" b="0" baseline="0" dirty="0" smtClean="0">
                          <a:solidFill>
                            <a:schemeClr val="tx1"/>
                          </a:solidFill>
                        </a:rPr>
                        <a:t> </a:t>
                      </a:r>
                      <a:r>
                        <a:rPr lang="sl-SI" sz="1400" b="0" baseline="0" dirty="0" smtClean="0">
                          <a:solidFill>
                            <a:srgbClr val="00B050"/>
                          </a:solidFill>
                        </a:rPr>
                        <a:t>(1,1 %)</a:t>
                      </a:r>
                      <a:endParaRPr lang="sl-SI" sz="1400" b="0" dirty="0">
                        <a:solidFill>
                          <a:srgbClr val="00B050"/>
                        </a:solidFill>
                      </a:endParaRPr>
                    </a:p>
                  </a:txBody>
                  <a:tcPr/>
                </a:tc>
                <a:extLst>
                  <a:ext uri="{0D108BD9-81ED-4DB2-BD59-A6C34878D82A}">
                    <a16:rowId xmlns:a16="http://schemas.microsoft.com/office/drawing/2014/main" xmlns="" val="10011"/>
                  </a:ext>
                </a:extLst>
              </a:tr>
              <a:tr h="453938">
                <a:tc>
                  <a:txBody>
                    <a:bodyPr/>
                    <a:lstStyle/>
                    <a:p>
                      <a:r>
                        <a:rPr lang="sl-SI" sz="1400" b="1" dirty="0" smtClean="0">
                          <a:solidFill>
                            <a:srgbClr val="FF0000"/>
                          </a:solidFill>
                        </a:rPr>
                        <a:t>Stran štrleči seski</a:t>
                      </a:r>
                      <a:endParaRPr lang="sl-SI" sz="1400" b="1" dirty="0">
                        <a:solidFill>
                          <a:srgbClr val="FF0000"/>
                        </a:solidFill>
                      </a:endParaRPr>
                    </a:p>
                  </a:txBody>
                  <a:tcPr/>
                </a:tc>
                <a:tc>
                  <a:txBody>
                    <a:bodyPr/>
                    <a:lstStyle/>
                    <a:p>
                      <a:r>
                        <a:rPr lang="sl-SI" sz="1400" dirty="0" smtClean="0"/>
                        <a:t>9   </a:t>
                      </a:r>
                      <a:r>
                        <a:rPr lang="sl-SI" sz="1400" dirty="0" smtClean="0">
                          <a:solidFill>
                            <a:srgbClr val="FF0000"/>
                          </a:solidFill>
                        </a:rPr>
                        <a:t>(5,8 %)</a:t>
                      </a:r>
                      <a:endParaRPr lang="sl-SI" sz="1400" dirty="0">
                        <a:solidFill>
                          <a:srgbClr val="FF0000"/>
                        </a:solidFill>
                      </a:endParaRPr>
                    </a:p>
                  </a:txBody>
                  <a:tcPr/>
                </a:tc>
                <a:tc>
                  <a:txBody>
                    <a:bodyPr/>
                    <a:lstStyle/>
                    <a:p>
                      <a:r>
                        <a:rPr lang="sl-SI" sz="1400" dirty="0" smtClean="0"/>
                        <a:t>10 </a:t>
                      </a:r>
                      <a:r>
                        <a:rPr lang="sl-SI" sz="1400" dirty="0" smtClean="0">
                          <a:solidFill>
                            <a:srgbClr val="FF0000"/>
                          </a:solidFill>
                        </a:rPr>
                        <a:t>(5,1 %)</a:t>
                      </a:r>
                      <a:endParaRPr lang="sl-SI" sz="1400" dirty="0">
                        <a:solidFill>
                          <a:srgbClr val="FF0000"/>
                        </a:solidFill>
                      </a:endParaRPr>
                    </a:p>
                  </a:txBody>
                  <a:tcPr/>
                </a:tc>
                <a:tc>
                  <a:txBody>
                    <a:bodyPr/>
                    <a:lstStyle/>
                    <a:p>
                      <a:r>
                        <a:rPr lang="sl-SI" sz="1400" b="1" dirty="0" smtClean="0"/>
                        <a:t>64</a:t>
                      </a:r>
                      <a:r>
                        <a:rPr lang="sl-SI" sz="1400" dirty="0" smtClean="0"/>
                        <a:t> </a:t>
                      </a:r>
                      <a:r>
                        <a:rPr lang="sl-SI" sz="1400" b="1" dirty="0" smtClean="0">
                          <a:solidFill>
                            <a:srgbClr val="FF0000"/>
                          </a:solidFill>
                        </a:rPr>
                        <a:t>(22,7 %)</a:t>
                      </a:r>
                      <a:endParaRPr lang="sl-SI" sz="1400" b="1" dirty="0">
                        <a:solidFill>
                          <a:srgbClr val="FF0000"/>
                        </a:solidFill>
                      </a:endParaRPr>
                    </a:p>
                  </a:txBody>
                  <a:tcPr/>
                </a:tc>
                <a:tc>
                  <a:txBody>
                    <a:bodyPr/>
                    <a:lstStyle/>
                    <a:p>
                      <a:r>
                        <a:rPr lang="sl-SI" sz="1400" b="1" dirty="0" smtClean="0">
                          <a:solidFill>
                            <a:schemeClr val="tx1"/>
                          </a:solidFill>
                        </a:rPr>
                        <a:t>33</a:t>
                      </a:r>
                      <a:r>
                        <a:rPr lang="sl-SI" sz="1400" b="0" dirty="0" smtClean="0">
                          <a:solidFill>
                            <a:srgbClr val="FF0000"/>
                          </a:solidFill>
                        </a:rPr>
                        <a:t> </a:t>
                      </a:r>
                      <a:r>
                        <a:rPr lang="sl-SI" sz="1400" b="1" dirty="0" smtClean="0">
                          <a:solidFill>
                            <a:srgbClr val="FF0000"/>
                          </a:solidFill>
                        </a:rPr>
                        <a:t>(11,9 %)</a:t>
                      </a:r>
                      <a:endParaRPr lang="sl-SI" sz="1400" b="1" dirty="0">
                        <a:solidFill>
                          <a:srgbClr val="FF0000"/>
                        </a:solidFill>
                      </a:endParaRPr>
                    </a:p>
                  </a:txBody>
                  <a:tcPr/>
                </a:tc>
                <a:tc>
                  <a:txBody>
                    <a:bodyPr/>
                    <a:lstStyle/>
                    <a:p>
                      <a:r>
                        <a:rPr lang="sl-SI" sz="1400" b="1" dirty="0" smtClean="0">
                          <a:solidFill>
                            <a:schemeClr val="tx1"/>
                          </a:solidFill>
                        </a:rPr>
                        <a:t>21</a:t>
                      </a:r>
                      <a:r>
                        <a:rPr lang="sl-SI" sz="1400" b="0" dirty="0" smtClean="0">
                          <a:solidFill>
                            <a:srgbClr val="FF0000"/>
                          </a:solidFill>
                        </a:rPr>
                        <a:t> (6,6 %)</a:t>
                      </a:r>
                      <a:endParaRPr lang="sl-SI" sz="1400" b="0" dirty="0">
                        <a:solidFill>
                          <a:srgbClr val="FF0000"/>
                        </a:solidFill>
                      </a:endParaRPr>
                    </a:p>
                  </a:txBody>
                  <a:tcPr/>
                </a:tc>
                <a:tc>
                  <a:txBody>
                    <a:bodyPr/>
                    <a:lstStyle/>
                    <a:p>
                      <a:r>
                        <a:rPr lang="sl-SI" sz="1400" b="0" dirty="0" smtClean="0">
                          <a:solidFill>
                            <a:schemeClr val="tx1"/>
                          </a:solidFill>
                        </a:rPr>
                        <a:t>33</a:t>
                      </a:r>
                      <a:r>
                        <a:rPr lang="sl-SI" sz="1400" b="0" dirty="0" smtClean="0">
                          <a:solidFill>
                            <a:srgbClr val="FF0000"/>
                          </a:solidFill>
                        </a:rPr>
                        <a:t> (9,1</a:t>
                      </a:r>
                      <a:r>
                        <a:rPr lang="sl-SI" sz="1400" b="0" baseline="0" dirty="0" smtClean="0">
                          <a:solidFill>
                            <a:srgbClr val="FF0000"/>
                          </a:solidFill>
                        </a:rPr>
                        <a:t> %)</a:t>
                      </a:r>
                      <a:endParaRPr lang="sl-SI" sz="1400" b="0" dirty="0">
                        <a:solidFill>
                          <a:srgbClr val="FF0000"/>
                        </a:solidFill>
                      </a:endParaRPr>
                    </a:p>
                  </a:txBody>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204285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29600" cy="778098"/>
          </a:xfrm>
        </p:spPr>
        <p:txBody>
          <a:bodyPr>
            <a:normAutofit fontScale="90000"/>
          </a:bodyPr>
          <a:lstStyle/>
          <a:p>
            <a:r>
              <a:rPr lang="sl-SI" sz="3200" b="1" dirty="0" smtClean="0"/>
              <a:t>GENOTIPIZACIJA CIKASTIH BIKOV (ODVZEM 2023, REZULTATI 2024)</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1316223703"/>
              </p:ext>
            </p:extLst>
          </p:nvPr>
        </p:nvGraphicFramePr>
        <p:xfrm>
          <a:off x="356128" y="1268760"/>
          <a:ext cx="8640962" cy="3484880"/>
        </p:xfrm>
        <a:graphic>
          <a:graphicData uri="http://schemas.openxmlformats.org/drawingml/2006/table">
            <a:tbl>
              <a:tblPr firstRow="1" bandRow="1">
                <a:tableStyleId>{5C22544A-7EE6-4342-B048-85BDC9FD1C3A}</a:tableStyleId>
              </a:tblPr>
              <a:tblGrid>
                <a:gridCol w="831496"/>
                <a:gridCol w="1224136"/>
                <a:gridCol w="1224136"/>
                <a:gridCol w="1656184"/>
                <a:gridCol w="1224136"/>
                <a:gridCol w="1437586"/>
                <a:gridCol w="1043288"/>
              </a:tblGrid>
              <a:tr h="370840">
                <a:tc>
                  <a:txBody>
                    <a:bodyPr/>
                    <a:lstStyle/>
                    <a:p>
                      <a:pPr algn="ctr"/>
                      <a:r>
                        <a:rPr lang="sl-SI" sz="1400" dirty="0" smtClean="0"/>
                        <a:t>BIK</a:t>
                      </a:r>
                      <a:endParaRPr lang="sl-SI" sz="1400" dirty="0"/>
                    </a:p>
                  </a:txBody>
                  <a:tcPr/>
                </a:tc>
                <a:tc>
                  <a:txBody>
                    <a:bodyPr/>
                    <a:lstStyle/>
                    <a:p>
                      <a:pPr algn="ctr"/>
                      <a:r>
                        <a:rPr lang="sl-SI" sz="1400" dirty="0" smtClean="0"/>
                        <a:t>ROD.ŠT.</a:t>
                      </a:r>
                      <a:endParaRPr lang="sl-SI" sz="1400" dirty="0"/>
                    </a:p>
                  </a:txBody>
                  <a:tcPr/>
                </a:tc>
                <a:tc>
                  <a:txBody>
                    <a:bodyPr/>
                    <a:lstStyle/>
                    <a:p>
                      <a:pPr algn="ctr"/>
                      <a:r>
                        <a:rPr lang="sl-SI" sz="1400" dirty="0" smtClean="0"/>
                        <a:t>ROJSTVO</a:t>
                      </a:r>
                      <a:endParaRPr lang="sl-SI" sz="1400" dirty="0"/>
                    </a:p>
                  </a:txBody>
                  <a:tcPr/>
                </a:tc>
                <a:tc>
                  <a:txBody>
                    <a:bodyPr/>
                    <a:lstStyle/>
                    <a:p>
                      <a:pPr algn="ctr"/>
                      <a:r>
                        <a:rPr lang="sl-SI" sz="1400" dirty="0" smtClean="0"/>
                        <a:t>OČE</a:t>
                      </a:r>
                      <a:endParaRPr lang="sl-SI" sz="1400" dirty="0"/>
                    </a:p>
                  </a:txBody>
                  <a:tcPr/>
                </a:tc>
                <a:tc>
                  <a:txBody>
                    <a:bodyPr/>
                    <a:lstStyle/>
                    <a:p>
                      <a:pPr algn="ctr"/>
                      <a:r>
                        <a:rPr lang="sl-SI" sz="1400" dirty="0" smtClean="0"/>
                        <a:t>MATI</a:t>
                      </a:r>
                      <a:endParaRPr lang="sl-SI" sz="1400" dirty="0"/>
                    </a:p>
                  </a:txBody>
                  <a:tcPr/>
                </a:tc>
                <a:tc>
                  <a:txBody>
                    <a:bodyPr/>
                    <a:lstStyle/>
                    <a:p>
                      <a:pPr algn="ctr"/>
                      <a:r>
                        <a:rPr lang="sl-SI" sz="1400" dirty="0" smtClean="0"/>
                        <a:t>MNENJE GENSKE BANKE</a:t>
                      </a:r>
                      <a:endParaRPr lang="sl-SI" sz="1400" dirty="0"/>
                    </a:p>
                  </a:txBody>
                  <a:tcPr/>
                </a:tc>
                <a:tc>
                  <a:txBody>
                    <a:bodyPr/>
                    <a:lstStyle/>
                    <a:p>
                      <a:pPr algn="ctr"/>
                      <a:r>
                        <a:rPr lang="sl-SI" sz="1400" dirty="0" smtClean="0"/>
                        <a:t>ODLOČITEV KOMISIJE</a:t>
                      </a:r>
                      <a:endParaRPr lang="sl-SI" sz="1400" dirty="0"/>
                    </a:p>
                  </a:txBody>
                  <a:tcPr/>
                </a:tc>
              </a:tr>
              <a:tr h="370840">
                <a:tc>
                  <a:txBody>
                    <a:bodyPr/>
                    <a:lstStyle/>
                    <a:p>
                      <a:pPr algn="ctr">
                        <a:lnSpc>
                          <a:spcPct val="107000"/>
                        </a:lnSpc>
                        <a:spcAft>
                          <a:spcPts val="0"/>
                        </a:spcAft>
                      </a:pPr>
                      <a:r>
                        <a:rPr lang="sl-SI" sz="1600" b="1" dirty="0">
                          <a:effectLst/>
                          <a:latin typeface="Calibri"/>
                          <a:ea typeface="Calibri"/>
                          <a:cs typeface="Times New Roman"/>
                        </a:rPr>
                        <a:t>NIKELJ</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855523</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1. 4.2022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NEMON 854830</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SI 14827129</a:t>
                      </a:r>
                    </a:p>
                  </a:txBody>
                  <a:tcPr marL="68580" marR="68580" marT="0" marB="0"/>
                </a:tc>
                <a:tc>
                  <a:txBody>
                    <a:bodyPr/>
                    <a:lstStyle/>
                    <a:p>
                      <a:pPr algn="ctr"/>
                      <a:r>
                        <a:rPr lang="sl-SI" sz="1600" b="1" dirty="0" smtClean="0">
                          <a:solidFill>
                            <a:srgbClr val="FF0000"/>
                          </a:solidFill>
                        </a:rPr>
                        <a:t>PRIMEREN</a:t>
                      </a:r>
                      <a:endParaRPr lang="sl-SI" sz="1600" b="1" dirty="0">
                        <a:solidFill>
                          <a:srgbClr val="FF0000"/>
                        </a:solidFill>
                      </a:endParaRPr>
                    </a:p>
                  </a:txBody>
                  <a:tcPr/>
                </a:tc>
                <a:tc>
                  <a:txBody>
                    <a:bodyPr/>
                    <a:lstStyle/>
                    <a:p>
                      <a:pPr algn="ctr"/>
                      <a:r>
                        <a:rPr lang="sl-SI" sz="1600" b="1" dirty="0" smtClean="0">
                          <a:solidFill>
                            <a:schemeClr val="tx1"/>
                          </a:solidFill>
                        </a:rPr>
                        <a:t>DA</a:t>
                      </a:r>
                      <a:endParaRPr lang="sl-SI" sz="1600" b="1" dirty="0">
                        <a:solidFill>
                          <a:schemeClr val="tx1"/>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JARKEC</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855597</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8. 3. 2022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JARC 854286</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44915115</a:t>
                      </a:r>
                    </a:p>
                  </a:txBody>
                  <a:tcPr marL="68580" marR="68580" marT="0" marB="0"/>
                </a:tc>
                <a:tc>
                  <a:txBody>
                    <a:bodyPr/>
                    <a:lstStyle/>
                    <a:p>
                      <a:pPr algn="ctr"/>
                      <a:r>
                        <a:rPr lang="sl-SI" sz="1600" b="1" dirty="0" smtClean="0">
                          <a:solidFill>
                            <a:srgbClr val="FF0000"/>
                          </a:solidFill>
                        </a:rPr>
                        <a:t>PRIMEREN</a:t>
                      </a:r>
                    </a:p>
                  </a:txBody>
                  <a:tcPr/>
                </a:tc>
                <a:tc>
                  <a:txBody>
                    <a:bodyPr/>
                    <a:lstStyle/>
                    <a:p>
                      <a:pPr algn="ctr"/>
                      <a:r>
                        <a:rPr lang="sl-SI" sz="1600" b="1" dirty="0" smtClean="0">
                          <a:solidFill>
                            <a:srgbClr val="00B050"/>
                          </a:solidFill>
                        </a:rPr>
                        <a:t>DA</a:t>
                      </a:r>
                      <a:endParaRPr lang="sl-SI" sz="1600" b="1" dirty="0">
                        <a:solidFill>
                          <a:srgbClr val="00B05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STAK</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855546</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3.3. 2022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SONCE 854166</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34931464</a:t>
                      </a:r>
                    </a:p>
                  </a:txBody>
                  <a:tcPr marL="68580" marR="68580" marT="0" marB="0"/>
                </a:tc>
                <a:tc>
                  <a:txBody>
                    <a:bodyPr/>
                    <a:lstStyle/>
                    <a:p>
                      <a:pPr algn="ctr"/>
                      <a:r>
                        <a:rPr lang="sl-SI" sz="1600" b="1" dirty="0" smtClean="0">
                          <a:solidFill>
                            <a:srgbClr val="FF0000"/>
                          </a:solidFill>
                        </a:rPr>
                        <a:t>PRIMEREN</a:t>
                      </a:r>
                    </a:p>
                  </a:txBody>
                  <a:tcPr/>
                </a:tc>
                <a:tc>
                  <a:txBody>
                    <a:bodyPr/>
                    <a:lstStyle/>
                    <a:p>
                      <a:pPr algn="ctr"/>
                      <a:endParaRPr lang="sl-SI" sz="1600" b="1" dirty="0">
                        <a:solidFill>
                          <a:srgbClr val="FF000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FIK</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855802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23. 2. 2022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FERDI 855090</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65363409</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rgbClr val="FF0000"/>
                          </a:solidFill>
                        </a:rPr>
                        <a:t>PRIMEREN</a:t>
                      </a:r>
                    </a:p>
                  </a:txBody>
                  <a:tcPr/>
                </a:tc>
                <a:tc>
                  <a:txBody>
                    <a:bodyPr/>
                    <a:lstStyle/>
                    <a:p>
                      <a:pPr algn="ctr"/>
                      <a:r>
                        <a:rPr lang="sl-SI" sz="1600" b="1" dirty="0" smtClean="0">
                          <a:solidFill>
                            <a:srgbClr val="00B050"/>
                          </a:solidFill>
                        </a:rPr>
                        <a:t>DA</a:t>
                      </a:r>
                      <a:endParaRPr lang="sl-SI" sz="1600" b="1" dirty="0">
                        <a:solidFill>
                          <a:srgbClr val="00B05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NROMI</a:t>
                      </a:r>
                    </a:p>
                  </a:txBody>
                  <a:tcPr marL="68580" marR="68580" marT="0" marB="0"/>
                </a:tc>
                <a:tc>
                  <a:txBody>
                    <a:bodyPr/>
                    <a:lstStyle/>
                    <a:p>
                      <a:pPr algn="ctr">
                        <a:lnSpc>
                          <a:spcPct val="107000"/>
                        </a:lnSpc>
                        <a:spcAft>
                          <a:spcPts val="0"/>
                        </a:spcAft>
                      </a:pPr>
                      <a:r>
                        <a:rPr lang="sl-SI" sz="1600" dirty="0" smtClean="0">
                          <a:effectLst/>
                          <a:latin typeface="Calibri"/>
                          <a:ea typeface="Calibri"/>
                          <a:cs typeface="Times New Roman"/>
                        </a:rPr>
                        <a:t>855826</a:t>
                      </a:r>
                      <a:endParaRPr lang="sl-SI" sz="16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16. 4. 2022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NEMON 854830</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SI 04247030</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rgbClr val="FF0000"/>
                          </a:solidFill>
                        </a:rPr>
                        <a:t>PRIMEREN</a:t>
                      </a:r>
                    </a:p>
                  </a:txBody>
                  <a:tcPr/>
                </a:tc>
                <a:tc>
                  <a:txBody>
                    <a:bodyPr/>
                    <a:lstStyle/>
                    <a:p>
                      <a:pPr algn="ctr"/>
                      <a:endParaRPr lang="sl-SI" sz="1600" b="1" dirty="0">
                        <a:solidFill>
                          <a:srgbClr val="FF000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BIV</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855545</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3. 3. 2022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BOJ 854832</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04966483</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rgbClr val="FF0000"/>
                          </a:solidFill>
                        </a:rPr>
                        <a:t>PRIMEREN</a:t>
                      </a:r>
                    </a:p>
                  </a:txBody>
                  <a:tcPr/>
                </a:tc>
                <a:tc>
                  <a:txBody>
                    <a:bodyPr/>
                    <a:lstStyle/>
                    <a:p>
                      <a:pPr algn="ctr"/>
                      <a:r>
                        <a:rPr lang="sl-SI" sz="1600" b="1" dirty="0" smtClean="0">
                          <a:solidFill>
                            <a:srgbClr val="00B050"/>
                          </a:solidFill>
                        </a:rPr>
                        <a:t>DA</a:t>
                      </a:r>
                      <a:endParaRPr lang="sl-SI" sz="1600" b="1" dirty="0">
                        <a:solidFill>
                          <a:srgbClr val="00B050"/>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VIOLIN</a:t>
                      </a:r>
                    </a:p>
                  </a:txBody>
                  <a:tcPr marL="68580" marR="68580" marT="0" marB="0"/>
                </a:tc>
                <a:tc>
                  <a:txBody>
                    <a:bodyPr/>
                    <a:lstStyle/>
                    <a:p>
                      <a:pPr algn="ctr">
                        <a:lnSpc>
                          <a:spcPct val="107000"/>
                        </a:lnSpc>
                        <a:spcAft>
                          <a:spcPts val="0"/>
                        </a:spcAft>
                      </a:pPr>
                      <a:r>
                        <a:rPr lang="sl-SI" sz="1600" dirty="0" smtClean="0">
                          <a:effectLst/>
                          <a:latin typeface="Calibri"/>
                          <a:ea typeface="Calibri"/>
                          <a:cs typeface="Times New Roman"/>
                        </a:rPr>
                        <a:t>855841</a:t>
                      </a:r>
                      <a:endParaRPr lang="sl-SI" sz="16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1. 5. 2022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VALTER 855227</a:t>
                      </a:r>
                    </a:p>
                  </a:txBody>
                  <a:tcPr marL="68580" marR="68580" marT="0" marB="0"/>
                </a:tc>
                <a:tc>
                  <a:txBody>
                    <a:bodyPr/>
                    <a:lstStyle/>
                    <a:p>
                      <a:pPr algn="ctr">
                        <a:lnSpc>
                          <a:spcPct val="107000"/>
                        </a:lnSpc>
                        <a:spcAft>
                          <a:spcPts val="0"/>
                        </a:spcAft>
                      </a:pPr>
                      <a:r>
                        <a:rPr lang="sl-SI" sz="1600">
                          <a:effectLst/>
                          <a:latin typeface="Calibri"/>
                          <a:ea typeface="Calibri"/>
                          <a:cs typeface="Times New Roman"/>
                        </a:rPr>
                        <a:t>SI 25367304</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rgbClr val="FF0000"/>
                          </a:solidFill>
                        </a:rPr>
                        <a:t>PRIMEREN</a:t>
                      </a:r>
                    </a:p>
                  </a:txBody>
                  <a:tcPr/>
                </a:tc>
                <a:tc>
                  <a:txBody>
                    <a:bodyPr/>
                    <a:lstStyle/>
                    <a:p>
                      <a:pPr algn="ctr"/>
                      <a:r>
                        <a:rPr lang="sl-SI" sz="1600" b="1" dirty="0" smtClean="0">
                          <a:solidFill>
                            <a:schemeClr val="tx1"/>
                          </a:solidFill>
                        </a:rPr>
                        <a:t>DA</a:t>
                      </a:r>
                      <a:endParaRPr lang="sl-SI" sz="1600" b="1" dirty="0">
                        <a:solidFill>
                          <a:schemeClr val="tx1"/>
                        </a:solidFill>
                      </a:endParaRPr>
                    </a:p>
                  </a:txBody>
                  <a:tcPr/>
                </a:tc>
              </a:tr>
              <a:tr h="370840">
                <a:tc>
                  <a:txBody>
                    <a:bodyPr/>
                    <a:lstStyle/>
                    <a:p>
                      <a:pPr algn="ctr">
                        <a:lnSpc>
                          <a:spcPct val="107000"/>
                        </a:lnSpc>
                        <a:spcAft>
                          <a:spcPts val="0"/>
                        </a:spcAft>
                      </a:pPr>
                      <a:r>
                        <a:rPr lang="sl-SI" sz="1600" b="1" dirty="0">
                          <a:effectLst/>
                          <a:latin typeface="Calibri"/>
                          <a:ea typeface="Calibri"/>
                          <a:cs typeface="Times New Roman"/>
                        </a:rPr>
                        <a:t>VIRKO</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855595</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4. 3. 2022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VIK 855032</a:t>
                      </a:r>
                    </a:p>
                  </a:txBody>
                  <a:tcPr marL="68580" marR="68580" marT="0" marB="0"/>
                </a:tc>
                <a:tc>
                  <a:txBody>
                    <a:bodyPr/>
                    <a:lstStyle/>
                    <a:p>
                      <a:pPr algn="ctr">
                        <a:lnSpc>
                          <a:spcPct val="107000"/>
                        </a:lnSpc>
                        <a:spcAft>
                          <a:spcPts val="0"/>
                        </a:spcAft>
                      </a:pPr>
                      <a:r>
                        <a:rPr lang="sl-SI" sz="1600" dirty="0">
                          <a:effectLst/>
                          <a:latin typeface="Calibri"/>
                          <a:ea typeface="Calibri"/>
                          <a:cs typeface="Times New Roman"/>
                        </a:rPr>
                        <a:t>SI 53976408</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600" b="1" dirty="0" smtClean="0">
                          <a:solidFill>
                            <a:srgbClr val="FF0000"/>
                          </a:solidFill>
                        </a:rPr>
                        <a:t>PRIMEREN</a:t>
                      </a:r>
                    </a:p>
                  </a:txBody>
                  <a:tcPr/>
                </a:tc>
                <a:tc>
                  <a:txBody>
                    <a:bodyPr/>
                    <a:lstStyle/>
                    <a:p>
                      <a:pPr algn="ctr"/>
                      <a:endParaRPr lang="sl-SI" sz="1600" b="1" dirty="0">
                        <a:solidFill>
                          <a:srgbClr val="FF0000"/>
                        </a:solidFill>
                      </a:endParaRPr>
                    </a:p>
                  </a:txBody>
                  <a:tcPr/>
                </a:tc>
              </a:tr>
            </a:tbl>
          </a:graphicData>
        </a:graphic>
      </p:graphicFrame>
      <p:sp>
        <p:nvSpPr>
          <p:cNvPr id="3" name="Pravokotnik 2"/>
          <p:cNvSpPr/>
          <p:nvPr/>
        </p:nvSpPr>
        <p:spPr>
          <a:xfrm>
            <a:off x="347589" y="5612452"/>
            <a:ext cx="8076795" cy="584775"/>
          </a:xfrm>
          <a:prstGeom prst="rect">
            <a:avLst/>
          </a:prstGeom>
        </p:spPr>
        <p:txBody>
          <a:bodyPr wrap="square">
            <a:spAutoFit/>
          </a:bodyPr>
          <a:lstStyle/>
          <a:p>
            <a:r>
              <a:rPr lang="sl-SI" sz="1600" dirty="0" smtClean="0">
                <a:solidFill>
                  <a:prstClr val="black"/>
                </a:solidFill>
              </a:rPr>
              <a:t>- Javna </a:t>
            </a:r>
            <a:r>
              <a:rPr lang="sl-SI" sz="1600" dirty="0">
                <a:solidFill>
                  <a:prstClr val="black"/>
                </a:solidFill>
              </a:rPr>
              <a:t>služba nalog genske banke v </a:t>
            </a:r>
            <a:r>
              <a:rPr lang="sl-SI" sz="1600" dirty="0" smtClean="0">
                <a:solidFill>
                  <a:prstClr val="black"/>
                </a:solidFill>
              </a:rPr>
              <a:t>živinoreji          </a:t>
            </a:r>
            <a:r>
              <a:rPr lang="sl-SI" sz="1600" b="1" dirty="0" smtClean="0">
                <a:solidFill>
                  <a:prstClr val="black"/>
                </a:solidFill>
              </a:rPr>
              <a:t>* NI BIL PRIMEREN VZOREC</a:t>
            </a:r>
            <a:endParaRPr lang="sl-SI" sz="1600" b="1" dirty="0">
              <a:solidFill>
                <a:prstClr val="black"/>
              </a:solidFill>
            </a:endParaRPr>
          </a:p>
          <a:p>
            <a:r>
              <a:rPr lang="sl-SI" sz="1600" dirty="0" smtClean="0">
                <a:solidFill>
                  <a:prstClr val="black"/>
                </a:solidFill>
              </a:rPr>
              <a:t>- Rejsko Društvo CIKA</a:t>
            </a:r>
            <a:endParaRPr lang="sl-SI" sz="1600" dirty="0">
              <a:solidFill>
                <a:prstClr val="black"/>
              </a:solidFill>
            </a:endParaRPr>
          </a:p>
        </p:txBody>
      </p:sp>
    </p:spTree>
    <p:extLst>
      <p:ext uri="{BB962C8B-B14F-4D97-AF65-F5344CB8AC3E}">
        <p14:creationId xmlns:p14="http://schemas.microsoft.com/office/powerpoint/2010/main" val="2408837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38138"/>
          </a:xfrm>
        </p:spPr>
        <p:txBody>
          <a:bodyPr>
            <a:normAutofit/>
          </a:bodyPr>
          <a:lstStyle/>
          <a:p>
            <a:r>
              <a:rPr lang="sl-SI" sz="3200" b="1" dirty="0">
                <a:solidFill>
                  <a:prstClr val="black"/>
                </a:solidFill>
              </a:rPr>
              <a:t>ODBIRA PLEMENSKIH BIKOV CIKASTE </a:t>
            </a:r>
            <a:r>
              <a:rPr lang="sl-SI" sz="3200" b="1" dirty="0" smtClean="0">
                <a:solidFill>
                  <a:prstClr val="black"/>
                </a:solidFill>
              </a:rPr>
              <a:t>PASME PO OBMOČJIH IN LETIH (2015 – 2024)</a:t>
            </a:r>
            <a:endParaRPr lang="sl-SI" sz="3200" dirty="0"/>
          </a:p>
        </p:txBody>
      </p:sp>
      <p:graphicFrame>
        <p:nvGraphicFramePr>
          <p:cNvPr id="8" name="Tabela 7"/>
          <p:cNvGraphicFramePr>
            <a:graphicFrameLocks noGrp="1"/>
          </p:cNvGraphicFramePr>
          <p:nvPr>
            <p:extLst>
              <p:ext uri="{D42A27DB-BD31-4B8C-83A1-F6EECF244321}">
                <p14:modId xmlns:p14="http://schemas.microsoft.com/office/powerpoint/2010/main" val="2888873404"/>
              </p:ext>
            </p:extLst>
          </p:nvPr>
        </p:nvGraphicFramePr>
        <p:xfrm>
          <a:off x="179512" y="1412777"/>
          <a:ext cx="8568951" cy="4731735"/>
        </p:xfrm>
        <a:graphic>
          <a:graphicData uri="http://schemas.openxmlformats.org/drawingml/2006/table">
            <a:tbl>
              <a:tblPr firstRow="1" firstCol="1" bandRow="1">
                <a:tableStyleId>{5C22544A-7EE6-4342-B048-85BDC9FD1C3A}</a:tableStyleId>
              </a:tblPr>
              <a:tblGrid>
                <a:gridCol w="2456795"/>
                <a:gridCol w="1071597"/>
                <a:gridCol w="981016"/>
                <a:gridCol w="963200"/>
                <a:gridCol w="995685"/>
                <a:gridCol w="2100658"/>
              </a:tblGrid>
              <a:tr h="324407">
                <a:tc rowSpan="2">
                  <a:txBody>
                    <a:bodyPr/>
                    <a:lstStyle/>
                    <a:p>
                      <a:pPr algn="ctr">
                        <a:lnSpc>
                          <a:spcPct val="115000"/>
                        </a:lnSpc>
                        <a:spcAft>
                          <a:spcPts val="0"/>
                        </a:spcAft>
                      </a:pPr>
                      <a:r>
                        <a:rPr lang="sl-SI" sz="1800" dirty="0">
                          <a:effectLst/>
                          <a:latin typeface="+mj-lt"/>
                        </a:rPr>
                        <a:t>OBMOČJE</a:t>
                      </a:r>
                      <a:endParaRPr lang="sl-SI" sz="1000" dirty="0">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000" dirty="0" smtClean="0">
                          <a:solidFill>
                            <a:schemeClr val="tx1"/>
                          </a:solidFill>
                          <a:effectLst/>
                          <a:latin typeface="+mj-lt"/>
                          <a:ea typeface="Calibri"/>
                          <a:cs typeface="Times New Roman"/>
                        </a:rPr>
                        <a:t>2023</a:t>
                      </a:r>
                      <a:endParaRPr lang="sl-SI" sz="2000" dirty="0">
                        <a:solidFill>
                          <a:schemeClr val="tx1"/>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1000" dirty="0">
                        <a:solidFill>
                          <a:srgbClr val="FFC000"/>
                        </a:solidFill>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000" dirty="0" smtClean="0">
                          <a:solidFill>
                            <a:schemeClr val="tx1"/>
                          </a:solidFill>
                          <a:effectLst/>
                          <a:latin typeface="+mj-lt"/>
                          <a:ea typeface="Calibri"/>
                          <a:cs typeface="Times New Roman"/>
                        </a:rPr>
                        <a:t>2024</a:t>
                      </a:r>
                      <a:endParaRPr lang="sl-SI" sz="2000" dirty="0">
                        <a:solidFill>
                          <a:schemeClr val="tx1"/>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1000" dirty="0">
                        <a:solidFill>
                          <a:srgbClr val="FFC00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dirty="0" smtClean="0">
                          <a:solidFill>
                            <a:schemeClr val="tx1"/>
                          </a:solidFill>
                          <a:effectLst/>
                          <a:latin typeface="+mj-lt"/>
                          <a:ea typeface="Calibri"/>
                          <a:cs typeface="Times New Roman"/>
                        </a:rPr>
                        <a:t>2015</a:t>
                      </a:r>
                      <a:r>
                        <a:rPr lang="sl-SI" sz="2000" baseline="0" dirty="0" smtClean="0">
                          <a:solidFill>
                            <a:schemeClr val="tx1"/>
                          </a:solidFill>
                          <a:effectLst/>
                          <a:latin typeface="+mj-lt"/>
                          <a:ea typeface="Calibri"/>
                          <a:cs typeface="Times New Roman"/>
                        </a:rPr>
                        <a:t> - 2024</a:t>
                      </a:r>
                      <a:endParaRPr lang="sl-SI" sz="2000" dirty="0">
                        <a:solidFill>
                          <a:schemeClr val="tx1"/>
                        </a:solidFill>
                        <a:effectLst/>
                        <a:latin typeface="+mj-lt"/>
                        <a:ea typeface="Calibri"/>
                        <a:cs typeface="Times New Roman"/>
                      </a:endParaRPr>
                    </a:p>
                  </a:txBody>
                  <a:tcPr marL="62503" marR="62503" marT="0" marB="0"/>
                </a:tc>
              </a:tr>
              <a:tr h="324407">
                <a:tc vMerge="1">
                  <a:txBody>
                    <a:bodyPr/>
                    <a:lstStyle/>
                    <a:p>
                      <a:endParaRPr lang="sl-SI"/>
                    </a:p>
                  </a:txBody>
                  <a:tcPr/>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Pomlad </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Jesen</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Pomlad </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Jesen</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SKUPAJ</a:t>
                      </a:r>
                      <a:endParaRPr lang="sl-SI" sz="2000" b="1" dirty="0">
                        <a:solidFill>
                          <a:schemeClr val="tx1"/>
                        </a:solidFill>
                        <a:effectLst/>
                        <a:latin typeface="+mj-lt"/>
                        <a:ea typeface="Calibri"/>
                        <a:cs typeface="Times New Roman"/>
                      </a:endParaRPr>
                    </a:p>
                  </a:txBody>
                  <a:tcPr marL="62503" marR="62503" marT="0" marB="0"/>
                </a:tc>
              </a:tr>
              <a:tr h="591324">
                <a:tc>
                  <a:txBody>
                    <a:bodyPr/>
                    <a:lstStyle/>
                    <a:p>
                      <a:pPr algn="ctr">
                        <a:lnSpc>
                          <a:spcPct val="115000"/>
                        </a:lnSpc>
                        <a:spcAft>
                          <a:spcPts val="0"/>
                        </a:spcAft>
                      </a:pPr>
                      <a:r>
                        <a:rPr lang="sl-SI" sz="1800" dirty="0">
                          <a:effectLst/>
                          <a:latin typeface="+mj-lt"/>
                        </a:rPr>
                        <a:t>KGZS ZAVOD </a:t>
                      </a:r>
                      <a:r>
                        <a:rPr lang="sl-SI" sz="1800" dirty="0" smtClean="0">
                          <a:effectLst/>
                          <a:latin typeface="+mj-lt"/>
                        </a:rPr>
                        <a:t>LJUBLJANA</a:t>
                      </a: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14</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9</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19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9</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198 </a:t>
                      </a:r>
                      <a:r>
                        <a:rPr lang="sl-SI" sz="2000" b="0" dirty="0" smtClean="0">
                          <a:solidFill>
                            <a:srgbClr val="FF0000"/>
                          </a:solidFill>
                          <a:effectLst/>
                          <a:latin typeface="+mj-lt"/>
                          <a:ea typeface="Calibri"/>
                          <a:cs typeface="Times New Roman"/>
                        </a:rPr>
                        <a:t>(4)*</a:t>
                      </a:r>
                      <a:endParaRPr lang="sl-SI" sz="2000" b="0" dirty="0">
                        <a:solidFill>
                          <a:srgbClr val="FF0000"/>
                        </a:solidFill>
                        <a:effectLst/>
                        <a:latin typeface="+mj-lt"/>
                        <a:ea typeface="Calibri"/>
                        <a:cs typeface="Times New Roman"/>
                      </a:endParaRPr>
                    </a:p>
                  </a:txBody>
                  <a:tcPr marL="62503" marR="62503" marT="0" marB="0"/>
                </a:tc>
              </a:tr>
              <a:tr h="324407">
                <a:tc>
                  <a:txBody>
                    <a:bodyPr/>
                    <a:lstStyle/>
                    <a:p>
                      <a:pPr algn="ctr">
                        <a:lnSpc>
                          <a:spcPct val="115000"/>
                        </a:lnSpc>
                        <a:spcAft>
                          <a:spcPts val="0"/>
                        </a:spcAft>
                      </a:pPr>
                      <a:r>
                        <a:rPr lang="sl-SI" sz="1800" dirty="0">
                          <a:effectLst/>
                          <a:latin typeface="+mj-lt"/>
                        </a:rPr>
                        <a:t>KGZS ZAVOD KRANJ</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2</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5</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9 </a:t>
                      </a:r>
                      <a:r>
                        <a:rPr lang="sl-SI" sz="2000" b="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1</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dk1"/>
                          </a:solidFill>
                          <a:effectLst/>
                          <a:latin typeface="+mj-lt"/>
                          <a:ea typeface="Calibri"/>
                          <a:cs typeface="Times New Roman"/>
                        </a:rPr>
                        <a:t>81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r>
              <a:tr h="591324">
                <a:tc>
                  <a:txBody>
                    <a:bodyPr/>
                    <a:lstStyle/>
                    <a:p>
                      <a:pPr algn="ctr">
                        <a:lnSpc>
                          <a:spcPct val="115000"/>
                        </a:lnSpc>
                        <a:spcAft>
                          <a:spcPts val="0"/>
                        </a:spcAft>
                      </a:pPr>
                      <a:r>
                        <a:rPr lang="sl-SI" sz="1800" dirty="0">
                          <a:effectLst/>
                          <a:latin typeface="+mj-lt"/>
                        </a:rPr>
                        <a:t>KGZS ZAVOD NOVO MESTO</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2</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3</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0</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baseline="0" dirty="0" smtClean="0">
                          <a:solidFill>
                            <a:schemeClr val="tx1"/>
                          </a:solidFill>
                          <a:effectLst/>
                          <a:latin typeface="+mj-lt"/>
                          <a:ea typeface="Calibri"/>
                          <a:cs typeface="Times New Roman"/>
                        </a:rPr>
                        <a:t>31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r>
              <a:tr h="591324">
                <a:tc>
                  <a:txBody>
                    <a:bodyPr/>
                    <a:lstStyle/>
                    <a:p>
                      <a:pPr algn="ctr">
                        <a:lnSpc>
                          <a:spcPct val="115000"/>
                        </a:lnSpc>
                        <a:spcAft>
                          <a:spcPts val="0"/>
                        </a:spcAft>
                      </a:pPr>
                      <a:r>
                        <a:rPr lang="sl-SI" sz="1800" dirty="0">
                          <a:effectLst/>
                          <a:latin typeface="+mj-lt"/>
                        </a:rPr>
                        <a:t>KGZS ZAVOD NOVA GORICA</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4</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4</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3</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4</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60 </a:t>
                      </a:r>
                      <a:r>
                        <a:rPr lang="sl-SI" sz="2000" b="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tr>
              <a:tr h="324407">
                <a:tc>
                  <a:txBody>
                    <a:bodyPr/>
                    <a:lstStyle/>
                    <a:p>
                      <a:pPr algn="ctr">
                        <a:lnSpc>
                          <a:spcPct val="115000"/>
                        </a:lnSpc>
                        <a:spcAft>
                          <a:spcPts val="0"/>
                        </a:spcAft>
                      </a:pPr>
                      <a:r>
                        <a:rPr lang="sl-SI" sz="1800" dirty="0">
                          <a:effectLst/>
                          <a:latin typeface="+mj-lt"/>
                        </a:rPr>
                        <a:t>KGZS ZAVOD PTUJ</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0</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3</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6</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22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r>
              <a:tr h="324407">
                <a:tc>
                  <a:txBody>
                    <a:bodyPr/>
                    <a:lstStyle/>
                    <a:p>
                      <a:pPr algn="ctr">
                        <a:lnSpc>
                          <a:spcPct val="115000"/>
                        </a:lnSpc>
                        <a:spcAft>
                          <a:spcPts val="0"/>
                        </a:spcAft>
                      </a:pPr>
                      <a:r>
                        <a:rPr lang="sl-SI" sz="1800" dirty="0">
                          <a:effectLst/>
                          <a:latin typeface="+mj-lt"/>
                        </a:rPr>
                        <a:t>KGZS ZAVOD CELJE</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17</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15</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12</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159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tr>
              <a:tr h="324407">
                <a:tc>
                  <a:txBody>
                    <a:bodyPr/>
                    <a:lstStyle/>
                    <a:p>
                      <a:pPr algn="ctr">
                        <a:lnSpc>
                          <a:spcPct val="115000"/>
                        </a:lnSpc>
                        <a:spcAft>
                          <a:spcPts val="0"/>
                        </a:spcAft>
                      </a:pPr>
                      <a:r>
                        <a:rPr lang="sl-SI" sz="1800" dirty="0" smtClean="0">
                          <a:effectLst/>
                          <a:latin typeface="+mj-lt"/>
                          <a:ea typeface="Calibri"/>
                          <a:cs typeface="Times New Roman"/>
                        </a:rPr>
                        <a:t>KGZS ZAVOD MURSKA S.</a:t>
                      </a:r>
                      <a:endParaRPr lang="sl-SI" sz="18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rgbClr val="00B050"/>
                          </a:solidFill>
                          <a:effectLst/>
                          <a:latin typeface="+mj-lt"/>
                          <a:ea typeface="Calibri"/>
                          <a:cs typeface="Times New Roman"/>
                        </a:rPr>
                        <a:t>1</a:t>
                      </a:r>
                      <a:endParaRPr lang="sl-SI" sz="2000" b="1"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2 </a:t>
                      </a:r>
                      <a:r>
                        <a:rPr lang="sl-SI" sz="2000" b="0" dirty="0" smtClean="0">
                          <a:solidFill>
                            <a:srgbClr val="FF0000"/>
                          </a:solidFill>
                          <a:effectLst/>
                          <a:latin typeface="+mj-lt"/>
                          <a:ea typeface="Calibri"/>
                          <a:cs typeface="Times New Roman"/>
                        </a:rPr>
                        <a:t>(0)*</a:t>
                      </a:r>
                      <a:endParaRPr lang="sl-SI" sz="2000" b="0" dirty="0">
                        <a:solidFill>
                          <a:srgbClr val="FF0000"/>
                        </a:solidFill>
                        <a:effectLst/>
                        <a:latin typeface="+mj-lt"/>
                        <a:ea typeface="Calibri"/>
                        <a:cs typeface="Times New Roman"/>
                      </a:endParaRPr>
                    </a:p>
                  </a:txBody>
                  <a:tcPr marL="62503" marR="62503" marT="0" marB="0"/>
                </a:tc>
              </a:tr>
              <a:tr h="354795">
                <a:tc>
                  <a:txBody>
                    <a:bodyPr/>
                    <a:lstStyle/>
                    <a:p>
                      <a:pPr algn="ctr">
                        <a:lnSpc>
                          <a:spcPct val="115000"/>
                        </a:lnSpc>
                        <a:spcAft>
                          <a:spcPts val="0"/>
                        </a:spcAft>
                      </a:pPr>
                      <a:r>
                        <a:rPr lang="sl-SI" sz="1800" b="1" dirty="0">
                          <a:effectLst/>
                          <a:latin typeface="+mj-lt"/>
                        </a:rPr>
                        <a:t>SKUPAJ</a:t>
                      </a:r>
                      <a:endParaRPr lang="sl-SI" sz="1800" b="1"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39</a:t>
                      </a:r>
                      <a:endParaRPr lang="sl-SI" sz="18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28</a:t>
                      </a:r>
                      <a:endParaRPr lang="sl-SI" sz="18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52 </a:t>
                      </a:r>
                      <a:r>
                        <a:rPr lang="sl-SI" sz="1800" b="1" dirty="0" smtClean="0">
                          <a:solidFill>
                            <a:srgbClr val="FF0000"/>
                          </a:solidFill>
                          <a:effectLst/>
                          <a:latin typeface="+mj-lt"/>
                          <a:ea typeface="Calibri"/>
                          <a:cs typeface="Times New Roman"/>
                        </a:rPr>
                        <a:t>(3)*</a:t>
                      </a:r>
                      <a:endParaRPr lang="sl-SI" sz="1800" b="1" dirty="0">
                        <a:solidFill>
                          <a:srgbClr val="FF000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rgbClr val="00B050"/>
                          </a:solidFill>
                          <a:effectLst/>
                          <a:latin typeface="+mj-lt"/>
                          <a:ea typeface="Calibri"/>
                          <a:cs typeface="Times New Roman"/>
                        </a:rPr>
                        <a:t>33</a:t>
                      </a:r>
                      <a:endParaRPr lang="sl-SI" sz="1800" b="1" dirty="0">
                        <a:solidFill>
                          <a:srgbClr val="00B050"/>
                        </a:solidFill>
                        <a:effectLst/>
                        <a:latin typeface="+mj-lt"/>
                        <a:ea typeface="Calibri"/>
                        <a:cs typeface="Times New Roman"/>
                      </a:endParaRPr>
                    </a:p>
                  </a:txBody>
                  <a:tcPr marL="62503" marR="62503" marT="0" marB="0"/>
                </a:tc>
                <a:tc rowSpan="2">
                  <a:txBody>
                    <a:bodyPr/>
                    <a:lstStyle/>
                    <a:p>
                      <a:pPr algn="ctr">
                        <a:lnSpc>
                          <a:spcPct val="115000"/>
                        </a:lnSpc>
                        <a:spcAft>
                          <a:spcPts val="0"/>
                        </a:spcAft>
                      </a:pPr>
                      <a:r>
                        <a:rPr lang="sl-SI" sz="2400" b="1" baseline="0" dirty="0" smtClean="0">
                          <a:solidFill>
                            <a:schemeClr val="tx1"/>
                          </a:solidFill>
                          <a:effectLst/>
                          <a:latin typeface="+mj-lt"/>
                          <a:ea typeface="Calibri"/>
                          <a:cs typeface="Times New Roman"/>
                        </a:rPr>
                        <a:t>553 </a:t>
                      </a:r>
                      <a:r>
                        <a:rPr lang="sl-SI" sz="2400" b="1" baseline="0" dirty="0" smtClean="0">
                          <a:solidFill>
                            <a:srgbClr val="FF0000"/>
                          </a:solidFill>
                          <a:effectLst/>
                          <a:latin typeface="+mj-lt"/>
                          <a:ea typeface="Calibri"/>
                          <a:cs typeface="Times New Roman"/>
                        </a:rPr>
                        <a:t>(13)*</a:t>
                      </a:r>
                      <a:endParaRPr lang="sl-SI" sz="2400" b="1" dirty="0">
                        <a:solidFill>
                          <a:srgbClr val="FF0000"/>
                        </a:solidFill>
                        <a:effectLst/>
                        <a:latin typeface="+mj-lt"/>
                        <a:ea typeface="Calibri"/>
                        <a:cs typeface="Times New Roman"/>
                      </a:endParaRPr>
                    </a:p>
                  </a:txBody>
                  <a:tcPr marL="62503" marR="62503" marT="0" marB="0"/>
                </a:tc>
              </a:tr>
              <a:tr h="389288">
                <a:tc>
                  <a:txBody>
                    <a:bodyPr/>
                    <a:lstStyle/>
                    <a:p>
                      <a:pPr algn="ctr">
                        <a:lnSpc>
                          <a:spcPct val="115000"/>
                        </a:lnSpc>
                        <a:spcAft>
                          <a:spcPts val="0"/>
                        </a:spcAft>
                      </a:pPr>
                      <a:r>
                        <a:rPr lang="sl-SI" sz="2400" b="1" dirty="0" smtClean="0">
                          <a:effectLst/>
                          <a:latin typeface="+mj-lt"/>
                          <a:ea typeface="Calibri"/>
                          <a:cs typeface="Times New Roman"/>
                        </a:rPr>
                        <a:t>SKUPAJ/LETNO</a:t>
                      </a:r>
                      <a:endParaRPr lang="sl-SI" sz="2400" b="1" dirty="0">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400" b="1" dirty="0" smtClean="0">
                          <a:solidFill>
                            <a:schemeClr val="tx1"/>
                          </a:solidFill>
                          <a:effectLst/>
                          <a:latin typeface="+mj-lt"/>
                          <a:ea typeface="Calibri"/>
                          <a:cs typeface="Times New Roman"/>
                        </a:rPr>
                        <a:t>67</a:t>
                      </a:r>
                    </a:p>
                  </a:txBody>
                  <a:tcPr marL="62503" marR="62503" marT="0" marB="0"/>
                </a:tc>
                <a:tc hMerge="1">
                  <a:txBody>
                    <a:bodyPr/>
                    <a:lstStyle/>
                    <a:p>
                      <a:pPr algn="ctr">
                        <a:lnSpc>
                          <a:spcPct val="115000"/>
                        </a:lnSpc>
                        <a:spcAft>
                          <a:spcPts val="0"/>
                        </a:spcAft>
                      </a:pPr>
                      <a:endParaRPr lang="sl-SI" sz="2400" b="1" dirty="0">
                        <a:solidFill>
                          <a:schemeClr val="tx1"/>
                        </a:solidFill>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400" b="1" dirty="0" smtClean="0">
                          <a:solidFill>
                            <a:schemeClr val="tx1"/>
                          </a:solidFill>
                          <a:effectLst/>
                          <a:latin typeface="+mj-lt"/>
                          <a:ea typeface="Calibri"/>
                          <a:cs typeface="Times New Roman"/>
                        </a:rPr>
                        <a:t>85</a:t>
                      </a:r>
                    </a:p>
                  </a:txBody>
                  <a:tcPr marL="62503" marR="62503" marT="0" marB="0"/>
                </a:tc>
                <a:tc hMerge="1">
                  <a:txBody>
                    <a:bodyPr/>
                    <a:lstStyle/>
                    <a:p>
                      <a:pPr algn="ctr">
                        <a:lnSpc>
                          <a:spcPct val="115000"/>
                        </a:lnSpc>
                        <a:spcAft>
                          <a:spcPts val="0"/>
                        </a:spcAft>
                      </a:pPr>
                      <a:endParaRPr lang="sl-SI" sz="2400" b="1" dirty="0">
                        <a:solidFill>
                          <a:schemeClr val="tx1"/>
                        </a:solidFill>
                        <a:effectLst/>
                        <a:latin typeface="+mj-lt"/>
                        <a:ea typeface="Calibri"/>
                        <a:cs typeface="Times New Roman"/>
                      </a:endParaRPr>
                    </a:p>
                  </a:txBody>
                  <a:tcPr marL="62503" marR="62503" marT="0" marB="0"/>
                </a:tc>
                <a:tc vMerge="1">
                  <a:txBody>
                    <a:bodyPr/>
                    <a:lstStyle/>
                    <a:p>
                      <a:pPr algn="ctr">
                        <a:lnSpc>
                          <a:spcPct val="115000"/>
                        </a:lnSpc>
                        <a:spcAft>
                          <a:spcPts val="0"/>
                        </a:spcAft>
                      </a:pPr>
                      <a:endParaRPr lang="sl-SI" sz="2400" b="1" dirty="0">
                        <a:solidFill>
                          <a:srgbClr val="FF0000"/>
                        </a:solidFill>
                        <a:effectLst/>
                        <a:latin typeface="+mj-lt"/>
                        <a:ea typeface="Calibri"/>
                        <a:cs typeface="Times New Roman"/>
                      </a:endParaRPr>
                    </a:p>
                  </a:txBody>
                  <a:tcPr marL="62503" marR="62503" marT="0" marB="0"/>
                </a:tc>
              </a:tr>
            </a:tbl>
          </a:graphicData>
        </a:graphic>
      </p:graphicFrame>
      <p:sp>
        <p:nvSpPr>
          <p:cNvPr id="3" name="Pravokotnik 2"/>
          <p:cNvSpPr/>
          <p:nvPr/>
        </p:nvSpPr>
        <p:spPr>
          <a:xfrm>
            <a:off x="323528" y="6165304"/>
            <a:ext cx="7473393" cy="646331"/>
          </a:xfrm>
          <a:prstGeom prst="rect">
            <a:avLst/>
          </a:prstGeom>
        </p:spPr>
        <p:txBody>
          <a:bodyPr wrap="none">
            <a:spAutoFit/>
          </a:bodyPr>
          <a:lstStyle/>
          <a:p>
            <a:r>
              <a:rPr lang="sl-SI" dirty="0">
                <a:solidFill>
                  <a:srgbClr val="FF0000"/>
                </a:solidFill>
              </a:rPr>
              <a:t>*</a:t>
            </a:r>
            <a:r>
              <a:rPr lang="sl-SI" dirty="0" smtClean="0"/>
              <a:t>RDEČE-NEPOTRJENO DODATNO PREVERJANJE POREKLA  PLEMENSKEGA BIKA</a:t>
            </a:r>
          </a:p>
          <a:p>
            <a:r>
              <a:rPr lang="sl-SI" dirty="0" smtClean="0">
                <a:solidFill>
                  <a:srgbClr val="00B050"/>
                </a:solidFill>
              </a:rPr>
              <a:t>ZELENO – TEST STARŠEVSTVA JE V DELU!</a:t>
            </a:r>
            <a:endParaRPr lang="sl-SI" dirty="0">
              <a:solidFill>
                <a:srgbClr val="00B050"/>
              </a:solidFill>
            </a:endParaRPr>
          </a:p>
        </p:txBody>
      </p:sp>
    </p:spTree>
    <p:extLst>
      <p:ext uri="{BB962C8B-B14F-4D97-AF65-F5344CB8AC3E}">
        <p14:creationId xmlns:p14="http://schemas.microsoft.com/office/powerpoint/2010/main" val="2062724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498178"/>
          </a:xfrm>
        </p:spPr>
        <p:txBody>
          <a:bodyPr>
            <a:normAutofit/>
          </a:bodyPr>
          <a:lstStyle/>
          <a:p>
            <a:r>
              <a:rPr lang="sl-SI" sz="3200" b="1" dirty="0">
                <a:solidFill>
                  <a:prstClr val="black"/>
                </a:solidFill>
              </a:rPr>
              <a:t>VHLEVITEV PLEMESKIH BIKOV CIKASTE PASME NA OC </a:t>
            </a:r>
            <a:r>
              <a:rPr lang="sl-SI" sz="3200" b="1" dirty="0" smtClean="0">
                <a:solidFill>
                  <a:prstClr val="black"/>
                </a:solidFill>
              </a:rPr>
              <a:t>PRESKA</a:t>
            </a:r>
            <a:r>
              <a:rPr lang="sl-SI" sz="3200" b="1" dirty="0">
                <a:solidFill>
                  <a:prstClr val="black"/>
                </a:solidFill>
              </a:rPr>
              <a:t> </a:t>
            </a:r>
            <a:r>
              <a:rPr lang="sl-SI" sz="3200" b="1" dirty="0" smtClean="0">
                <a:solidFill>
                  <a:prstClr val="black"/>
                </a:solidFill>
              </a:rPr>
              <a:t>(2015 – 2024)</a:t>
            </a:r>
            <a:endParaRPr lang="sl-SI" sz="3200" dirty="0"/>
          </a:p>
        </p:txBody>
      </p:sp>
      <p:graphicFrame>
        <p:nvGraphicFramePr>
          <p:cNvPr id="4" name="Tabela 3"/>
          <p:cNvGraphicFramePr>
            <a:graphicFrameLocks noGrp="1"/>
          </p:cNvGraphicFramePr>
          <p:nvPr>
            <p:extLst>
              <p:ext uri="{D42A27DB-BD31-4B8C-83A1-F6EECF244321}">
                <p14:modId xmlns:p14="http://schemas.microsoft.com/office/powerpoint/2010/main" val="1868168446"/>
              </p:ext>
            </p:extLst>
          </p:nvPr>
        </p:nvGraphicFramePr>
        <p:xfrm>
          <a:off x="467542" y="1844824"/>
          <a:ext cx="7920883" cy="3950080"/>
        </p:xfrm>
        <a:graphic>
          <a:graphicData uri="http://schemas.openxmlformats.org/drawingml/2006/table">
            <a:tbl>
              <a:tblPr firstRow="1" firstCol="1" bandRow="1">
                <a:tableStyleId>{5C22544A-7EE6-4342-B048-85BDC9FD1C3A}</a:tableStyleId>
              </a:tblPr>
              <a:tblGrid>
                <a:gridCol w="1800202"/>
                <a:gridCol w="1872208"/>
                <a:gridCol w="1800200"/>
                <a:gridCol w="2448273"/>
              </a:tblGrid>
              <a:tr h="656489">
                <a:tc>
                  <a:txBody>
                    <a:bodyPr/>
                    <a:lstStyle/>
                    <a:p>
                      <a:pPr algn="ctr"/>
                      <a:r>
                        <a:rPr lang="sl-SI" sz="2000" dirty="0" smtClean="0"/>
                        <a:t>LETO 2022</a:t>
                      </a:r>
                      <a:endParaRPr lang="sl-SI" sz="2000" dirty="0"/>
                    </a:p>
                  </a:txBody>
                  <a:tcPr marL="68580" marR="68580" marT="0" marB="0"/>
                </a:tc>
                <a:tc>
                  <a:txBody>
                    <a:bodyPr/>
                    <a:lstStyle/>
                    <a:p>
                      <a:pPr algn="ctr"/>
                      <a:r>
                        <a:rPr lang="sl-SI" sz="2000" dirty="0" smtClean="0"/>
                        <a:t>LETO 2023</a:t>
                      </a:r>
                      <a:endParaRPr lang="sl-SI" sz="2000" dirty="0"/>
                    </a:p>
                  </a:txBody>
                  <a:tcPr marL="68580" marR="68580" marT="0" marB="0"/>
                </a:tc>
                <a:tc>
                  <a:txBody>
                    <a:bodyPr/>
                    <a:lstStyle/>
                    <a:p>
                      <a:pPr algn="ctr"/>
                      <a:r>
                        <a:rPr lang="sl-SI" sz="2000" dirty="0" smtClean="0"/>
                        <a:t>LETO 2024</a:t>
                      </a:r>
                      <a:endParaRPr lang="sl-SI" sz="2000" dirty="0"/>
                    </a:p>
                  </a:txBody>
                  <a:tcPr marL="68580" marR="68580" marT="0" marB="0"/>
                </a:tc>
                <a:tc>
                  <a:txBody>
                    <a:bodyPr/>
                    <a:lstStyle/>
                    <a:p>
                      <a:pPr algn="ctr">
                        <a:lnSpc>
                          <a:spcPct val="115000"/>
                        </a:lnSpc>
                        <a:spcAft>
                          <a:spcPts val="0"/>
                        </a:spcAft>
                      </a:pPr>
                      <a:r>
                        <a:rPr lang="sl-SI" sz="2000" dirty="0" smtClean="0">
                          <a:solidFill>
                            <a:schemeClr val="bg1"/>
                          </a:solidFill>
                          <a:effectLst/>
                          <a:latin typeface="Calibri"/>
                          <a:ea typeface="Calibri"/>
                          <a:cs typeface="Times New Roman"/>
                        </a:rPr>
                        <a:t>SKUPAJ</a:t>
                      </a:r>
                    </a:p>
                    <a:p>
                      <a:pPr algn="ctr">
                        <a:lnSpc>
                          <a:spcPct val="115000"/>
                        </a:lnSpc>
                        <a:spcAft>
                          <a:spcPts val="0"/>
                        </a:spcAft>
                      </a:pPr>
                      <a:r>
                        <a:rPr lang="sl-SI" sz="2000" dirty="0" smtClean="0">
                          <a:solidFill>
                            <a:schemeClr val="bg1"/>
                          </a:solidFill>
                          <a:effectLst/>
                          <a:latin typeface="Calibri"/>
                          <a:ea typeface="Calibri"/>
                          <a:cs typeface="Times New Roman"/>
                        </a:rPr>
                        <a:t>(2015 – 2024)</a:t>
                      </a:r>
                      <a:endParaRPr lang="sl-SI" sz="2000" dirty="0">
                        <a:solidFill>
                          <a:schemeClr val="bg1"/>
                        </a:solidFill>
                        <a:effectLst/>
                        <a:latin typeface="Calibri"/>
                        <a:ea typeface="Calibri"/>
                        <a:cs typeface="Times New Roman"/>
                      </a:endParaRPr>
                    </a:p>
                  </a:txBody>
                  <a:tcPr marL="68580" marR="68580" marT="0" marB="0"/>
                </a:tc>
              </a:tr>
              <a:tr h="461740">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SANI 855263</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SAR 85533</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JARKEC 855597</a:t>
                      </a:r>
                      <a:endParaRPr lang="sl-SI" sz="2000" b="1" dirty="0">
                        <a:solidFill>
                          <a:schemeClr val="tx1"/>
                        </a:solidFill>
                        <a:effectLst/>
                        <a:latin typeface="Calibri"/>
                        <a:ea typeface="Calibri"/>
                        <a:cs typeface="Times New Roman"/>
                      </a:endParaRPr>
                    </a:p>
                  </a:txBody>
                  <a:tcPr marL="68580" marR="68580" marT="0" marB="0"/>
                </a:tc>
                <a:tc rowSpan="6">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29 BIKOV NA OC PRESKA</a:t>
                      </a:r>
                    </a:p>
                    <a:p>
                      <a:pPr algn="ctr">
                        <a:lnSpc>
                          <a:spcPct val="115000"/>
                        </a:lnSpc>
                        <a:spcAft>
                          <a:spcPts val="0"/>
                        </a:spcAft>
                      </a:pPr>
                      <a:endParaRPr lang="sl-SI" sz="2000" b="1" dirty="0" smtClean="0">
                        <a:solidFill>
                          <a:schemeClr val="tx1"/>
                        </a:solidFill>
                        <a:effectLst/>
                        <a:latin typeface="Calibri"/>
                        <a:ea typeface="Calibri"/>
                        <a:cs typeface="Times New Roman"/>
                      </a:endParaRPr>
                    </a:p>
                    <a:p>
                      <a:pPr algn="ctr">
                        <a:lnSpc>
                          <a:spcPct val="115000"/>
                        </a:lnSpc>
                        <a:spcAft>
                          <a:spcPts val="0"/>
                        </a:spcAft>
                      </a:pPr>
                      <a:endParaRPr lang="sl-SI" sz="2000" b="1" dirty="0" smtClean="0">
                        <a:solidFill>
                          <a:schemeClr val="tx1"/>
                        </a:solidFill>
                        <a:effectLst/>
                        <a:latin typeface="Calibri"/>
                        <a:ea typeface="Calibri"/>
                        <a:cs typeface="Times New Roman"/>
                      </a:endParaRPr>
                    </a:p>
                    <a:p>
                      <a:pPr algn="ctr">
                        <a:lnSpc>
                          <a:spcPct val="115000"/>
                        </a:lnSpc>
                        <a:spcAft>
                          <a:spcPts val="0"/>
                        </a:spcAft>
                      </a:pPr>
                      <a:r>
                        <a:rPr lang="sl-SI" sz="2000" b="1" dirty="0" smtClean="0">
                          <a:solidFill>
                            <a:schemeClr val="tx1"/>
                          </a:solidFill>
                          <a:effectLst/>
                          <a:latin typeface="Calibri"/>
                          <a:ea typeface="Calibri"/>
                          <a:cs typeface="Times New Roman"/>
                        </a:rPr>
                        <a:t>6 BIKOV NEUSPEŠNO</a:t>
                      </a:r>
                      <a:r>
                        <a:rPr lang="sl-SI" sz="2000" b="1" baseline="0" dirty="0" smtClean="0">
                          <a:solidFill>
                            <a:schemeClr val="tx1"/>
                          </a:solidFill>
                          <a:effectLst/>
                          <a:latin typeface="Calibri"/>
                          <a:ea typeface="Calibri"/>
                          <a:cs typeface="Times New Roman"/>
                        </a:rPr>
                        <a:t> - RAZLOGI*</a:t>
                      </a:r>
                      <a:endParaRPr lang="sl-SI" sz="2000" b="1" dirty="0" smtClean="0">
                        <a:solidFill>
                          <a:schemeClr val="tx1"/>
                        </a:solidFill>
                        <a:effectLst/>
                        <a:latin typeface="Calibri"/>
                        <a:ea typeface="Calibri"/>
                        <a:cs typeface="Times New Roman"/>
                      </a:endParaRPr>
                    </a:p>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tr>
              <a:tr h="656489">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MLIN 855272</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VITEZ 855448*</a:t>
                      </a:r>
                    </a:p>
                    <a:p>
                      <a:pPr algn="ctr">
                        <a:lnSpc>
                          <a:spcPct val="115000"/>
                        </a:lnSpc>
                        <a:spcAft>
                          <a:spcPts val="0"/>
                        </a:spcAft>
                      </a:pPr>
                      <a:r>
                        <a:rPr lang="sl-SI" sz="2000" b="1" dirty="0" smtClean="0">
                          <a:solidFill>
                            <a:schemeClr val="tx1"/>
                          </a:solidFill>
                          <a:effectLst/>
                          <a:latin typeface="Calibri"/>
                          <a:ea typeface="Calibri"/>
                          <a:cs typeface="Times New Roman"/>
                        </a:rPr>
                        <a:t>(ZBOLEL)</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FIK 855802</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tr>
              <a:tr h="656489">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PIKO 855094</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MAVL 855295*</a:t>
                      </a:r>
                    </a:p>
                    <a:p>
                      <a:pPr algn="ctr">
                        <a:lnSpc>
                          <a:spcPct val="115000"/>
                        </a:lnSpc>
                        <a:spcAft>
                          <a:spcPts val="0"/>
                        </a:spcAft>
                      </a:pPr>
                      <a:r>
                        <a:rPr lang="sl-SI" sz="2000" b="1" dirty="0" smtClean="0">
                          <a:solidFill>
                            <a:schemeClr val="tx1"/>
                          </a:solidFill>
                          <a:effectLst/>
                          <a:latin typeface="Calibri"/>
                          <a:ea typeface="Calibri"/>
                          <a:cs typeface="Times New Roman"/>
                        </a:rPr>
                        <a:t>(ni</a:t>
                      </a:r>
                      <a:r>
                        <a:rPr lang="sl-SI" sz="2000" b="1" baseline="0" dirty="0" smtClean="0">
                          <a:solidFill>
                            <a:schemeClr val="tx1"/>
                          </a:solidFill>
                          <a:effectLst/>
                          <a:latin typeface="Calibri"/>
                          <a:ea typeface="Calibri"/>
                          <a:cs typeface="Times New Roman"/>
                        </a:rPr>
                        <a:t> dal semena</a:t>
                      </a: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BIV 855545</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tr>
              <a:tr h="461740">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rgbClr val="00B050"/>
                        </a:solidFill>
                        <a:effectLst/>
                        <a:latin typeface="Calibri"/>
                        <a:ea typeface="Calibri"/>
                        <a:cs typeface="Times New Roman"/>
                      </a:endParaRPr>
                    </a:p>
                  </a:txBody>
                  <a:tcPr marL="68580" marR="68580" marT="0" marB="0"/>
                </a:tc>
              </a:tr>
              <a:tr h="461740">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rgbClr val="00B050"/>
                        </a:solidFill>
                        <a:effectLst/>
                        <a:latin typeface="Calibri"/>
                        <a:ea typeface="Calibri"/>
                        <a:cs typeface="Times New Roman"/>
                      </a:endParaRPr>
                    </a:p>
                  </a:txBody>
                  <a:tcPr marL="68580" marR="68580" marT="0" marB="0"/>
                </a:tc>
              </a:tr>
              <a:tr h="46174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2000" b="1" dirty="0" smtClean="0">
                          <a:solidFill>
                            <a:schemeClr val="tx1"/>
                          </a:solidFill>
                          <a:effectLst/>
                          <a:latin typeface="+mn-lt"/>
                          <a:ea typeface="Calibri"/>
                          <a:cs typeface="Times New Roman"/>
                        </a:rPr>
                        <a:t>-</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2000" b="1" dirty="0" smtClean="0">
                          <a:solidFill>
                            <a:schemeClr val="tx1"/>
                          </a:solidFill>
                          <a:effectLst/>
                          <a:latin typeface="+mn-lt"/>
                          <a:ea typeface="Calibri"/>
                          <a:cs typeface="Times New Roman"/>
                        </a:rPr>
                        <a:t>-</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2000" b="1" dirty="0" smtClean="0">
                        <a:solidFill>
                          <a:schemeClr val="tx1"/>
                        </a:solidFill>
                        <a:effectLst/>
                        <a:latin typeface="+mn-lt"/>
                        <a:ea typeface="Calibri"/>
                        <a:cs typeface="Times New Roman"/>
                      </a:endParaRPr>
                    </a:p>
                  </a:txBody>
                  <a:tcPr marL="68580" marR="68580" marT="0" marB="0"/>
                </a:tc>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2000" b="1" dirty="0" smtClean="0">
                        <a:solidFill>
                          <a:srgbClr val="00B050"/>
                        </a:solidFill>
                        <a:effectLst/>
                        <a:latin typeface="+mn-lt"/>
                        <a:ea typeface="Calibri"/>
                        <a:cs typeface="Times New Roman"/>
                      </a:endParaRPr>
                    </a:p>
                  </a:txBody>
                  <a:tcPr marL="68580" marR="68580" marT="0" marB="0"/>
                </a:tc>
              </a:tr>
            </a:tbl>
          </a:graphicData>
        </a:graphic>
      </p:graphicFrame>
      <p:sp>
        <p:nvSpPr>
          <p:cNvPr id="3" name="Pravokotnik 2"/>
          <p:cNvSpPr/>
          <p:nvPr/>
        </p:nvSpPr>
        <p:spPr>
          <a:xfrm>
            <a:off x="1119428" y="5805264"/>
            <a:ext cx="2725554" cy="923330"/>
          </a:xfrm>
          <a:prstGeom prst="rect">
            <a:avLst/>
          </a:prstGeom>
        </p:spPr>
        <p:txBody>
          <a:bodyPr wrap="none">
            <a:spAutoFit/>
          </a:bodyPr>
          <a:lstStyle/>
          <a:p>
            <a:r>
              <a:rPr lang="sl-SI" b="1" dirty="0" smtClean="0">
                <a:solidFill>
                  <a:prstClr val="black"/>
                </a:solidFill>
              </a:rPr>
              <a:t>*</a:t>
            </a:r>
            <a:r>
              <a:rPr lang="sl-SI" dirty="0" smtClean="0">
                <a:solidFill>
                  <a:prstClr val="black"/>
                </a:solidFill>
              </a:rPr>
              <a:t>BIK ZBOLEL</a:t>
            </a:r>
          </a:p>
          <a:p>
            <a:r>
              <a:rPr lang="sl-SI" b="1" dirty="0">
                <a:solidFill>
                  <a:srgbClr val="FF0000"/>
                </a:solidFill>
              </a:rPr>
              <a:t> </a:t>
            </a:r>
            <a:r>
              <a:rPr lang="sl-SI" b="1" dirty="0" smtClean="0">
                <a:solidFill>
                  <a:srgbClr val="FF0000"/>
                </a:solidFill>
              </a:rPr>
              <a:t> </a:t>
            </a:r>
            <a:r>
              <a:rPr lang="sl-SI" dirty="0" smtClean="0">
                <a:solidFill>
                  <a:prstClr val="black"/>
                </a:solidFill>
              </a:rPr>
              <a:t>REJEC NI HOTEL DATI BIKA</a:t>
            </a:r>
          </a:p>
          <a:p>
            <a:r>
              <a:rPr lang="sl-SI" b="1" dirty="0">
                <a:solidFill>
                  <a:srgbClr val="F79646">
                    <a:lumMod val="75000"/>
                  </a:srgbClr>
                </a:solidFill>
              </a:rPr>
              <a:t> </a:t>
            </a:r>
            <a:r>
              <a:rPr lang="sl-SI" b="1" dirty="0" smtClean="0">
                <a:solidFill>
                  <a:srgbClr val="F79646">
                    <a:lumMod val="75000"/>
                  </a:srgbClr>
                </a:solidFill>
              </a:rPr>
              <a:t> </a:t>
            </a:r>
            <a:r>
              <a:rPr lang="sl-SI" dirty="0" smtClean="0">
                <a:solidFill>
                  <a:prstClr val="black"/>
                </a:solidFill>
              </a:rPr>
              <a:t>BIK NI DAL SEMENA</a:t>
            </a:r>
            <a:endParaRPr lang="sl-SI" dirty="0">
              <a:solidFill>
                <a:prstClr val="black"/>
              </a:solidFill>
            </a:endParaRPr>
          </a:p>
        </p:txBody>
      </p:sp>
    </p:spTree>
    <p:extLst>
      <p:ext uri="{BB962C8B-B14F-4D97-AF65-F5344CB8AC3E}">
        <p14:creationId xmlns:p14="http://schemas.microsoft.com/office/powerpoint/2010/main" val="3524401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3100</Words>
  <Application>Microsoft Office PowerPoint</Application>
  <PresentationFormat>Diaprojekcija na zaslonu (4:3)</PresentationFormat>
  <Paragraphs>1019</Paragraphs>
  <Slides>36</Slides>
  <Notes>3</Notes>
  <HiddenSlides>0</HiddenSlides>
  <MMClips>0</MMClips>
  <ScaleCrop>false</ScaleCrop>
  <HeadingPairs>
    <vt:vector size="4" baseType="variant">
      <vt:variant>
        <vt:lpstr>Tema</vt:lpstr>
      </vt:variant>
      <vt:variant>
        <vt:i4>1</vt:i4>
      </vt:variant>
      <vt:variant>
        <vt:lpstr>Naslovi diapozitivov</vt:lpstr>
      </vt:variant>
      <vt:variant>
        <vt:i4>36</vt:i4>
      </vt:variant>
    </vt:vector>
  </HeadingPairs>
  <TitlesOfParts>
    <vt:vector size="37" baseType="lpstr">
      <vt:lpstr>Officeova tema</vt:lpstr>
      <vt:lpstr> VSEBINSKO POROČILO (STROKOVNI DEL) ZA 2024 IN PROGRAM ZA 2025  Matjaž Hribar, KGZS – Zavod Ljubljana, strokovni vodja in tajnik Rejskega Društva CIKA Anton Jamnik, predsednik Rejskega Društva CIKA, Marija Kožar, blagajničarka </vt:lpstr>
      <vt:lpstr>VSEBINA</vt:lpstr>
      <vt:lpstr>ZDRUŽENJE REJCEV AVTOHTONEGA CIKASTEGA GOVEDA V SLOVENIJI Cesta v Bonovec 1, 1215 Medvode    Poročilo o prometu in stanju sredstev na poslovnem računu v letu 2024</vt:lpstr>
      <vt:lpstr>PowerPointova predstavitev</vt:lpstr>
      <vt:lpstr>OCENJEVANJE KRAV CIKASTE PASME, 2024 IN SKUPAJ 2014 - 2024</vt:lpstr>
      <vt:lpstr>LASTNOSTI, KI SE JIH OPISUJE KOT NAPAKO PRI OCENJEVANJU KRAV CIKASTE PASME</vt:lpstr>
      <vt:lpstr>GENOTIPIZACIJA CIKASTIH BIKOV (ODVZEM 2023, REZULTATI 2024)</vt:lpstr>
      <vt:lpstr>ODBIRA PLEMENSKIH BIKOV CIKASTE PASME PO OBMOČJIH IN LETIH (2015 – 2024)</vt:lpstr>
      <vt:lpstr>VHLEVITEV PLEMESKIH BIKOV CIKASTE PASME NA OC PRESKA (2015 – 2024)</vt:lpstr>
      <vt:lpstr>ODBIRA PLEMENSKIH BIKOV CIKASTE PASME V LETU 2024 IN PLAN 2025</vt:lpstr>
      <vt:lpstr>ŠTEVILO PRVIH OSEMENITEV KRAV PO PASMAH IN LETIH</vt:lpstr>
      <vt:lpstr>MLEČNOST KRAV (305 dni) CIKASTE PASME (*letna mlečnost)</vt:lpstr>
      <vt:lpstr>ČLANSTVO REJCEV V REJSKEM DRUŠTVU CIKA  (2016, 2020 in 2024)</vt:lpstr>
      <vt:lpstr>REJSKI CILJ – STALEŽ KRAV CIKASTE PASME</vt:lpstr>
      <vt:lpstr>PowerPointova predstavitev</vt:lpstr>
      <vt:lpstr>PowerPointova predstavitev</vt:lpstr>
      <vt:lpstr>Razporeditev CK krav po velikostnih razredih čred, 2023</vt:lpstr>
      <vt:lpstr>Graf 1: Razporeditev CK krav po velikostnih razredih čred, 2023</vt:lpstr>
      <vt:lpstr>Razporeditev CK krav po velikostnih razredih čred, 2024</vt:lpstr>
      <vt:lpstr>Graf 2: Razporeditev CK krav po velikostnih razredih čred, 2024</vt:lpstr>
      <vt:lpstr>IZGUBLJENI RODOVNIŠKI PODATKI</vt:lpstr>
      <vt:lpstr>PowerPointova predstavitev</vt:lpstr>
      <vt:lpstr>Graf 3: Stopnja inbridinga v ženski populaciji cikaste pasme govedi</vt:lpstr>
      <vt:lpstr>Stopnja sorodnosti med plemenskimi biki in živo populacijo cikastih plemenic (v %) </vt:lpstr>
      <vt:lpstr>DRUŠTVENE AKTIVNOSTI V LETU 2024</vt:lpstr>
      <vt:lpstr>PowerPointova predstavitev</vt:lpstr>
      <vt:lpstr>PROGRAM DELA ZA LETO 2025</vt:lpstr>
      <vt:lpstr>PowerPointova predstavitev</vt:lpstr>
      <vt:lpstr>PRIZNANJA Rejskega Društva CIKA (5 zvoncev)</vt:lpstr>
      <vt:lpstr>PowerPointova predstavitev</vt:lpstr>
      <vt:lpstr>PowerPointova predstavitev</vt:lpstr>
      <vt:lpstr>PowerPointova predstavitev</vt:lpstr>
      <vt:lpstr>PowerPointova predstavitev</vt:lpstr>
      <vt:lpstr>ČASTNI ČLANI</vt:lpstr>
      <vt:lpstr>ČASTNI ČLANI</vt:lpstr>
      <vt:lpstr>PowerPointova predstavitev</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VSEBINSKO POROČILO (STROKOVNI DEL) ZA 2023 IN PROGRAM ZA 2024  Matjaž Hribar, KGZS – Zavod Ljubljana, strokovni vodja in tajnik Rejskega Društva CIKA Anton Jamnik, predsednik Rejskega Društva CIKA, Marija Kožar, blagajničarka</dc:title>
  <dc:creator>Hewlett-Packard Company</dc:creator>
  <cp:lastModifiedBy>Hewlett-Packard Company</cp:lastModifiedBy>
  <cp:revision>51</cp:revision>
  <cp:lastPrinted>2025-02-07T07:45:16Z</cp:lastPrinted>
  <dcterms:created xsi:type="dcterms:W3CDTF">2025-01-14T08:47:21Z</dcterms:created>
  <dcterms:modified xsi:type="dcterms:W3CDTF">2025-02-07T07:51:13Z</dcterms:modified>
</cp:coreProperties>
</file>