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258" r:id="rId3"/>
    <p:sldId id="259" r:id="rId4"/>
    <p:sldId id="260" r:id="rId5"/>
    <p:sldId id="256" r:id="rId6"/>
    <p:sldId id="261" r:id="rId7"/>
    <p:sldId id="262" r:id="rId8"/>
    <p:sldId id="263" r:id="rId9"/>
    <p:sldId id="264" r:id="rId10"/>
    <p:sldId id="265" r:id="rId11"/>
    <p:sldId id="266" r:id="rId12"/>
    <p:sldId id="267" r:id="rId13"/>
    <p:sldId id="268" r:id="rId14"/>
    <p:sldId id="269" r:id="rId15"/>
    <p:sldId id="270" r:id="rId16"/>
    <p:sldId id="271" r:id="rId17"/>
    <p:sldId id="274" r:id="rId18"/>
    <p:sldId id="305" r:id="rId19"/>
    <p:sldId id="306" r:id="rId20"/>
    <p:sldId id="307" r:id="rId21"/>
    <p:sldId id="308" r:id="rId22"/>
    <p:sldId id="272" r:id="rId23"/>
    <p:sldId id="276" r:id="rId24"/>
    <p:sldId id="275" r:id="rId25"/>
    <p:sldId id="277" r:id="rId26"/>
    <p:sldId id="278" r:id="rId27"/>
    <p:sldId id="279" r:id="rId28"/>
    <p:sldId id="280" r:id="rId29"/>
    <p:sldId id="285" r:id="rId30"/>
    <p:sldId id="283" r:id="rId31"/>
    <p:sldId id="286" r:id="rId32"/>
    <p:sldId id="284" r:id="rId33"/>
    <p:sldId id="281" r:id="rId34"/>
    <p:sldId id="282" r:id="rId35"/>
    <p:sldId id="296" r:id="rId36"/>
    <p:sldId id="297" r:id="rId37"/>
    <p:sldId id="287" r:id="rId38"/>
    <p:sldId id="288" r:id="rId39"/>
    <p:sldId id="289" r:id="rId40"/>
    <p:sldId id="290" r:id="rId41"/>
    <p:sldId id="291" r:id="rId42"/>
    <p:sldId id="292" r:id="rId43"/>
    <p:sldId id="293" r:id="rId44"/>
    <p:sldId id="298" r:id="rId45"/>
    <p:sldId id="294" r:id="rId46"/>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61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9.9831985287553368E-2"/>
          <c:y val="8.7422271708372273E-2"/>
          <c:w val="0.85974860285321475"/>
          <c:h val="0.77526067365064022"/>
        </c:manualLayout>
      </c:layout>
      <c:scatterChart>
        <c:scatterStyle val="lineMarker"/>
        <c:varyColors val="0"/>
        <c:ser>
          <c:idx val="0"/>
          <c:order val="0"/>
          <c:dPt>
            <c:idx val="17"/>
            <c:marker>
              <c:symbol val="diamond"/>
              <c:size val="9"/>
            </c:marker>
            <c:bubble3D val="0"/>
          </c:dPt>
          <c:dLbls>
            <c:dLbl>
              <c:idx val="0"/>
              <c:layout/>
              <c:tx>
                <c:rich>
                  <a:bodyPr/>
                  <a:lstStyle/>
                  <a:p>
                    <a:r>
                      <a:rPr lang="sl-SI"/>
                      <a:t>110</a:t>
                    </a:r>
                    <a:endParaRPr lang="en-US"/>
                  </a:p>
                </c:rich>
              </c:tx>
              <c:dLblPos val="r"/>
              <c:showLegendKey val="0"/>
              <c:showVal val="0"/>
              <c:showCatName val="1"/>
              <c:showSerName val="0"/>
              <c:showPercent val="0"/>
              <c:showBubbleSize val="0"/>
            </c:dLbl>
            <c:dLbl>
              <c:idx val="1"/>
              <c:layout>
                <c:manualLayout>
                  <c:x val="0"/>
                  <c:y val="-6.587615283267457E-3"/>
                </c:manualLayout>
              </c:layout>
              <c:tx>
                <c:rich>
                  <a:bodyPr/>
                  <a:lstStyle/>
                  <a:p>
                    <a:r>
                      <a:rPr lang="sl-SI"/>
                      <a:t>143</a:t>
                    </a:r>
                    <a:endParaRPr lang="en-US"/>
                  </a:p>
                </c:rich>
              </c:tx>
              <c:dLblPos val="r"/>
              <c:showLegendKey val="0"/>
              <c:showVal val="0"/>
              <c:showCatName val="1"/>
              <c:showSerName val="0"/>
              <c:showPercent val="0"/>
              <c:showBubbleSize val="0"/>
            </c:dLbl>
            <c:dLbl>
              <c:idx val="2"/>
              <c:layout>
                <c:manualLayout>
                  <c:x val="-3.8548752834467119E-2"/>
                  <c:y val="5.2700922266139538E-2"/>
                </c:manualLayout>
              </c:layout>
              <c:tx>
                <c:rich>
                  <a:bodyPr/>
                  <a:lstStyle/>
                  <a:p>
                    <a:r>
                      <a:rPr lang="sl-SI"/>
                      <a:t>164</a:t>
                    </a:r>
                    <a:endParaRPr lang="en-US"/>
                  </a:p>
                </c:rich>
              </c:tx>
              <c:dLblPos val="r"/>
              <c:showLegendKey val="0"/>
              <c:showVal val="0"/>
              <c:showCatName val="1"/>
              <c:showSerName val="0"/>
              <c:showPercent val="0"/>
              <c:showBubbleSize val="0"/>
            </c:dLbl>
            <c:dLbl>
              <c:idx val="3"/>
              <c:layout>
                <c:manualLayout>
                  <c:x val="-3.6281179138321996E-2"/>
                  <c:y val="-3.9525691699604744E-2"/>
                </c:manualLayout>
              </c:layout>
              <c:tx>
                <c:rich>
                  <a:bodyPr/>
                  <a:lstStyle/>
                  <a:p>
                    <a:r>
                      <a:rPr lang="sl-SI"/>
                      <a:t>225</a:t>
                    </a:r>
                    <a:endParaRPr lang="en-US"/>
                  </a:p>
                </c:rich>
              </c:tx>
              <c:dLblPos val="r"/>
              <c:showLegendKey val="0"/>
              <c:showVal val="0"/>
              <c:showCatName val="1"/>
              <c:showSerName val="0"/>
              <c:showPercent val="0"/>
              <c:showBubbleSize val="0"/>
            </c:dLbl>
            <c:dLbl>
              <c:idx val="4"/>
              <c:layout>
                <c:manualLayout>
                  <c:x val="-4.0816326530612242E-2"/>
                  <c:y val="7.2463768115942032E-2"/>
                </c:manualLayout>
              </c:layout>
              <c:tx>
                <c:rich>
                  <a:bodyPr/>
                  <a:lstStyle/>
                  <a:p>
                    <a:r>
                      <a:rPr lang="sl-SI"/>
                      <a:t>246</a:t>
                    </a:r>
                    <a:endParaRPr lang="en-US"/>
                  </a:p>
                </c:rich>
              </c:tx>
              <c:dLblPos val="r"/>
              <c:showLegendKey val="0"/>
              <c:showVal val="0"/>
              <c:showCatName val="1"/>
              <c:showSerName val="0"/>
              <c:showPercent val="0"/>
              <c:showBubbleSize val="0"/>
            </c:dLbl>
            <c:dLbl>
              <c:idx val="5"/>
              <c:layout>
                <c:manualLayout>
                  <c:x val="-4.9886621315192746E-2"/>
                  <c:y val="-6.5876152832674506E-2"/>
                </c:manualLayout>
              </c:layout>
              <c:tx>
                <c:rich>
                  <a:bodyPr/>
                  <a:lstStyle/>
                  <a:p>
                    <a:r>
                      <a:rPr lang="sl-SI"/>
                      <a:t>301</a:t>
                    </a:r>
                    <a:endParaRPr lang="en-US"/>
                  </a:p>
                </c:rich>
              </c:tx>
              <c:dLblPos val="r"/>
              <c:showLegendKey val="0"/>
              <c:showVal val="0"/>
              <c:showCatName val="1"/>
              <c:showSerName val="0"/>
              <c:showPercent val="0"/>
              <c:showBubbleSize val="0"/>
            </c:dLbl>
            <c:dLbl>
              <c:idx val="6"/>
              <c:layout>
                <c:manualLayout>
                  <c:x val="-4.0816326530612283E-2"/>
                  <c:y val="-5.5994729907773329E-2"/>
                </c:manualLayout>
              </c:layout>
              <c:tx>
                <c:rich>
                  <a:bodyPr/>
                  <a:lstStyle/>
                  <a:p>
                    <a:r>
                      <a:rPr lang="sl-SI"/>
                      <a:t>322</a:t>
                    </a:r>
                    <a:endParaRPr lang="en-US"/>
                  </a:p>
                </c:rich>
              </c:tx>
              <c:dLblPos val="r"/>
              <c:showLegendKey val="0"/>
              <c:showVal val="0"/>
              <c:showCatName val="1"/>
              <c:showSerName val="0"/>
              <c:showPercent val="0"/>
              <c:showBubbleSize val="0"/>
            </c:dLbl>
            <c:dLbl>
              <c:idx val="7"/>
              <c:layout>
                <c:manualLayout>
                  <c:x val="-2.7210884353741454E-2"/>
                  <c:y val="3.9525691699604744E-2"/>
                </c:manualLayout>
              </c:layout>
              <c:tx>
                <c:rich>
                  <a:bodyPr/>
                  <a:lstStyle/>
                  <a:p>
                    <a:r>
                      <a:rPr lang="sl-SI"/>
                      <a:t>374</a:t>
                    </a:r>
                    <a:endParaRPr lang="en-US"/>
                  </a:p>
                </c:rich>
              </c:tx>
              <c:dLblPos val="r"/>
              <c:showLegendKey val="0"/>
              <c:showVal val="0"/>
              <c:showCatName val="1"/>
              <c:showSerName val="0"/>
              <c:showPercent val="0"/>
              <c:showBubbleSize val="0"/>
            </c:dLbl>
            <c:dLbl>
              <c:idx val="8"/>
              <c:layout>
                <c:manualLayout>
                  <c:x val="-4.3083900226757371E-2"/>
                  <c:y val="-3.9525691699604744E-2"/>
                </c:manualLayout>
              </c:layout>
              <c:tx>
                <c:rich>
                  <a:bodyPr/>
                  <a:lstStyle/>
                  <a:p>
                    <a:r>
                      <a:rPr lang="sl-SI"/>
                      <a:t>366</a:t>
                    </a:r>
                    <a:endParaRPr lang="en-US"/>
                  </a:p>
                </c:rich>
              </c:tx>
              <c:dLblPos val="r"/>
              <c:showLegendKey val="0"/>
              <c:showVal val="0"/>
              <c:showCatName val="1"/>
              <c:showSerName val="0"/>
              <c:showPercent val="0"/>
              <c:showBubbleSize val="0"/>
            </c:dLbl>
            <c:dLbl>
              <c:idx val="9"/>
              <c:layout>
                <c:manualLayout>
                  <c:x val="-3.4013605442176957E-2"/>
                  <c:y val="-6.5876152832674575E-2"/>
                </c:manualLayout>
              </c:layout>
              <c:tx>
                <c:rich>
                  <a:bodyPr/>
                  <a:lstStyle/>
                  <a:p>
                    <a:r>
                      <a:rPr lang="sl-SI"/>
                      <a:t>430</a:t>
                    </a:r>
                    <a:endParaRPr lang="en-US"/>
                  </a:p>
                </c:rich>
              </c:tx>
              <c:dLblPos val="r"/>
              <c:showLegendKey val="0"/>
              <c:showVal val="0"/>
              <c:showCatName val="1"/>
              <c:showSerName val="0"/>
              <c:showPercent val="0"/>
              <c:showBubbleSize val="0"/>
            </c:dLbl>
            <c:dLbl>
              <c:idx val="10"/>
              <c:layout>
                <c:manualLayout>
                  <c:x val="-3.8548752834467119E-2"/>
                  <c:y val="-4.9407114624505991E-2"/>
                </c:manualLayout>
              </c:layout>
              <c:tx>
                <c:rich>
                  <a:bodyPr/>
                  <a:lstStyle/>
                  <a:p>
                    <a:r>
                      <a:rPr lang="sl-SI"/>
                      <a:t>450</a:t>
                    </a:r>
                    <a:endParaRPr lang="en-US"/>
                  </a:p>
                </c:rich>
              </c:tx>
              <c:dLblPos val="r"/>
              <c:showLegendKey val="0"/>
              <c:showVal val="0"/>
              <c:showCatName val="1"/>
              <c:showSerName val="0"/>
              <c:showPercent val="0"/>
              <c:showBubbleSize val="0"/>
            </c:dLbl>
            <c:dLbl>
              <c:idx val="11"/>
              <c:layout>
                <c:manualLayout>
                  <c:x val="-2.9478458049886622E-2"/>
                  <c:y val="4.2819499341238472E-2"/>
                </c:manualLayout>
              </c:layout>
              <c:tx>
                <c:rich>
                  <a:bodyPr/>
                  <a:lstStyle/>
                  <a:p>
                    <a:r>
                      <a:rPr lang="sl-SI"/>
                      <a:t>440</a:t>
                    </a:r>
                    <a:endParaRPr lang="en-US"/>
                  </a:p>
                </c:rich>
              </c:tx>
              <c:dLblPos val="r"/>
              <c:showLegendKey val="0"/>
              <c:showVal val="0"/>
              <c:showCatName val="1"/>
              <c:showSerName val="0"/>
              <c:showPercent val="0"/>
              <c:showBubbleSize val="0"/>
            </c:dLbl>
            <c:dLbl>
              <c:idx val="12"/>
              <c:layout>
                <c:manualLayout>
                  <c:x val="-4.7619047619047616E-2"/>
                  <c:y val="-3.9525691699604806E-2"/>
                </c:manualLayout>
              </c:layout>
              <c:tx>
                <c:rich>
                  <a:bodyPr/>
                  <a:lstStyle/>
                  <a:p>
                    <a:r>
                      <a:rPr lang="sl-SI"/>
                      <a:t>440</a:t>
                    </a:r>
                    <a:endParaRPr lang="en-US"/>
                  </a:p>
                </c:rich>
              </c:tx>
              <c:dLblPos val="r"/>
              <c:showLegendKey val="0"/>
              <c:showVal val="0"/>
              <c:showCatName val="1"/>
              <c:showSerName val="0"/>
              <c:showPercent val="0"/>
              <c:showBubbleSize val="0"/>
            </c:dLbl>
            <c:dLbl>
              <c:idx val="13"/>
              <c:layout>
                <c:manualLayout>
                  <c:x val="-4.76190476190477E-2"/>
                  <c:y val="-6.2582345191040847E-2"/>
                </c:manualLayout>
              </c:layout>
              <c:tx>
                <c:rich>
                  <a:bodyPr/>
                  <a:lstStyle/>
                  <a:p>
                    <a:r>
                      <a:rPr lang="sl-SI"/>
                      <a:t>505</a:t>
                    </a:r>
                    <a:endParaRPr lang="en-US"/>
                  </a:p>
                </c:rich>
              </c:tx>
              <c:dLblPos val="r"/>
              <c:showLegendKey val="0"/>
              <c:showVal val="0"/>
              <c:showCatName val="1"/>
              <c:showSerName val="0"/>
              <c:showPercent val="0"/>
              <c:showBubbleSize val="0"/>
            </c:dLbl>
            <c:dLbl>
              <c:idx val="14"/>
              <c:layout>
                <c:manualLayout>
                  <c:x val="-5.2154195011337952E-2"/>
                  <c:y val="-5.2700922266139691E-2"/>
                </c:manualLayout>
              </c:layout>
              <c:tx>
                <c:rich>
                  <a:bodyPr/>
                  <a:lstStyle/>
                  <a:p>
                    <a:r>
                      <a:rPr lang="sl-SI"/>
                      <a:t>517</a:t>
                    </a:r>
                    <a:endParaRPr lang="en-US"/>
                  </a:p>
                </c:rich>
              </c:tx>
              <c:dLblPos val="r"/>
              <c:showLegendKey val="0"/>
              <c:showVal val="0"/>
              <c:showCatName val="1"/>
              <c:showSerName val="0"/>
              <c:showPercent val="0"/>
              <c:showBubbleSize val="0"/>
            </c:dLbl>
            <c:dLbl>
              <c:idx val="15"/>
              <c:layout>
                <c:manualLayout>
                  <c:x val="-3.6281179138321996E-2"/>
                  <c:y val="-4.9407114624505928E-2"/>
                </c:manualLayout>
              </c:layout>
              <c:tx>
                <c:rich>
                  <a:bodyPr/>
                  <a:lstStyle/>
                  <a:p>
                    <a:r>
                      <a:rPr lang="sl-SI"/>
                      <a:t>547</a:t>
                    </a:r>
                    <a:endParaRPr lang="en-US"/>
                  </a:p>
                </c:rich>
              </c:tx>
              <c:dLblPos val="r"/>
              <c:showLegendKey val="0"/>
              <c:showVal val="0"/>
              <c:showCatName val="1"/>
              <c:showSerName val="0"/>
              <c:showPercent val="0"/>
              <c:showBubbleSize val="0"/>
            </c:dLbl>
            <c:dLbl>
              <c:idx val="16"/>
              <c:layout>
                <c:manualLayout>
                  <c:x val="-4.0816505079722176E-2"/>
                  <c:y val="8.234519104084316E-2"/>
                </c:manualLayout>
              </c:layout>
              <c:tx>
                <c:rich>
                  <a:bodyPr/>
                  <a:lstStyle/>
                  <a:p>
                    <a:r>
                      <a:rPr lang="sl-SI"/>
                      <a:t>601</a:t>
                    </a:r>
                    <a:endParaRPr lang="en-US"/>
                  </a:p>
                </c:rich>
              </c:tx>
              <c:dLblPos val="r"/>
              <c:showLegendKey val="0"/>
              <c:showVal val="0"/>
              <c:showCatName val="1"/>
              <c:showSerName val="0"/>
              <c:showPercent val="0"/>
              <c:showBubbleSize val="0"/>
            </c:dLbl>
            <c:dLbl>
              <c:idx val="17"/>
              <c:layout>
                <c:manualLayout>
                  <c:x val="-2.7210884353741579E-2"/>
                  <c:y val="3.2938076416337225E-2"/>
                </c:manualLayout>
              </c:layout>
              <c:tx>
                <c:rich>
                  <a:bodyPr/>
                  <a:lstStyle/>
                  <a:p>
                    <a:r>
                      <a:rPr lang="sl-SI"/>
                      <a:t>637</a:t>
                    </a:r>
                    <a:endParaRPr lang="en-US"/>
                  </a:p>
                </c:rich>
              </c:tx>
              <c:dLblPos val="r"/>
              <c:showLegendKey val="0"/>
              <c:showVal val="0"/>
              <c:showCatName val="1"/>
              <c:showSerName val="0"/>
              <c:showPercent val="0"/>
              <c:showBubbleSize val="0"/>
            </c:dLbl>
            <c:dLbl>
              <c:idx val="18"/>
              <c:layout>
                <c:manualLayout>
                  <c:x val="-4.0816326530612242E-2"/>
                  <c:y val="-4.9407114624505928E-2"/>
                </c:manualLayout>
              </c:layout>
              <c:tx>
                <c:rich>
                  <a:bodyPr/>
                  <a:lstStyle/>
                  <a:p>
                    <a:r>
                      <a:rPr lang="sl-SI"/>
                      <a:t>700</a:t>
                    </a:r>
                    <a:endParaRPr lang="en-US"/>
                  </a:p>
                </c:rich>
              </c:tx>
              <c:dLblPos val="r"/>
              <c:showLegendKey val="0"/>
              <c:showVal val="0"/>
              <c:showCatName val="1"/>
              <c:showSerName val="0"/>
              <c:showPercent val="0"/>
              <c:showBubbleSize val="0"/>
            </c:dLbl>
            <c:dLbl>
              <c:idx val="19"/>
              <c:layout>
                <c:manualLayout>
                  <c:x val="-3.4013605442176874E-2"/>
                  <c:y val="4.61133069828722E-2"/>
                </c:manualLayout>
              </c:layout>
              <c:tx>
                <c:rich>
                  <a:bodyPr/>
                  <a:lstStyle/>
                  <a:p>
                    <a:r>
                      <a:rPr lang="sl-SI"/>
                      <a:t>704</a:t>
                    </a:r>
                    <a:endParaRPr lang="en-US"/>
                  </a:p>
                </c:rich>
              </c:tx>
              <c:dLblPos val="r"/>
              <c:showLegendKey val="0"/>
              <c:showVal val="0"/>
              <c:showCatName val="1"/>
              <c:showSerName val="0"/>
              <c:showPercent val="0"/>
              <c:showBubbleSize val="0"/>
            </c:dLbl>
            <c:dLbl>
              <c:idx val="20"/>
              <c:layout>
                <c:manualLayout>
                  <c:x val="-4.0816326530612242E-2"/>
                  <c:y val="-4.9407114624505928E-2"/>
                </c:manualLayout>
              </c:layout>
              <c:tx>
                <c:rich>
                  <a:bodyPr/>
                  <a:lstStyle/>
                  <a:p>
                    <a:r>
                      <a:rPr lang="sl-SI"/>
                      <a:t>761</a:t>
                    </a:r>
                    <a:endParaRPr lang="en-US"/>
                  </a:p>
                </c:rich>
              </c:tx>
              <c:dLblPos val="r"/>
              <c:showLegendKey val="0"/>
              <c:showVal val="0"/>
              <c:showCatName val="1"/>
              <c:showSerName val="0"/>
              <c:showPercent val="0"/>
              <c:showBubbleSize val="0"/>
            </c:dLbl>
            <c:dLbl>
              <c:idx val="21"/>
              <c:layout>
                <c:manualLayout>
                  <c:x val="-6.8027210884355404E-3"/>
                  <c:y val="5.2700922266139656E-2"/>
                </c:manualLayout>
              </c:layout>
              <c:tx>
                <c:rich>
                  <a:bodyPr/>
                  <a:lstStyle/>
                  <a:p>
                    <a:r>
                      <a:rPr lang="sl-SI"/>
                      <a:t>619</a:t>
                    </a:r>
                    <a:endParaRPr lang="en-US"/>
                  </a:p>
                </c:rich>
              </c:tx>
              <c:dLblPos val="r"/>
              <c:showLegendKey val="0"/>
              <c:showVal val="0"/>
              <c:showCatName val="1"/>
              <c:showSerName val="0"/>
              <c:showPercent val="0"/>
              <c:showBubbleSize val="0"/>
            </c:dLbl>
            <c:dLblPos val="r"/>
            <c:showLegendKey val="0"/>
            <c:showVal val="0"/>
            <c:showCatName val="1"/>
            <c:showSerName val="0"/>
            <c:showPercent val="0"/>
            <c:showBubbleSize val="0"/>
            <c:showLeaderLines val="0"/>
          </c:dLbls>
          <c:xVal>
            <c:numRef>
              <c:f>List6!$A$1:$A$22</c:f>
              <c:numCache>
                <c:formatCode>General</c:formatCod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numCache>
            </c:numRef>
          </c:xVal>
          <c:yVal>
            <c:numRef>
              <c:f>List6!$B$1:$B$22</c:f>
              <c:numCache>
                <c:formatCode>0.00</c:formatCode>
                <c:ptCount val="22"/>
                <c:pt idx="0">
                  <c:v>2.4875710227270087E-2</c:v>
                </c:pt>
                <c:pt idx="1">
                  <c:v>1.6888385052449939E-2</c:v>
                </c:pt>
                <c:pt idx="2">
                  <c:v>4.7101276676799753E-3</c:v>
                </c:pt>
                <c:pt idx="3">
                  <c:v>9.6723090277799351E-3</c:v>
                </c:pt>
                <c:pt idx="4">
                  <c:v>6.8051718114801041E-3</c:v>
                </c:pt>
                <c:pt idx="5">
                  <c:v>1.3614692561249919E-2</c:v>
                </c:pt>
                <c:pt idx="6">
                  <c:v>1.2451550975350001E-2</c:v>
                </c:pt>
                <c:pt idx="7">
                  <c:v>9.8174396045700441E-3</c:v>
                </c:pt>
                <c:pt idx="8">
                  <c:v>1.7099036545050073E-2</c:v>
                </c:pt>
                <c:pt idx="9">
                  <c:v>1.6807006126229984E-2</c:v>
                </c:pt>
                <c:pt idx="10">
                  <c:v>1.5509109497070073E-2</c:v>
                </c:pt>
                <c:pt idx="11">
                  <c:v>1.5216415578670039E-2</c:v>
                </c:pt>
                <c:pt idx="12">
                  <c:v>1.6690397262570045E-2</c:v>
                </c:pt>
                <c:pt idx="13">
                  <c:v>1.7929536045190098E-2</c:v>
                </c:pt>
                <c:pt idx="14">
                  <c:v>2.0635389958870043E-2</c:v>
                </c:pt>
                <c:pt idx="15">
                  <c:v>2.1826151302140051E-2</c:v>
                </c:pt>
                <c:pt idx="16">
                  <c:v>1.694519785597004E-2</c:v>
                </c:pt>
                <c:pt idx="17">
                  <c:v>1.8329449875200021E-2</c:v>
                </c:pt>
                <c:pt idx="18">
                  <c:v>2.0742621081220047E-2</c:v>
                </c:pt>
                <c:pt idx="19">
                  <c:v>1.9847048340700058E-2</c:v>
                </c:pt>
                <c:pt idx="20">
                  <c:v>2.2846511272659908E-2</c:v>
                </c:pt>
                <c:pt idx="21">
                  <c:v>2.117305690714999E-2</c:v>
                </c:pt>
              </c:numCache>
            </c:numRef>
          </c:yVal>
          <c:smooth val="0"/>
        </c:ser>
        <c:dLbls>
          <c:dLblPos val="r"/>
          <c:showLegendKey val="0"/>
          <c:showVal val="1"/>
          <c:showCatName val="1"/>
          <c:showSerName val="0"/>
          <c:showPercent val="0"/>
          <c:showBubbleSize val="0"/>
        </c:dLbls>
        <c:axId val="248806784"/>
        <c:axId val="250685696"/>
      </c:scatterChart>
      <c:valAx>
        <c:axId val="248806784"/>
        <c:scaling>
          <c:orientation val="minMax"/>
          <c:max val="2023"/>
          <c:min val="2002"/>
        </c:scaling>
        <c:delete val="0"/>
        <c:axPos val="b"/>
        <c:numFmt formatCode="General" sourceLinked="0"/>
        <c:majorTickMark val="none"/>
        <c:minorTickMark val="none"/>
        <c:tickLblPos val="nextTo"/>
        <c:txPr>
          <a:bodyPr rot="-3360000" vert="horz"/>
          <a:lstStyle/>
          <a:p>
            <a:pPr>
              <a:defRPr/>
            </a:pPr>
            <a:endParaRPr lang="sl-SI"/>
          </a:p>
        </c:txPr>
        <c:crossAx val="250685696"/>
        <c:crosses val="autoZero"/>
        <c:crossBetween val="midCat"/>
        <c:majorUnit val="1"/>
        <c:minorUnit val="1"/>
      </c:valAx>
      <c:valAx>
        <c:axId val="250685696"/>
        <c:scaling>
          <c:orientation val="minMax"/>
        </c:scaling>
        <c:delete val="0"/>
        <c:axPos val="l"/>
        <c:majorGridlines/>
        <c:numFmt formatCode="0.0\ %" sourceLinked="0"/>
        <c:majorTickMark val="none"/>
        <c:minorTickMark val="none"/>
        <c:tickLblPos val="nextTo"/>
        <c:crossAx val="248806784"/>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3F72450-B908-44DC-9E0C-EFC3237782B8}" type="datetimeFigureOut">
              <a:rPr lang="sl-SI" smtClean="0"/>
              <a:t>05.02.2024</a:t>
            </a:fld>
            <a:endParaRPr lang="sl-SI"/>
          </a:p>
        </p:txBody>
      </p:sp>
      <p:sp>
        <p:nvSpPr>
          <p:cNvPr id="4" name="Ograda no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CF1CA34-758B-48DA-9E6C-0CE6321B5118}" type="slidenum">
              <a:rPr lang="sl-SI" smtClean="0"/>
              <a:t>‹#›</a:t>
            </a:fld>
            <a:endParaRPr lang="sl-SI"/>
          </a:p>
        </p:txBody>
      </p:sp>
    </p:spTree>
    <p:extLst>
      <p:ext uri="{BB962C8B-B14F-4D97-AF65-F5344CB8AC3E}">
        <p14:creationId xmlns:p14="http://schemas.microsoft.com/office/powerpoint/2010/main" val="939437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DB914D3-0C02-4A71-A642-B13B501B53C0}" type="datetimeFigureOut">
              <a:rPr lang="sl-SI" smtClean="0"/>
              <a:t>05.02.2024</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C956E4A-1FA9-4E0A-8BB8-F2E977AAAEA9}" type="slidenum">
              <a:rPr lang="sl-SI" smtClean="0"/>
              <a:t>‹#›</a:t>
            </a:fld>
            <a:endParaRPr lang="sl-SI"/>
          </a:p>
        </p:txBody>
      </p:sp>
    </p:spTree>
    <p:extLst>
      <p:ext uri="{BB962C8B-B14F-4D97-AF65-F5344CB8AC3E}">
        <p14:creationId xmlns:p14="http://schemas.microsoft.com/office/powerpoint/2010/main" val="141131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027910A6-B555-451B-A718-A86BFEC1A059}" type="slidenum">
              <a:rPr lang="sl-SI" smtClean="0"/>
              <a:t>3</a:t>
            </a:fld>
            <a:endParaRPr lang="sl-SI"/>
          </a:p>
        </p:txBody>
      </p:sp>
    </p:spTree>
    <p:extLst>
      <p:ext uri="{BB962C8B-B14F-4D97-AF65-F5344CB8AC3E}">
        <p14:creationId xmlns:p14="http://schemas.microsoft.com/office/powerpoint/2010/main" val="372476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l-SI" dirty="0"/>
              <a:t>Osnovni rejski cilj ohranjanja avtohtonih pasem domačih živali je njihovo ohranjanje v izvornem tipu. Zato je pri govedu </a:t>
            </a:r>
            <a:r>
              <a:rPr lang="sl-SI" dirty="0" err="1"/>
              <a:t>cikaste</a:t>
            </a:r>
            <a:r>
              <a:rPr lang="sl-SI" dirty="0"/>
              <a:t> pasme potrebno oblikovati populacijo te pasme iz tistih živali, ki izpolnjujejo želene rejske cilje. To so živali v </a:t>
            </a:r>
            <a:r>
              <a:rPr lang="sl-SI" dirty="0" err="1"/>
              <a:t>cikastem</a:t>
            </a:r>
            <a:r>
              <a:rPr lang="sl-SI" dirty="0"/>
              <a:t> (izvornem) tipu. Osnova in pomoč pri doseganju rejskih ciljev so zgodovinski viri, ki prikazujejo razvoj in oblikovanje pasme in so zato najboljša podlaga za strokovno usmeritev pasme. Posebno pozornost je potrebno usmeriti tudi v preprečevanje parjenja v sorodstvu. </a:t>
            </a:r>
          </a:p>
          <a:p>
            <a:pPr algn="just"/>
            <a:endParaRPr lang="sl-SI" dirty="0"/>
          </a:p>
          <a:p>
            <a:pPr algn="just"/>
            <a:r>
              <a:rPr lang="sl-SI" dirty="0"/>
              <a:t>Živali naj bodo lahke, s tankimi kostmi in </a:t>
            </a:r>
            <a:r>
              <a:rPr lang="sl-SI" dirty="0" err="1"/>
              <a:t>nerobustne</a:t>
            </a:r>
            <a:r>
              <a:rPr lang="sl-SI" dirty="0"/>
              <a:t> konstitucije, v kombiniranem tipu z večjim poudarkom na prireji mleka. Živali naj bodo manjšega okvira in korektnih telesnih oblik. </a:t>
            </a:r>
            <a:r>
              <a:rPr lang="sl-SI" dirty="0" smtClean="0"/>
              <a:t>Za </a:t>
            </a:r>
            <a:r>
              <a:rPr lang="sl-SI" dirty="0" err="1" smtClean="0"/>
              <a:t>cikasto</a:t>
            </a:r>
            <a:r>
              <a:rPr lang="sl-SI" dirty="0" smtClean="0"/>
              <a:t> govedo je značilna relativno velika mlečnost (glede na telesno maso), velika </a:t>
            </a:r>
            <a:r>
              <a:rPr lang="sl-SI" dirty="0" err="1" smtClean="0"/>
              <a:t>konzumacijska</a:t>
            </a:r>
            <a:r>
              <a:rPr lang="sl-SI" dirty="0" smtClean="0"/>
              <a:t> sposobnost, zelo dobra konverzija, odlične pašne lastnosti, odlična konstitucija (življenjska sila – odpornost proti neugodnim vplivom okolja) in nezahtevnost za rejo. Pasma ima večino telesnih lastnosti, ki so pomembne in potrebne za rejo v težkih in skromnih pogojih reje, odlično izraženih. Živali odlikuje sposobnost prilagajanja na pašo na strmem terenu. Poudarjene morajo biti tiste sekundarne lastnosti, ki omogočajo dolgo življenjsko dobo ter odpornost in prilagodljivost na težke in skromne pogoje reje, sposobnost paše na hribovskih in gorskih pašnikih. Zaželena je velika odpornost na bolezni, dolga življenjska doba, dobra plodnost, lahke telitve ter močno izražen materinski čut. </a:t>
            </a:r>
            <a:endParaRPr lang="sl-SI" dirty="0"/>
          </a:p>
          <a:p>
            <a:endParaRPr lang="sl-SI" dirty="0" smtClean="0"/>
          </a:p>
          <a:p>
            <a:r>
              <a:rPr lang="sl-SI" dirty="0" smtClean="0"/>
              <a:t>Splošna navodila iz banove uredbe:  Barva in razdelitev barv naj se presoja s stališča, da je tem bolje, čim bolj prevladuje temeljna rjava barva nad belo, in to tudi tedaj, če se pojavljajo na belem polju rjave lise ali če je bela hrbtna proga prekinjena.  Premočno razširjenje bele barve nakazuje oslabljeno konstitucijo in se rado podeduje. Pri bikih je v tem pogledu strože soditi kakor pri kravah.  Nekdanja prevelika strogost ni v skladu z modernimi rejskimi načeli za odbiro živali po obliki in koristnosti niti z novejšimi izsledki o barvi domačih živali. </a:t>
            </a:r>
            <a:r>
              <a:rPr lang="sl-SI" smtClean="0"/>
              <a:t>Edino bela (ožja ali širša) hrbtna in trebušna proga se mora zahtevati, ker je to zunanji znak pasemske pripadnosti. </a:t>
            </a:r>
            <a:endParaRPr lang="sl-SI" dirty="0"/>
          </a:p>
        </p:txBody>
      </p:sp>
      <p:sp>
        <p:nvSpPr>
          <p:cNvPr id="4" name="Slide Number Placeholder 3"/>
          <p:cNvSpPr>
            <a:spLocks noGrp="1"/>
          </p:cNvSpPr>
          <p:nvPr>
            <p:ph type="sldNum" sz="quarter" idx="10"/>
          </p:nvPr>
        </p:nvSpPr>
        <p:spPr/>
        <p:txBody>
          <a:bodyPr/>
          <a:lstStyle/>
          <a:p>
            <a:fld id="{C6B553E0-615B-4368-9595-60880B89C9E5}" type="slidenum">
              <a:rPr lang="sl-SI" smtClean="0">
                <a:solidFill>
                  <a:prstClr val="black"/>
                </a:solidFill>
              </a:rPr>
              <a:pPr/>
              <a:t>26</a:t>
            </a:fld>
            <a:endParaRPr lang="sl-SI">
              <a:solidFill>
                <a:prstClr val="black"/>
              </a:solidFill>
            </a:endParaRPr>
          </a:p>
        </p:txBody>
      </p:sp>
    </p:spTree>
    <p:extLst>
      <p:ext uri="{BB962C8B-B14F-4D97-AF65-F5344CB8AC3E}">
        <p14:creationId xmlns:p14="http://schemas.microsoft.com/office/powerpoint/2010/main" val="318415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094DDDD3-BEDD-45AC-ACB5-F4352B606A3D}" type="slidenum">
              <a:rPr lang="sl-SI" smtClean="0">
                <a:solidFill>
                  <a:prstClr val="black"/>
                </a:solidFill>
              </a:rPr>
              <a:pPr/>
              <a:t>28</a:t>
            </a:fld>
            <a:endParaRPr lang="sl-SI">
              <a:solidFill>
                <a:prstClr val="black"/>
              </a:solidFill>
            </a:endParaRPr>
          </a:p>
        </p:txBody>
      </p:sp>
    </p:spTree>
    <p:extLst>
      <p:ext uri="{BB962C8B-B14F-4D97-AF65-F5344CB8AC3E}">
        <p14:creationId xmlns:p14="http://schemas.microsoft.com/office/powerpoint/2010/main" val="343903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C956E4A-1FA9-4E0A-8BB8-F2E977AAAEA9}" type="slidenum">
              <a:rPr lang="sl-SI" smtClean="0"/>
              <a:t>35</a:t>
            </a:fld>
            <a:endParaRPr lang="sl-SI"/>
          </a:p>
        </p:txBody>
      </p:sp>
    </p:spTree>
    <p:extLst>
      <p:ext uri="{BB962C8B-B14F-4D97-AF65-F5344CB8AC3E}">
        <p14:creationId xmlns:p14="http://schemas.microsoft.com/office/powerpoint/2010/main" val="71967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1935446C-6C8D-4E6B-8CC5-425E0FBA6C1D}" type="datetimeFigureOut">
              <a:rPr lang="sl-SI" smtClean="0"/>
              <a:t>05.02.2024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6D2B6EE-C8EB-4959-A196-8C15CB079978}" type="slidenum">
              <a:rPr lang="sl-SI" smtClean="0"/>
              <a:t>‹#›</a:t>
            </a:fld>
            <a:endParaRPr lang="sl-SI"/>
          </a:p>
        </p:txBody>
      </p:sp>
    </p:spTree>
    <p:extLst>
      <p:ext uri="{BB962C8B-B14F-4D97-AF65-F5344CB8AC3E}">
        <p14:creationId xmlns:p14="http://schemas.microsoft.com/office/powerpoint/2010/main" val="221054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935446C-6C8D-4E6B-8CC5-425E0FBA6C1D}" type="datetimeFigureOut">
              <a:rPr lang="sl-SI" smtClean="0"/>
              <a:t>05.02.2024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6D2B6EE-C8EB-4959-A196-8C15CB079978}" type="slidenum">
              <a:rPr lang="sl-SI" smtClean="0"/>
              <a:t>‹#›</a:t>
            </a:fld>
            <a:endParaRPr lang="sl-SI"/>
          </a:p>
        </p:txBody>
      </p:sp>
    </p:spTree>
    <p:extLst>
      <p:ext uri="{BB962C8B-B14F-4D97-AF65-F5344CB8AC3E}">
        <p14:creationId xmlns:p14="http://schemas.microsoft.com/office/powerpoint/2010/main" val="310486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935446C-6C8D-4E6B-8CC5-425E0FBA6C1D}" type="datetimeFigureOut">
              <a:rPr lang="sl-SI" smtClean="0"/>
              <a:t>05.02.2024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6D2B6EE-C8EB-4959-A196-8C15CB079978}" type="slidenum">
              <a:rPr lang="sl-SI" smtClean="0"/>
              <a:t>‹#›</a:t>
            </a:fld>
            <a:endParaRPr lang="sl-SI"/>
          </a:p>
        </p:txBody>
      </p:sp>
    </p:spTree>
    <p:extLst>
      <p:ext uri="{BB962C8B-B14F-4D97-AF65-F5344CB8AC3E}">
        <p14:creationId xmlns:p14="http://schemas.microsoft.com/office/powerpoint/2010/main" val="1549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935446C-6C8D-4E6B-8CC5-425E0FBA6C1D}" type="datetimeFigureOut">
              <a:rPr lang="sl-SI" smtClean="0"/>
              <a:t>05.02.2024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6D2B6EE-C8EB-4959-A196-8C15CB079978}" type="slidenum">
              <a:rPr lang="sl-SI" smtClean="0"/>
              <a:t>‹#›</a:t>
            </a:fld>
            <a:endParaRPr lang="sl-SI"/>
          </a:p>
        </p:txBody>
      </p:sp>
    </p:spTree>
    <p:extLst>
      <p:ext uri="{BB962C8B-B14F-4D97-AF65-F5344CB8AC3E}">
        <p14:creationId xmlns:p14="http://schemas.microsoft.com/office/powerpoint/2010/main" val="53745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1935446C-6C8D-4E6B-8CC5-425E0FBA6C1D}" type="datetimeFigureOut">
              <a:rPr lang="sl-SI" smtClean="0"/>
              <a:t>05.02.2024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6D2B6EE-C8EB-4959-A196-8C15CB079978}" type="slidenum">
              <a:rPr lang="sl-SI" smtClean="0"/>
              <a:t>‹#›</a:t>
            </a:fld>
            <a:endParaRPr lang="sl-SI"/>
          </a:p>
        </p:txBody>
      </p:sp>
    </p:spTree>
    <p:extLst>
      <p:ext uri="{BB962C8B-B14F-4D97-AF65-F5344CB8AC3E}">
        <p14:creationId xmlns:p14="http://schemas.microsoft.com/office/powerpoint/2010/main" val="327257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1935446C-6C8D-4E6B-8CC5-425E0FBA6C1D}" type="datetimeFigureOut">
              <a:rPr lang="sl-SI" smtClean="0"/>
              <a:t>05.02.2024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F6D2B6EE-C8EB-4959-A196-8C15CB079978}" type="slidenum">
              <a:rPr lang="sl-SI" smtClean="0"/>
              <a:t>‹#›</a:t>
            </a:fld>
            <a:endParaRPr lang="sl-SI"/>
          </a:p>
        </p:txBody>
      </p:sp>
    </p:spTree>
    <p:extLst>
      <p:ext uri="{BB962C8B-B14F-4D97-AF65-F5344CB8AC3E}">
        <p14:creationId xmlns:p14="http://schemas.microsoft.com/office/powerpoint/2010/main" val="106361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1935446C-6C8D-4E6B-8CC5-425E0FBA6C1D}" type="datetimeFigureOut">
              <a:rPr lang="sl-SI" smtClean="0"/>
              <a:t>05.02.2024</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F6D2B6EE-C8EB-4959-A196-8C15CB079978}" type="slidenum">
              <a:rPr lang="sl-SI" smtClean="0"/>
              <a:t>‹#›</a:t>
            </a:fld>
            <a:endParaRPr lang="sl-SI"/>
          </a:p>
        </p:txBody>
      </p:sp>
    </p:spTree>
    <p:extLst>
      <p:ext uri="{BB962C8B-B14F-4D97-AF65-F5344CB8AC3E}">
        <p14:creationId xmlns:p14="http://schemas.microsoft.com/office/powerpoint/2010/main" val="6851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1935446C-6C8D-4E6B-8CC5-425E0FBA6C1D}" type="datetimeFigureOut">
              <a:rPr lang="sl-SI" smtClean="0"/>
              <a:t>05.02.2024</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F6D2B6EE-C8EB-4959-A196-8C15CB079978}" type="slidenum">
              <a:rPr lang="sl-SI" smtClean="0"/>
              <a:t>‹#›</a:t>
            </a:fld>
            <a:endParaRPr lang="sl-SI"/>
          </a:p>
        </p:txBody>
      </p:sp>
    </p:spTree>
    <p:extLst>
      <p:ext uri="{BB962C8B-B14F-4D97-AF65-F5344CB8AC3E}">
        <p14:creationId xmlns:p14="http://schemas.microsoft.com/office/powerpoint/2010/main" val="407438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935446C-6C8D-4E6B-8CC5-425E0FBA6C1D}" type="datetimeFigureOut">
              <a:rPr lang="sl-SI" smtClean="0"/>
              <a:t>05.02.2024</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F6D2B6EE-C8EB-4959-A196-8C15CB079978}" type="slidenum">
              <a:rPr lang="sl-SI" smtClean="0"/>
              <a:t>‹#›</a:t>
            </a:fld>
            <a:endParaRPr lang="sl-SI"/>
          </a:p>
        </p:txBody>
      </p:sp>
    </p:spTree>
    <p:extLst>
      <p:ext uri="{BB962C8B-B14F-4D97-AF65-F5344CB8AC3E}">
        <p14:creationId xmlns:p14="http://schemas.microsoft.com/office/powerpoint/2010/main" val="100866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1935446C-6C8D-4E6B-8CC5-425E0FBA6C1D}" type="datetimeFigureOut">
              <a:rPr lang="sl-SI" smtClean="0"/>
              <a:t>05.02.2024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F6D2B6EE-C8EB-4959-A196-8C15CB079978}" type="slidenum">
              <a:rPr lang="sl-SI" smtClean="0"/>
              <a:t>‹#›</a:t>
            </a:fld>
            <a:endParaRPr lang="sl-SI"/>
          </a:p>
        </p:txBody>
      </p:sp>
    </p:spTree>
    <p:extLst>
      <p:ext uri="{BB962C8B-B14F-4D97-AF65-F5344CB8AC3E}">
        <p14:creationId xmlns:p14="http://schemas.microsoft.com/office/powerpoint/2010/main" val="6503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1935446C-6C8D-4E6B-8CC5-425E0FBA6C1D}" type="datetimeFigureOut">
              <a:rPr lang="sl-SI" smtClean="0"/>
              <a:t>05.02.2024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F6D2B6EE-C8EB-4959-A196-8C15CB079978}" type="slidenum">
              <a:rPr lang="sl-SI" smtClean="0"/>
              <a:t>‹#›</a:t>
            </a:fld>
            <a:endParaRPr lang="sl-SI"/>
          </a:p>
        </p:txBody>
      </p:sp>
    </p:spTree>
    <p:extLst>
      <p:ext uri="{BB962C8B-B14F-4D97-AF65-F5344CB8AC3E}">
        <p14:creationId xmlns:p14="http://schemas.microsoft.com/office/powerpoint/2010/main" val="117647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5446C-6C8D-4E6B-8CC5-425E0FBA6C1D}" type="datetimeFigureOut">
              <a:rPr lang="sl-SI" smtClean="0"/>
              <a:t>05.02.2024</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2B6EE-C8EB-4959-A196-8C15CB079978}" type="slidenum">
              <a:rPr lang="sl-SI" smtClean="0"/>
              <a:t>‹#›</a:t>
            </a:fld>
            <a:endParaRPr lang="sl-SI"/>
          </a:p>
        </p:txBody>
      </p:sp>
    </p:spTree>
    <p:extLst>
      <p:ext uri="{BB962C8B-B14F-4D97-AF65-F5344CB8AC3E}">
        <p14:creationId xmlns:p14="http://schemas.microsoft.com/office/powerpoint/2010/main" val="3913223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13791" y="340141"/>
            <a:ext cx="7772400" cy="3672408"/>
          </a:xfrm>
        </p:spPr>
        <p:txBody>
          <a:bodyPr>
            <a:normAutofit fontScale="90000"/>
          </a:bodyPr>
          <a:lstStyle/>
          <a:p>
            <a:pPr algn="l"/>
            <a:r>
              <a:rPr lang="sl-SI" dirty="0" smtClean="0"/>
              <a:t/>
            </a:r>
            <a:br>
              <a:rPr lang="sl-SI" dirty="0" smtClean="0"/>
            </a:br>
            <a:r>
              <a:rPr lang="sl-SI" b="1" dirty="0" smtClean="0"/>
              <a:t>VSEBINSKO POROČILO (STROKOVNI DEL) ZA 2023 IN PROGRAM ZA 2024</a:t>
            </a:r>
            <a:r>
              <a:rPr lang="sl-SI" dirty="0" smtClean="0"/>
              <a:t/>
            </a:r>
            <a:br>
              <a:rPr lang="sl-SI" dirty="0" smtClean="0"/>
            </a:br>
            <a:r>
              <a:rPr lang="sl-SI" dirty="0" smtClean="0"/>
              <a:t/>
            </a:r>
            <a:br>
              <a:rPr lang="sl-SI" dirty="0" smtClean="0"/>
            </a:br>
            <a:r>
              <a:rPr lang="sl-SI" sz="3100" b="1" dirty="0" smtClean="0"/>
              <a:t>Matjaž Hribar</a:t>
            </a:r>
            <a:r>
              <a:rPr lang="sl-SI" sz="3100" dirty="0" smtClean="0"/>
              <a:t>, KGZS – Zavod Ljubljana,</a:t>
            </a:r>
            <a:r>
              <a:rPr lang="sl-SI" sz="3600" dirty="0" smtClean="0"/>
              <a:t/>
            </a:r>
            <a:br>
              <a:rPr lang="sl-SI" sz="3600" dirty="0" smtClean="0"/>
            </a:br>
            <a:r>
              <a:rPr lang="sl-SI" sz="3100" dirty="0" smtClean="0"/>
              <a:t>strokovni vodja in tajnik Rejskega Društva CIKA</a:t>
            </a:r>
            <a:br>
              <a:rPr lang="sl-SI" sz="3100" dirty="0" smtClean="0"/>
            </a:br>
            <a:r>
              <a:rPr lang="sl-SI" sz="3100" b="1" dirty="0" smtClean="0"/>
              <a:t>Anton </a:t>
            </a:r>
            <a:r>
              <a:rPr lang="sl-SI" sz="3100" b="1" dirty="0"/>
              <a:t>J</a:t>
            </a:r>
            <a:r>
              <a:rPr lang="sl-SI" sz="3100" b="1" dirty="0" smtClean="0"/>
              <a:t>amnik</a:t>
            </a:r>
            <a:r>
              <a:rPr lang="sl-SI" sz="3100" dirty="0" smtClean="0"/>
              <a:t>, predsednik Rejskega Društva CIKA,</a:t>
            </a:r>
            <a:br>
              <a:rPr lang="sl-SI" sz="3100" dirty="0" smtClean="0"/>
            </a:br>
            <a:r>
              <a:rPr lang="sl-SI" sz="3100" b="1" dirty="0" smtClean="0"/>
              <a:t>Marija Kožar</a:t>
            </a:r>
            <a:r>
              <a:rPr lang="sl-SI" sz="3100" dirty="0" smtClean="0"/>
              <a:t>, blagajničarka</a:t>
            </a:r>
            <a:br>
              <a:rPr lang="sl-SI" sz="3100" dirty="0" smtClean="0"/>
            </a:br>
            <a:endParaRPr lang="sl-SI" sz="3100" dirty="0"/>
          </a:p>
        </p:txBody>
      </p:sp>
      <p:pic>
        <p:nvPicPr>
          <p:cNvPr id="4" name="Picture 2" descr="C:\Users\uporabnik\Documents\nerazporejeno\PRO CIKA (Logotipi)\Logotip CK (jpg) 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79" y="4005064"/>
            <a:ext cx="2016225"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913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966585345"/>
              </p:ext>
            </p:extLst>
          </p:nvPr>
        </p:nvGraphicFramePr>
        <p:xfrm>
          <a:off x="683568" y="692697"/>
          <a:ext cx="7776865" cy="5544615"/>
        </p:xfrm>
        <a:graphic>
          <a:graphicData uri="http://schemas.openxmlformats.org/drawingml/2006/table">
            <a:tbl>
              <a:tblPr firstRow="1" firstCol="1" lastRow="1" lastCol="1" bandRow="1" bandCol="1"/>
              <a:tblGrid>
                <a:gridCol w="414952"/>
                <a:gridCol w="2422887"/>
                <a:gridCol w="2092636"/>
                <a:gridCol w="748314"/>
                <a:gridCol w="517526"/>
                <a:gridCol w="1580550"/>
              </a:tblGrid>
              <a:tr h="894293">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35.</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PLANINKA SI 04280060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31.7.2017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Grom 853271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Punči SI 33520092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Štimec Barbara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Krkovo nad faro 10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1336 Kostel</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2018</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116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169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4">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36.</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AJKA SI 64383617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16.12.2014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Gallileo 852221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Ajda SI 53091556</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Cencelj Anica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Jeronim 50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3305 Vransko</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2018</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130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171</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4">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37.</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SI 94536984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10.1.2015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Sest 853072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Zvonka SI 83715956</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Štefančič Blaž</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Fara 2a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1336 Kostel</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2020</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155</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PIKO 855094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NINKO 854045</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4">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38.</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RESKA SI 04587233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1.2.2015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Mario 853290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Roža SI 53984326</a:t>
                      </a:r>
                      <a:r>
                        <a:rPr lang="sl-SI" sz="800" b="1">
                          <a:effectLst/>
                          <a:latin typeface="Tahoma"/>
                          <a:ea typeface="Times New Roman"/>
                          <a:cs typeface="Times New Roman"/>
                        </a:rPr>
                        <a:t> </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Šturm Bojan</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Volarje 31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6220 Tolmin</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178</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ROMI 854352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3152">
                <a:tc>
                  <a:txBody>
                    <a:bodyPr/>
                    <a:lstStyle/>
                    <a:p>
                      <a:pPr algn="just">
                        <a:lnSpc>
                          <a:spcPct val="115000"/>
                        </a:lnSpc>
                        <a:spcAft>
                          <a:spcPts val="0"/>
                        </a:spcAft>
                      </a:pPr>
                      <a:r>
                        <a:rPr lang="sl-SI" sz="800">
                          <a:effectLst/>
                          <a:latin typeface="Tahoma"/>
                          <a:ea typeface="Times New Roman"/>
                          <a:cs typeface="Times New Roman"/>
                        </a:rPr>
                        <a:t>39.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MARINKA SI 94488881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9.2.2015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Dino 853413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Mavra SI 93976404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 </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Kreže Jože</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Podkraj 33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1430 Hrastnik</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2021</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170</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MLIN 588272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4">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40.</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RESA SI 14573882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15.4.2015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Mrk 853474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SI 44118868</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Sitar Simona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Volčji Potok 35a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1236 Radomlje</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175</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PIKO 855094</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4">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41.</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GENOVEFA SI 64585785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27.4.2015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Muri 853746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Gora SI 44335513</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Košir Karničar Marijana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Zgornje Jezersko 104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4206 Zgornje Jezersko</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173</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SANI 855263</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SAVO 853820</a:t>
                      </a:r>
                      <a:endParaRPr lang="sl-SI" sz="900" dirty="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829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229932035"/>
              </p:ext>
            </p:extLst>
          </p:nvPr>
        </p:nvGraphicFramePr>
        <p:xfrm>
          <a:off x="755576" y="692697"/>
          <a:ext cx="7704856" cy="5433465"/>
        </p:xfrm>
        <a:graphic>
          <a:graphicData uri="http://schemas.openxmlformats.org/drawingml/2006/table">
            <a:tbl>
              <a:tblPr firstRow="1" firstCol="1" lastRow="1" lastCol="1" bandRow="1" bandCol="1"/>
              <a:tblGrid>
                <a:gridCol w="411109"/>
                <a:gridCol w="2400453"/>
                <a:gridCol w="2073259"/>
                <a:gridCol w="741385"/>
                <a:gridCol w="512734"/>
                <a:gridCol w="1565916"/>
              </a:tblGrid>
              <a:tr h="876366">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SI 64551973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23.6.2015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Dunaj 853739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SI 94247316</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Kalister Boštjan</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Knežak 114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6253 Knežak</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2018</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173</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NINKO 854045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NORD 853853</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092">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43.</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TIA SI 04374299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2.10.2015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Doni 853506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SI 94128240</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Kosovelj Mitja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Zagrajec 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6223 Komen</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2020</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169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NINKO 854045</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092">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44.</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SI 84707299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17.10.2015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Mrak 853076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Sora SI 541903328</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Sluga Jurij</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Razbor 12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3222 Razbor</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132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180</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NINKO 854045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GREN 854285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639">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45.</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ŠPELA SI 74735037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30.11.2015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Navtik 853268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Robida SI 84407607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 </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Burja Marjan</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Potok v Črni 6a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1242 Stahovica</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181</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PIKO 855094</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092">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46.</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LIZA SI 34515125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18.12.2015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Mario 853290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Lina SI 43880498</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Šturm Bojan</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Volarje 31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5220 Tolmin</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2020</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130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176</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BIL 854184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092">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47.</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SAVA SI 44590808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5.3.2016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Savo 853820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Mandarina SI 44410500</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Selič Magdalena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Leskovca 3a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3270 laško</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117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163</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PIKO 855094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GREN 854285</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092">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48.</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DORA SI 84775207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10.3.2016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Net 853522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Detala SI 83392971</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Kosovelj Mitja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Zagrajec 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6223 Komen</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MLIN 855272</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GRBAC 853847</a:t>
                      </a:r>
                      <a:endParaRPr lang="sl-SI" sz="900" dirty="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332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632853950"/>
              </p:ext>
            </p:extLst>
          </p:nvPr>
        </p:nvGraphicFramePr>
        <p:xfrm>
          <a:off x="683568" y="692699"/>
          <a:ext cx="7704855" cy="5536493"/>
        </p:xfrm>
        <a:graphic>
          <a:graphicData uri="http://schemas.openxmlformats.org/drawingml/2006/table">
            <a:tbl>
              <a:tblPr firstRow="1" firstCol="1" lastRow="1" lastCol="1" bandRow="1" bandCol="1"/>
              <a:tblGrid>
                <a:gridCol w="411110"/>
                <a:gridCol w="2400453"/>
                <a:gridCol w="2073258"/>
                <a:gridCol w="741385"/>
                <a:gridCol w="512734"/>
                <a:gridCol w="1565915"/>
              </a:tblGrid>
              <a:tr h="738199">
                <a:tc>
                  <a:txBody>
                    <a:bodyPr/>
                    <a:lstStyle/>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49.</a:t>
                      </a:r>
                      <a:endParaRPr lang="sl-SI" sz="9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84745877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22.3.2016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Nikodem 853535</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Mavra SI 73479332</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Smolej Miha</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Planina pod Golico 4a</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4270 Jesenice</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2019</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119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120</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168</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MLIN 855272</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50.</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MALA SI 84784669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24.4.2016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Marč 853508</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Rdeška SI 63064805</a:t>
                      </a:r>
                      <a:r>
                        <a:rPr lang="sl-SI" sz="900" b="1">
                          <a:effectLst/>
                          <a:latin typeface="Tahoma"/>
                          <a:ea typeface="Times New Roman"/>
                          <a:cs typeface="Times New Roman"/>
                        </a:rPr>
                        <a:t> </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VF UL, Ljubljana</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Gerbičeva ulica 60</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1000 Ljubljana</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2020</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128</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179</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PIKO 855094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NINKO 854045</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51.</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04751375</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25.4.2016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Same 853868</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Sisi SI 64388021</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Mohorič srečko</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Čekovnik 10b</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5280 Idrija</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2019</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117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120</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164</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PIKO 855094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ROMI 854352</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729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52.</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54775413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26.4.2016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Fram 853296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Detala SI 04468552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 </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Slapnik Jure</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Rovt pod Menino 37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3341 Šmartno ob Dreti</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2020</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168</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NINKO 854045</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53.</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dirty="0">
                          <a:effectLst/>
                          <a:latin typeface="Tahoma"/>
                          <a:ea typeface="Times New Roman"/>
                          <a:cs typeface="Times New Roman"/>
                        </a:rPr>
                        <a:t>KRKA SI 24620763</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Rojstvo: 21.6.2016</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O: </a:t>
                      </a:r>
                      <a:r>
                        <a:rPr lang="sl-SI" sz="900" dirty="0" err="1">
                          <a:effectLst/>
                          <a:latin typeface="Tahoma"/>
                          <a:ea typeface="Times New Roman"/>
                          <a:cs typeface="Times New Roman"/>
                        </a:rPr>
                        <a:t>Grbac</a:t>
                      </a:r>
                      <a:r>
                        <a:rPr lang="sl-SI" sz="900" dirty="0">
                          <a:effectLst/>
                          <a:latin typeface="Tahoma"/>
                          <a:ea typeface="Times New Roman"/>
                          <a:cs typeface="Times New Roman"/>
                        </a:rPr>
                        <a:t> 853847</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M: Kaja SI 33374509</a:t>
                      </a:r>
                      <a:endParaRPr lang="sl-SI" sz="9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Štimec Barbara</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Krkovo nad Faro 10</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1336 Kostel</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2021</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178</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MLIN 855272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PIKO 855094</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54.</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94777844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27.6.2016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Rudolf 853293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Kresnička SI 24230355</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Tonin Mali Marko</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Bela Peč 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1241 Kamnik</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2020</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162</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PIKO 855094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SANI 855263</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55.</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CUKII SI 54662438</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27.6.2016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Sever 853529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Cikla SI 44280059</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Štimec Barbara</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Krkovo nad Faro 10</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1336 Kostel</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2020</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169</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MLIN 855272</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SAVO 853820</a:t>
                      </a:r>
                      <a:endParaRPr lang="sl-SI" sz="9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61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642709947"/>
              </p:ext>
            </p:extLst>
          </p:nvPr>
        </p:nvGraphicFramePr>
        <p:xfrm>
          <a:off x="683568" y="548680"/>
          <a:ext cx="7704857" cy="5914467"/>
        </p:xfrm>
        <a:graphic>
          <a:graphicData uri="http://schemas.openxmlformats.org/drawingml/2006/table">
            <a:tbl>
              <a:tblPr firstRow="1" firstCol="1" lastRow="1" lastCol="1" bandRow="1" bandCol="1"/>
              <a:tblGrid>
                <a:gridCol w="411112"/>
                <a:gridCol w="2400453"/>
                <a:gridCol w="2073259"/>
                <a:gridCol w="741385"/>
                <a:gridCol w="512733"/>
                <a:gridCol w="1565915"/>
              </a:tblGrid>
              <a:tr h="591223">
                <a:tc>
                  <a:txBody>
                    <a:bodyPr/>
                    <a:lstStyle/>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56.</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dirty="0">
                          <a:effectLst/>
                          <a:latin typeface="Tahoma"/>
                          <a:ea typeface="Times New Roman"/>
                          <a:cs typeface="Times New Roman"/>
                        </a:rPr>
                        <a:t>SI 64850014</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Rojstvo: 1.10.2016</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O: Solčavski 853029</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M: Paula SI 64100326</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Kemperl Jerneja</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Podsreda 22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3257 Podsreda</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2020</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169</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PIKO 855094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GREN 854285</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02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57.</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dirty="0">
                          <a:effectLst/>
                          <a:latin typeface="Tahoma"/>
                          <a:ea typeface="Times New Roman"/>
                          <a:cs typeface="Times New Roman"/>
                        </a:rPr>
                        <a:t>CINDA SI 64837783</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Rojstvo: 24.11.2016</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O: Nego 853081</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M: </a:t>
                      </a:r>
                      <a:r>
                        <a:rPr lang="sl-SI" sz="900" dirty="0" err="1">
                          <a:effectLst/>
                          <a:latin typeface="Tahoma"/>
                          <a:ea typeface="Times New Roman"/>
                          <a:cs typeface="Times New Roman"/>
                        </a:rPr>
                        <a:t>Tajči</a:t>
                      </a:r>
                      <a:r>
                        <a:rPr lang="sl-SI" sz="900" dirty="0">
                          <a:effectLst/>
                          <a:latin typeface="Tahoma"/>
                          <a:ea typeface="Times New Roman"/>
                          <a:cs typeface="Times New Roman"/>
                        </a:rPr>
                        <a:t> SI 93631172</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Emeršič Janez</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Veliki Okič 52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2285 Leskovec</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2020</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175</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PIKO 855094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SANI 855263</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2447">
                <a:tc>
                  <a:txBody>
                    <a:bodyPr/>
                    <a:lstStyle/>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58.</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dirty="0">
                          <a:effectLst/>
                          <a:latin typeface="Tahoma"/>
                          <a:ea typeface="Times New Roman"/>
                          <a:cs typeface="Times New Roman"/>
                        </a:rPr>
                        <a:t>SI 74852503</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Rojstvo:12.12.2016</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O: Solkan 853889</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M: Majhna SI </a:t>
                      </a:r>
                      <a:r>
                        <a:rPr lang="sl-SI" sz="900" dirty="0" smtClean="0">
                          <a:effectLst/>
                          <a:latin typeface="Tahoma"/>
                          <a:ea typeface="Times New Roman"/>
                          <a:cs typeface="Times New Roman"/>
                        </a:rPr>
                        <a:t>03075739</a:t>
                      </a:r>
                    </a:p>
                    <a:p>
                      <a:pPr algn="just">
                        <a:lnSpc>
                          <a:spcPct val="115000"/>
                        </a:lnSpc>
                        <a:spcAft>
                          <a:spcPts val="0"/>
                        </a:spcAft>
                      </a:pPr>
                      <a:r>
                        <a:rPr lang="sl-SI" sz="900" b="1" dirty="0" smtClean="0">
                          <a:effectLst/>
                          <a:latin typeface="Tahoma"/>
                          <a:ea typeface="Times New Roman"/>
                          <a:cs typeface="Times New Roman"/>
                        </a:rPr>
                        <a:t> </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Kožar Marija</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Podjelje 7</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4267 Srednja vas v </a:t>
                      </a:r>
                      <a:r>
                        <a:rPr lang="sl-SI" sz="900" dirty="0" smtClean="0">
                          <a:effectLst/>
                          <a:latin typeface="Tahoma"/>
                          <a:ea typeface="Times New Roman"/>
                          <a:cs typeface="Times New Roman"/>
                        </a:rPr>
                        <a:t>Bohinju</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dirty="0">
                          <a:effectLst/>
                          <a:latin typeface="Tahoma"/>
                          <a:ea typeface="Times New Roman"/>
                          <a:cs typeface="Times New Roman"/>
                        </a:rPr>
                        <a:t>BM</a:t>
                      </a:r>
                      <a:endParaRPr lang="sl-SI" sz="900" dirty="0">
                        <a:effectLst/>
                        <a:latin typeface="Calibri"/>
                        <a:ea typeface="Calibri"/>
                        <a:cs typeface="Times New Roman"/>
                      </a:endParaRPr>
                    </a:p>
                    <a:p>
                      <a:pPr algn="just">
                        <a:lnSpc>
                          <a:spcPct val="115000"/>
                        </a:lnSpc>
                        <a:spcAft>
                          <a:spcPts val="0"/>
                        </a:spcAft>
                      </a:pPr>
                      <a:r>
                        <a:rPr lang="sl-SI" sz="900" b="1" dirty="0">
                          <a:effectLst/>
                          <a:latin typeface="Tahoma"/>
                          <a:ea typeface="Times New Roman"/>
                          <a:cs typeface="Times New Roman"/>
                        </a:rPr>
                        <a:t>2020</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124</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126</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124</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173</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PIKO 855094</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NINKO 854055</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029">
                <a:tc>
                  <a:txBody>
                    <a:bodyPr/>
                    <a:lstStyle/>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59.</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dirty="0">
                          <a:effectLst/>
                          <a:latin typeface="Tahoma"/>
                          <a:ea typeface="Times New Roman"/>
                          <a:cs typeface="Times New Roman"/>
                        </a:rPr>
                        <a:t>SI 64933920</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Rojstvo: 17.2.2017</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O: Miro 854015</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M: Meri SI 34047741</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Olga Pirš</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Zgornji Tuhinj 9</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1219 Laze v Tuhinju</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2020</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178</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MLIN 855272</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835">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60.</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dirty="0">
                          <a:effectLst/>
                          <a:latin typeface="Tahoma"/>
                          <a:ea typeface="Times New Roman"/>
                          <a:cs typeface="Times New Roman"/>
                        </a:rPr>
                        <a:t>ŠKRLATICA SI 44585811</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Rojstvo: 22.3.2017</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O: Sneg 853500</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M: </a:t>
                      </a:r>
                      <a:r>
                        <a:rPr lang="sl-SI" sz="900" dirty="0" err="1">
                          <a:effectLst/>
                          <a:latin typeface="Tahoma"/>
                          <a:ea typeface="Times New Roman"/>
                          <a:cs typeface="Times New Roman"/>
                        </a:rPr>
                        <a:t>Šija</a:t>
                      </a:r>
                      <a:r>
                        <a:rPr lang="sl-SI" sz="900" dirty="0">
                          <a:effectLst/>
                          <a:latin typeface="Tahoma"/>
                          <a:ea typeface="Times New Roman"/>
                          <a:cs typeface="Times New Roman"/>
                        </a:rPr>
                        <a:t> SI 34310717</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900" b="1" dirty="0">
                          <a:effectLst/>
                          <a:latin typeface="Tahoma"/>
                          <a:ea typeface="Times New Roman"/>
                          <a:cs typeface="Times New Roman"/>
                        </a:rPr>
                        <a:t> </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Košir Karničar Marijana</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Zgornje Jezersko 104</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4206 Zgornje Jezersko</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2021</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171</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ROMI 854352</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835">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61.</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84854346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27.3.2017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Nikodem 853535</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SI 04110046</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Noč Alojzij</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Javorniški Rovt 9</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4270 Jesenice</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2020</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115</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159</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PIKO 855094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MLIN 855272</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223">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62.</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54669167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1.5.2017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Nord 853525</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Sotla SI 73917496</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Meglen Vida</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Sv. Vrh 10</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8230 Mokronog</a:t>
                      </a:r>
                      <a:endParaRPr lang="sl-SI" sz="90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dirty="0">
                          <a:effectLst/>
                          <a:latin typeface="Tahoma"/>
                          <a:ea typeface="Times New Roman"/>
                          <a:cs typeface="Times New Roman"/>
                        </a:rPr>
                        <a:t>BM</a:t>
                      </a:r>
                      <a:endParaRPr lang="sl-SI" sz="900" dirty="0">
                        <a:effectLst/>
                        <a:latin typeface="Calibri"/>
                        <a:ea typeface="Calibri"/>
                        <a:cs typeface="Times New Roman"/>
                      </a:endParaRPr>
                    </a:p>
                    <a:p>
                      <a:pPr algn="just">
                        <a:lnSpc>
                          <a:spcPct val="115000"/>
                        </a:lnSpc>
                        <a:spcAft>
                          <a:spcPts val="0"/>
                        </a:spcAft>
                      </a:pPr>
                      <a:r>
                        <a:rPr lang="sl-SI" sz="900" b="1" dirty="0">
                          <a:effectLst/>
                          <a:latin typeface="Tahoma"/>
                          <a:ea typeface="Times New Roman"/>
                          <a:cs typeface="Times New Roman"/>
                        </a:rPr>
                        <a:t>2021</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124</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127</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123</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172</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PIKO 855263</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ROMI 854352</a:t>
                      </a:r>
                      <a:endParaRPr lang="sl-SI" sz="9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2386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095129010"/>
              </p:ext>
            </p:extLst>
          </p:nvPr>
        </p:nvGraphicFramePr>
        <p:xfrm>
          <a:off x="755576" y="692698"/>
          <a:ext cx="7704857" cy="5544614"/>
        </p:xfrm>
        <a:graphic>
          <a:graphicData uri="http://schemas.openxmlformats.org/drawingml/2006/table">
            <a:tbl>
              <a:tblPr firstRow="1" firstCol="1" lastRow="1" lastCol="1" bandRow="1" bandCol="1"/>
              <a:tblGrid>
                <a:gridCol w="411109"/>
                <a:gridCol w="2400454"/>
                <a:gridCol w="2073260"/>
                <a:gridCol w="741385"/>
                <a:gridCol w="512734"/>
                <a:gridCol w="1565915"/>
              </a:tblGrid>
              <a:tr h="1252010">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63.</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SI 14659526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10.5.2017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Nikodem 853535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SI 84081179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 </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Pazlar Marko</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Mlinska cesta 13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4260 Bled</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2021</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174</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GREN 854285</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4">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64.</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SI 05000641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28.6.2017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Fram 853296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Pisana SI 74517594</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Uršič Milan</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Godič 1a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1242 Stahovica</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PBM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2021</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183</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4">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65.</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JERA SI 24751012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5.11.2017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Nord 853525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Jelka</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Hvala Andrej</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Podmelec 49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5216 Most na Soči</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2021</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180</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PIKO 855272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4">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66.</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MICA SI 94751015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28.11.2017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Erazem 854080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Murka SI 14440029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Šturm Bojan</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Volarje 31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5220 Tolmin</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2021</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174</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4">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67.</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SI 04966490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6.3.2018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Nobel 854047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Šmarnica SI 13972707</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Kuhar Andrej</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Klemenčevo 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1242 Stahovica</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4">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68.</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SI 74929517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15.4.2018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Nedo 853853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Etna SI 94041110</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Mrak Janez</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Studenčice 49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1215 Medvode</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2021</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165</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PIKO 855272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TMLIN 855272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4">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69.</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SI 55095879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11.5.2018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Nord 853525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Prima SI 64291026</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Ažman Franc</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Dolenci 91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9204 Šalovci</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2022</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186</a:t>
                      </a:r>
                      <a:endParaRPr lang="sl-SI" sz="90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PIKO 855094</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SANI 855263</a:t>
                      </a:r>
                      <a:endParaRPr lang="sl-SI" sz="900" dirty="0">
                        <a:effectLst/>
                        <a:latin typeface="Calibri"/>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7271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939081665"/>
              </p:ext>
            </p:extLst>
          </p:nvPr>
        </p:nvGraphicFramePr>
        <p:xfrm>
          <a:off x="755576" y="836710"/>
          <a:ext cx="7776863" cy="5256585"/>
        </p:xfrm>
        <a:graphic>
          <a:graphicData uri="http://schemas.openxmlformats.org/drawingml/2006/table">
            <a:tbl>
              <a:tblPr firstRow="1" firstCol="1" lastRow="1" lastCol="1" bandRow="1" bandCol="1"/>
              <a:tblGrid>
                <a:gridCol w="414952"/>
                <a:gridCol w="2422888"/>
                <a:gridCol w="2092634"/>
                <a:gridCol w="748314"/>
                <a:gridCol w="517525"/>
                <a:gridCol w="1580550"/>
              </a:tblGrid>
              <a:tr h="1051317">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MURA SI 54612426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1.8.2018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Savo 853820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SI 34757165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Kršinar Žiga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Topol pri Medvodah 5a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1215 Medvode</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PIKO 855094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GRBAC 853847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317">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05015322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20.11.2018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Sod 853796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SI 84464103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Dimic Anamarija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Šembije 37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6253 Knežak</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GREN 854285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317">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15171672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28.2.2019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Sturm 854294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Uška SI 43192160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Karničar Košir Marijana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Zgornje Jezersko 104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4206 Zgornje Jezersko</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PBM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PIKO 855094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SANI 855263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317">
                <a:tc>
                  <a:txBody>
                    <a:bodyPr/>
                    <a:lstStyle/>
                    <a:p>
                      <a:pPr algn="just">
                        <a:lnSpc>
                          <a:spcPct val="115000"/>
                        </a:lnSpc>
                        <a:spcAft>
                          <a:spcPts val="0"/>
                        </a:spcAft>
                      </a:pPr>
                      <a:r>
                        <a:rPr lang="sl-SI" sz="1000">
                          <a:effectLst/>
                          <a:latin typeface="Tahoma"/>
                          <a:ea typeface="Times New Roman"/>
                          <a:cs typeface="Times New Roman"/>
                        </a:rPr>
                        <a:t>72.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ELA SI 75120292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25.3.2019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Nedo 853853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ELI SI 43974641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Mrak Janez</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Studenčice 49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1215 Medvode</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MLIN 855272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SANI 855263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317">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15284011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30.5.2019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Neh 854245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SI 04247030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Krivonog Feliks</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Kozjak 55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2382 Mislinja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PBM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MLIN 855272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NINKO 854045</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234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948719798"/>
              </p:ext>
            </p:extLst>
          </p:nvPr>
        </p:nvGraphicFramePr>
        <p:xfrm>
          <a:off x="827584" y="980727"/>
          <a:ext cx="7704855" cy="4752528"/>
        </p:xfrm>
        <a:graphic>
          <a:graphicData uri="http://schemas.openxmlformats.org/drawingml/2006/table">
            <a:tbl>
              <a:tblPr firstRow="1" firstCol="1" lastRow="1" lastCol="1" bandRow="1" bandCol="1"/>
              <a:tblGrid>
                <a:gridCol w="411110"/>
                <a:gridCol w="2400454"/>
                <a:gridCol w="2073258"/>
                <a:gridCol w="741385"/>
                <a:gridCol w="512733"/>
                <a:gridCol w="1565915"/>
              </a:tblGrid>
              <a:tr h="1118242">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74.</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CILKA SI 25281127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17.9.2019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Nos 854297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Smokva SI 64464040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Kosovelj Mitja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Zagrajec 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6223 Komen</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SANI 588263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MLIN 855272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824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75291176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1.3.2020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Sonar 854088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SI 44363484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Staniša Robi</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Drganja vas 7a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8351 Straža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MLIM 855263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PIKO 855094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80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55321440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31.3.2020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Bil 854184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Eli SI </a:t>
                      </a:r>
                      <a:r>
                        <a:rPr lang="sl-SI" sz="1000" dirty="0" smtClean="0">
                          <a:effectLst/>
                          <a:latin typeface="Tahoma"/>
                          <a:ea typeface="Times New Roman"/>
                          <a:cs typeface="Times New Roman"/>
                        </a:rPr>
                        <a:t>43974641</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Pokeržnik Miran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Janževski vrh 54b</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2363 Podvelka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191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SANI 855263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PIKO 855094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824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35311773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28.6.2020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Sani 854725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SI 04856157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Smolej Miha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Planina pod Golico 4a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4270 Jesenice</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PBM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MLIN 855272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SANI 855263</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1805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8573" y="309144"/>
            <a:ext cx="8229600" cy="1143000"/>
          </a:xfrm>
        </p:spPr>
        <p:txBody>
          <a:bodyPr>
            <a:normAutofit fontScale="90000"/>
          </a:bodyPr>
          <a:lstStyle/>
          <a:p>
            <a:r>
              <a:rPr lang="sl-SI" sz="3200" b="1" dirty="0" smtClean="0">
                <a:solidFill>
                  <a:prstClr val="black"/>
                </a:solidFill>
              </a:rPr>
              <a:t/>
            </a:r>
            <a:br>
              <a:rPr lang="sl-SI" sz="3200" b="1" dirty="0" smtClean="0">
                <a:solidFill>
                  <a:prstClr val="black"/>
                </a:solidFill>
              </a:rPr>
            </a:br>
            <a:r>
              <a:rPr lang="sl-SI" sz="3600" b="1" dirty="0" smtClean="0">
                <a:solidFill>
                  <a:prstClr val="black"/>
                </a:solidFill>
              </a:rPr>
              <a:t>ŠTEVILO ODBRANIH </a:t>
            </a:r>
            <a:r>
              <a:rPr lang="sl-SI" sz="3600" b="1" dirty="0">
                <a:solidFill>
                  <a:prstClr val="black"/>
                </a:solidFill>
              </a:rPr>
              <a:t>BIKOVSKIH </a:t>
            </a:r>
            <a:r>
              <a:rPr lang="sl-SI" sz="3600" b="1" dirty="0" smtClean="0">
                <a:solidFill>
                  <a:prstClr val="black"/>
                </a:solidFill>
              </a:rPr>
              <a:t>MATER </a:t>
            </a:r>
            <a:r>
              <a:rPr lang="sl-SI" sz="3600" b="1" dirty="0">
                <a:solidFill>
                  <a:prstClr val="black"/>
                </a:solidFill>
              </a:rPr>
              <a:t>CIKASTE PASME ZA LETO </a:t>
            </a:r>
            <a:r>
              <a:rPr lang="sl-SI" sz="3600" b="1" dirty="0" smtClean="0">
                <a:solidFill>
                  <a:prstClr val="black"/>
                </a:solidFill>
              </a:rPr>
              <a:t>2024</a:t>
            </a:r>
            <a:r>
              <a:rPr lang="sl-SI" sz="3200" dirty="0">
                <a:solidFill>
                  <a:prstClr val="black"/>
                </a:solidFill>
              </a:rPr>
              <a:t/>
            </a:r>
            <a:br>
              <a:rPr lang="sl-SI" sz="3200" dirty="0">
                <a:solidFill>
                  <a:prstClr val="black"/>
                </a:solidFill>
              </a:rPr>
            </a:br>
            <a:endParaRPr lang="sl-SI"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1276818516"/>
              </p:ext>
            </p:extLst>
          </p:nvPr>
        </p:nvGraphicFramePr>
        <p:xfrm>
          <a:off x="467544" y="2276873"/>
          <a:ext cx="8229600" cy="2016224"/>
        </p:xfrm>
        <a:graphic>
          <a:graphicData uri="http://schemas.openxmlformats.org/drawingml/2006/table">
            <a:tbl>
              <a:tblPr firstRow="1" bandRow="1">
                <a:tableStyleId>{5C22544A-7EE6-4342-B048-85BDC9FD1C3A}</a:tableStyleId>
              </a:tblPr>
              <a:tblGrid>
                <a:gridCol w="4896544"/>
                <a:gridCol w="3333056"/>
              </a:tblGrid>
              <a:tr h="541119">
                <a:tc>
                  <a:txBody>
                    <a:bodyPr/>
                    <a:lstStyle/>
                    <a:p>
                      <a:pPr algn="ctr"/>
                      <a:r>
                        <a:rPr lang="sl-SI" sz="2000" b="1" dirty="0" smtClean="0"/>
                        <a:t>STATUS</a:t>
                      </a:r>
                      <a:endParaRPr lang="sl-SI" sz="2000" b="1" dirty="0"/>
                    </a:p>
                  </a:txBody>
                  <a:tcPr/>
                </a:tc>
                <a:tc>
                  <a:txBody>
                    <a:bodyPr/>
                    <a:lstStyle/>
                    <a:p>
                      <a:pPr algn="ctr"/>
                      <a:r>
                        <a:rPr lang="sl-SI" sz="2000" b="1" dirty="0" smtClean="0"/>
                        <a:t>ŠTEVILO</a:t>
                      </a:r>
                      <a:endParaRPr lang="sl-SI" sz="2000" b="1" dirty="0"/>
                    </a:p>
                  </a:txBody>
                  <a:tcPr/>
                </a:tc>
              </a:tr>
              <a:tr h="933986">
                <a:tc>
                  <a:txBody>
                    <a:bodyPr/>
                    <a:lstStyle/>
                    <a:p>
                      <a:pPr algn="ctr"/>
                      <a:r>
                        <a:rPr lang="sl-SI" sz="2000" b="1" dirty="0" smtClean="0"/>
                        <a:t>POTENCIALNO</a:t>
                      </a:r>
                      <a:r>
                        <a:rPr lang="sl-SI" sz="2000" b="1" baseline="0" dirty="0" smtClean="0"/>
                        <a:t> ODBRANE BIKOVSE MATERE</a:t>
                      </a:r>
                      <a:endParaRPr lang="sl-SI" sz="2000" b="1" dirty="0"/>
                    </a:p>
                  </a:txBody>
                  <a:tcPr/>
                </a:tc>
                <a:tc>
                  <a:txBody>
                    <a:bodyPr/>
                    <a:lstStyle/>
                    <a:p>
                      <a:pPr algn="ctr"/>
                      <a:r>
                        <a:rPr lang="sl-SI" sz="2000" b="1" dirty="0" smtClean="0"/>
                        <a:t>4</a:t>
                      </a:r>
                      <a:endParaRPr lang="sl-SI" sz="2000" b="1" dirty="0"/>
                    </a:p>
                  </a:txBody>
                  <a:tcPr/>
                </a:tc>
              </a:tr>
              <a:tr h="541119">
                <a:tc>
                  <a:txBody>
                    <a:bodyPr/>
                    <a:lstStyle/>
                    <a:p>
                      <a:pPr algn="ctr"/>
                      <a:r>
                        <a:rPr lang="sl-SI" sz="2000" b="1" dirty="0" smtClean="0"/>
                        <a:t>ODBRANE BIKOVSKE MATERE</a:t>
                      </a:r>
                      <a:endParaRPr lang="sl-SI" sz="2000" b="1" dirty="0"/>
                    </a:p>
                  </a:txBody>
                  <a:tcPr/>
                </a:tc>
                <a:tc>
                  <a:txBody>
                    <a:bodyPr/>
                    <a:lstStyle/>
                    <a:p>
                      <a:pPr algn="ctr"/>
                      <a:r>
                        <a:rPr lang="sl-SI" sz="2000" b="1" dirty="0" smtClean="0"/>
                        <a:t>73</a:t>
                      </a:r>
                      <a:endParaRPr lang="sl-SI" sz="2000" b="1" dirty="0"/>
                    </a:p>
                  </a:txBody>
                  <a:tcPr/>
                </a:tc>
              </a:tr>
            </a:tbl>
          </a:graphicData>
        </a:graphic>
      </p:graphicFrame>
    </p:spTree>
    <p:extLst>
      <p:ext uri="{BB962C8B-B14F-4D97-AF65-F5344CB8AC3E}">
        <p14:creationId xmlns:p14="http://schemas.microsoft.com/office/powerpoint/2010/main" val="3141449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29600" cy="778098"/>
          </a:xfrm>
        </p:spPr>
        <p:txBody>
          <a:bodyPr>
            <a:normAutofit fontScale="90000"/>
          </a:bodyPr>
          <a:lstStyle/>
          <a:p>
            <a:r>
              <a:rPr lang="sl-SI" sz="3200" b="1" dirty="0" smtClean="0"/>
              <a:t>GENOTIPIZACIJA CIKASTIH BIKOV (ODVZEM 2022, REZULTATI 2023)</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2053478915"/>
              </p:ext>
            </p:extLst>
          </p:nvPr>
        </p:nvGraphicFramePr>
        <p:xfrm>
          <a:off x="356128" y="1268760"/>
          <a:ext cx="8640962" cy="4226560"/>
        </p:xfrm>
        <a:graphic>
          <a:graphicData uri="http://schemas.openxmlformats.org/drawingml/2006/table">
            <a:tbl>
              <a:tblPr firstRow="1" bandRow="1">
                <a:tableStyleId>{5C22544A-7EE6-4342-B048-85BDC9FD1C3A}</a:tableStyleId>
              </a:tblPr>
              <a:tblGrid>
                <a:gridCol w="936104"/>
                <a:gridCol w="864096"/>
                <a:gridCol w="1152128"/>
                <a:gridCol w="1800200"/>
                <a:gridCol w="1296144"/>
                <a:gridCol w="1549002"/>
                <a:gridCol w="1043288"/>
              </a:tblGrid>
              <a:tr h="370840">
                <a:tc>
                  <a:txBody>
                    <a:bodyPr/>
                    <a:lstStyle/>
                    <a:p>
                      <a:pPr algn="ctr"/>
                      <a:r>
                        <a:rPr lang="sl-SI" sz="1400" dirty="0" smtClean="0"/>
                        <a:t>BIK</a:t>
                      </a:r>
                      <a:endParaRPr lang="sl-SI" sz="1400" dirty="0"/>
                    </a:p>
                  </a:txBody>
                  <a:tcPr/>
                </a:tc>
                <a:tc>
                  <a:txBody>
                    <a:bodyPr/>
                    <a:lstStyle/>
                    <a:p>
                      <a:pPr algn="ctr"/>
                      <a:r>
                        <a:rPr lang="sl-SI" sz="1400" dirty="0" smtClean="0"/>
                        <a:t>ROD.ŠT.</a:t>
                      </a:r>
                      <a:endParaRPr lang="sl-SI" sz="1400" dirty="0"/>
                    </a:p>
                  </a:txBody>
                  <a:tcPr/>
                </a:tc>
                <a:tc>
                  <a:txBody>
                    <a:bodyPr/>
                    <a:lstStyle/>
                    <a:p>
                      <a:pPr algn="ctr"/>
                      <a:r>
                        <a:rPr lang="sl-SI" sz="1400" dirty="0" smtClean="0"/>
                        <a:t>ROJSTVO</a:t>
                      </a:r>
                      <a:endParaRPr lang="sl-SI" sz="1400" dirty="0"/>
                    </a:p>
                  </a:txBody>
                  <a:tcPr/>
                </a:tc>
                <a:tc>
                  <a:txBody>
                    <a:bodyPr/>
                    <a:lstStyle/>
                    <a:p>
                      <a:pPr algn="ctr"/>
                      <a:r>
                        <a:rPr lang="sl-SI" sz="1400" dirty="0" smtClean="0"/>
                        <a:t>OČE</a:t>
                      </a:r>
                      <a:endParaRPr lang="sl-SI" sz="1400" dirty="0"/>
                    </a:p>
                  </a:txBody>
                  <a:tcPr/>
                </a:tc>
                <a:tc>
                  <a:txBody>
                    <a:bodyPr/>
                    <a:lstStyle/>
                    <a:p>
                      <a:pPr algn="ctr"/>
                      <a:r>
                        <a:rPr lang="sl-SI" sz="1400" dirty="0" smtClean="0"/>
                        <a:t>MATI</a:t>
                      </a:r>
                      <a:endParaRPr lang="sl-SI" sz="1400" dirty="0"/>
                    </a:p>
                  </a:txBody>
                  <a:tcPr/>
                </a:tc>
                <a:tc>
                  <a:txBody>
                    <a:bodyPr/>
                    <a:lstStyle/>
                    <a:p>
                      <a:pPr algn="ctr"/>
                      <a:r>
                        <a:rPr lang="sl-SI" sz="1400" dirty="0" smtClean="0"/>
                        <a:t>MNENJE GENSKE BANKE  (% </a:t>
                      </a:r>
                      <a:r>
                        <a:rPr lang="sl-SI" sz="1400" dirty="0" err="1" smtClean="0"/>
                        <a:t>inbr</a:t>
                      </a:r>
                      <a:r>
                        <a:rPr lang="sl-SI" sz="1400" dirty="0" smtClean="0"/>
                        <a:t>.)</a:t>
                      </a:r>
                      <a:endParaRPr lang="sl-SI" sz="1400" dirty="0"/>
                    </a:p>
                  </a:txBody>
                  <a:tcPr/>
                </a:tc>
                <a:tc>
                  <a:txBody>
                    <a:bodyPr/>
                    <a:lstStyle/>
                    <a:p>
                      <a:pPr algn="ctr"/>
                      <a:r>
                        <a:rPr lang="sl-SI" sz="1400" dirty="0" smtClean="0"/>
                        <a:t>ODLOČITEV KOMISIJE</a:t>
                      </a:r>
                      <a:endParaRPr lang="sl-SI" sz="1400" dirty="0"/>
                    </a:p>
                  </a:txBody>
                  <a:tcPr/>
                </a:tc>
              </a:tr>
              <a:tr h="370840">
                <a:tc>
                  <a:txBody>
                    <a:bodyPr/>
                    <a:lstStyle/>
                    <a:p>
                      <a:pPr algn="ctr"/>
                      <a:r>
                        <a:rPr lang="sl-SI" sz="1600" b="1" dirty="0" smtClean="0"/>
                        <a:t>NEROM</a:t>
                      </a:r>
                      <a:endParaRPr lang="sl-SI" sz="1600" b="1" dirty="0"/>
                    </a:p>
                  </a:txBody>
                  <a:tcPr/>
                </a:tc>
                <a:tc>
                  <a:txBody>
                    <a:bodyPr/>
                    <a:lstStyle/>
                    <a:p>
                      <a:pPr algn="ctr"/>
                      <a:r>
                        <a:rPr lang="sl-SI" sz="1600" dirty="0" smtClean="0"/>
                        <a:t>855440</a:t>
                      </a:r>
                      <a:endParaRPr lang="sl-SI" sz="1600" dirty="0"/>
                    </a:p>
                  </a:txBody>
                  <a:tcPr/>
                </a:tc>
                <a:tc>
                  <a:txBody>
                    <a:bodyPr/>
                    <a:lstStyle/>
                    <a:p>
                      <a:pPr algn="ctr"/>
                      <a:r>
                        <a:rPr lang="sl-SI" sz="1600" dirty="0" smtClean="0"/>
                        <a:t>18.4.2021</a:t>
                      </a:r>
                      <a:endParaRPr lang="sl-SI" sz="1600" dirty="0"/>
                    </a:p>
                  </a:txBody>
                  <a:tcPr/>
                </a:tc>
                <a:tc>
                  <a:txBody>
                    <a:bodyPr/>
                    <a:lstStyle/>
                    <a:p>
                      <a:pPr algn="ctr"/>
                      <a:r>
                        <a:rPr lang="sl-SI" sz="1600" b="1" dirty="0" smtClean="0"/>
                        <a:t>NEMON 854830</a:t>
                      </a:r>
                      <a:endParaRPr lang="sl-SI" sz="1600" b="1" dirty="0"/>
                    </a:p>
                  </a:txBody>
                  <a:tcPr/>
                </a:tc>
                <a:tc>
                  <a:txBody>
                    <a:bodyPr/>
                    <a:lstStyle/>
                    <a:p>
                      <a:pPr algn="ctr"/>
                      <a:r>
                        <a:rPr lang="sl-SI" sz="1600" dirty="0" smtClean="0"/>
                        <a:t>SI 24424158</a:t>
                      </a:r>
                      <a:endParaRPr lang="sl-SI" sz="1600" dirty="0"/>
                    </a:p>
                  </a:txBody>
                  <a:tcPr/>
                </a:tc>
                <a:tc>
                  <a:txBody>
                    <a:bodyPr/>
                    <a:lstStyle/>
                    <a:p>
                      <a:pPr algn="ctr"/>
                      <a:r>
                        <a:rPr lang="sl-SI" sz="1600" b="1" dirty="0" smtClean="0">
                          <a:solidFill>
                            <a:schemeClr val="tx1"/>
                          </a:solidFill>
                        </a:rPr>
                        <a:t>Primeren</a:t>
                      </a:r>
                      <a:r>
                        <a:rPr lang="sl-SI" sz="1600" b="1" baseline="0" dirty="0" smtClean="0">
                          <a:solidFill>
                            <a:schemeClr val="tx1"/>
                          </a:solidFill>
                        </a:rPr>
                        <a:t> (0,2%)</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solidFill>
                            <a:schemeClr val="tx1"/>
                          </a:solidFill>
                        </a:rPr>
                        <a:t>SANKT*</a:t>
                      </a:r>
                      <a:endParaRPr lang="sl-SI" sz="1600" b="1" dirty="0">
                        <a:solidFill>
                          <a:schemeClr val="tx1"/>
                        </a:solidFill>
                      </a:endParaRPr>
                    </a:p>
                  </a:txBody>
                  <a:tcPr/>
                </a:tc>
                <a:tc>
                  <a:txBody>
                    <a:bodyPr/>
                    <a:lstStyle/>
                    <a:p>
                      <a:pPr algn="ctr"/>
                      <a:r>
                        <a:rPr lang="sl-SI" sz="1600" dirty="0" smtClean="0"/>
                        <a:t>855457</a:t>
                      </a:r>
                      <a:endParaRPr lang="sl-SI" sz="1600" dirty="0"/>
                    </a:p>
                  </a:txBody>
                  <a:tcPr/>
                </a:tc>
                <a:tc>
                  <a:txBody>
                    <a:bodyPr/>
                    <a:lstStyle/>
                    <a:p>
                      <a:pPr algn="ctr"/>
                      <a:r>
                        <a:rPr lang="sl-SI" sz="1600" dirty="0" smtClean="0"/>
                        <a:t>21.11.2021</a:t>
                      </a:r>
                      <a:endParaRPr lang="sl-SI" sz="1600" dirty="0"/>
                    </a:p>
                  </a:txBody>
                  <a:tcPr/>
                </a:tc>
                <a:tc>
                  <a:txBody>
                    <a:bodyPr/>
                    <a:lstStyle/>
                    <a:p>
                      <a:pPr algn="ctr"/>
                      <a:r>
                        <a:rPr lang="sl-SI" sz="1600" b="1" dirty="0" smtClean="0"/>
                        <a:t>SVITOV 854360</a:t>
                      </a:r>
                      <a:endParaRPr lang="sl-SI" sz="1600" b="1" dirty="0"/>
                    </a:p>
                  </a:txBody>
                  <a:tcPr/>
                </a:tc>
                <a:tc>
                  <a:txBody>
                    <a:bodyPr/>
                    <a:lstStyle/>
                    <a:p>
                      <a:pPr algn="ctr"/>
                      <a:r>
                        <a:rPr lang="sl-SI" sz="1600" dirty="0" smtClean="0"/>
                        <a:t>SI</a:t>
                      </a:r>
                      <a:r>
                        <a:rPr lang="sl-SI" sz="1600" baseline="0" dirty="0" smtClean="0"/>
                        <a:t> 15001562</a:t>
                      </a:r>
                      <a:endParaRPr lang="sl-SI"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chemeClr val="tx1"/>
                          </a:solidFill>
                        </a:rPr>
                        <a:t>-</a:t>
                      </a:r>
                    </a:p>
                  </a:txBody>
                  <a:tcPr/>
                </a:tc>
                <a:tc>
                  <a:txBody>
                    <a:bodyPr/>
                    <a:lstStyle/>
                    <a:p>
                      <a:pPr algn="ctr"/>
                      <a:r>
                        <a:rPr lang="sl-SI" sz="1600" b="1" dirty="0" smtClean="0">
                          <a:solidFill>
                            <a:schemeClr val="tx1"/>
                          </a:solidFill>
                        </a:rPr>
                        <a:t>-</a:t>
                      </a:r>
                      <a:endParaRPr lang="sl-SI" sz="1600" b="1" dirty="0">
                        <a:solidFill>
                          <a:schemeClr val="tx1"/>
                        </a:solidFill>
                      </a:endParaRPr>
                    </a:p>
                  </a:txBody>
                  <a:tcPr/>
                </a:tc>
              </a:tr>
              <a:tr h="370840">
                <a:tc>
                  <a:txBody>
                    <a:bodyPr/>
                    <a:lstStyle/>
                    <a:p>
                      <a:pPr algn="ctr"/>
                      <a:r>
                        <a:rPr lang="sl-SI" sz="1600" b="1" dirty="0" smtClean="0"/>
                        <a:t>RUMBO</a:t>
                      </a:r>
                      <a:endParaRPr lang="sl-SI" sz="1600" b="1" dirty="0"/>
                    </a:p>
                  </a:txBody>
                  <a:tcPr/>
                </a:tc>
                <a:tc>
                  <a:txBody>
                    <a:bodyPr/>
                    <a:lstStyle/>
                    <a:p>
                      <a:pPr algn="ctr"/>
                      <a:r>
                        <a:rPr lang="sl-SI" sz="1600" dirty="0" smtClean="0"/>
                        <a:t>855301</a:t>
                      </a:r>
                      <a:endParaRPr lang="sl-SI" sz="1600" dirty="0"/>
                    </a:p>
                  </a:txBody>
                  <a:tcPr/>
                </a:tc>
                <a:tc>
                  <a:txBody>
                    <a:bodyPr/>
                    <a:lstStyle/>
                    <a:p>
                      <a:pPr algn="ctr"/>
                      <a:r>
                        <a:rPr lang="sl-SI" sz="1600" dirty="0" smtClean="0"/>
                        <a:t>3.2.2021</a:t>
                      </a:r>
                      <a:endParaRPr lang="sl-SI" sz="1600" dirty="0"/>
                    </a:p>
                  </a:txBody>
                  <a:tcPr/>
                </a:tc>
                <a:tc>
                  <a:txBody>
                    <a:bodyPr/>
                    <a:lstStyle/>
                    <a:p>
                      <a:pPr algn="ctr"/>
                      <a:r>
                        <a:rPr lang="sl-SI" sz="1600" b="1" dirty="0" smtClean="0"/>
                        <a:t>ROMI 854352</a:t>
                      </a:r>
                      <a:endParaRPr lang="sl-SI" sz="1600" b="1" dirty="0"/>
                    </a:p>
                  </a:txBody>
                  <a:tcPr/>
                </a:tc>
                <a:tc>
                  <a:txBody>
                    <a:bodyPr/>
                    <a:lstStyle/>
                    <a:p>
                      <a:pPr algn="ctr"/>
                      <a:r>
                        <a:rPr lang="sl-SI" sz="1600" dirty="0" smtClean="0"/>
                        <a:t>SI 45037854</a:t>
                      </a:r>
                      <a:endParaRPr lang="sl-SI"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dirty="0" smtClean="0">
                          <a:ln>
                            <a:noFill/>
                          </a:ln>
                          <a:solidFill>
                            <a:prstClr val="black"/>
                          </a:solidFill>
                          <a:effectLst/>
                          <a:uLnTx/>
                          <a:uFillTx/>
                          <a:latin typeface="+mn-lt"/>
                          <a:ea typeface="+mn-ea"/>
                          <a:cs typeface="+mn-cs"/>
                        </a:rPr>
                        <a:t>Primeren (1,1%)</a:t>
                      </a: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t>MOZEK</a:t>
                      </a:r>
                      <a:endParaRPr lang="sl-SI" sz="1600" b="1" dirty="0"/>
                    </a:p>
                  </a:txBody>
                  <a:tcPr/>
                </a:tc>
                <a:tc>
                  <a:txBody>
                    <a:bodyPr/>
                    <a:lstStyle/>
                    <a:p>
                      <a:pPr algn="ctr"/>
                      <a:r>
                        <a:rPr lang="sl-SI" sz="1600" dirty="0" smtClean="0"/>
                        <a:t>855299</a:t>
                      </a:r>
                      <a:endParaRPr lang="sl-SI" sz="1600" dirty="0"/>
                    </a:p>
                  </a:txBody>
                  <a:tcPr/>
                </a:tc>
                <a:tc>
                  <a:txBody>
                    <a:bodyPr/>
                    <a:lstStyle/>
                    <a:p>
                      <a:pPr algn="ctr"/>
                      <a:r>
                        <a:rPr lang="sl-SI" sz="1600" dirty="0" smtClean="0"/>
                        <a:t>8.4.2021</a:t>
                      </a:r>
                      <a:endParaRPr lang="sl-SI" sz="1600" dirty="0"/>
                    </a:p>
                  </a:txBody>
                  <a:tcPr/>
                </a:tc>
                <a:tc>
                  <a:txBody>
                    <a:bodyPr/>
                    <a:lstStyle/>
                    <a:p>
                      <a:pPr algn="ctr"/>
                      <a:r>
                        <a:rPr lang="sl-SI" sz="1600" b="1" dirty="0" smtClean="0"/>
                        <a:t>MIR 854585</a:t>
                      </a:r>
                      <a:endParaRPr lang="sl-SI" sz="1600" b="1" dirty="0"/>
                    </a:p>
                  </a:txBody>
                  <a:tcPr/>
                </a:tc>
                <a:tc>
                  <a:txBody>
                    <a:bodyPr/>
                    <a:lstStyle/>
                    <a:p>
                      <a:pPr algn="ctr"/>
                      <a:r>
                        <a:rPr lang="sl-SI" sz="1600" dirty="0" smtClean="0"/>
                        <a:t>SI 44465854</a:t>
                      </a:r>
                      <a:endParaRPr lang="sl-SI"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dirty="0" smtClean="0">
                          <a:ln>
                            <a:noFill/>
                          </a:ln>
                          <a:solidFill>
                            <a:prstClr val="black"/>
                          </a:solidFill>
                          <a:effectLst/>
                          <a:uLnTx/>
                          <a:uFillTx/>
                          <a:latin typeface="+mn-lt"/>
                          <a:ea typeface="+mn-ea"/>
                          <a:cs typeface="+mn-cs"/>
                        </a:rPr>
                        <a:t>Primeren (0,8%)</a:t>
                      </a: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t>BOND</a:t>
                      </a:r>
                      <a:endParaRPr lang="sl-SI" sz="1600" b="1" dirty="0"/>
                    </a:p>
                  </a:txBody>
                  <a:tcPr/>
                </a:tc>
                <a:tc>
                  <a:txBody>
                    <a:bodyPr/>
                    <a:lstStyle/>
                    <a:p>
                      <a:pPr algn="ctr"/>
                      <a:r>
                        <a:rPr lang="sl-SI" sz="1600" dirty="0" smtClean="0"/>
                        <a:t>855297</a:t>
                      </a:r>
                      <a:endParaRPr lang="sl-SI" sz="1600" dirty="0"/>
                    </a:p>
                  </a:txBody>
                  <a:tcPr/>
                </a:tc>
                <a:tc>
                  <a:txBody>
                    <a:bodyPr/>
                    <a:lstStyle/>
                    <a:p>
                      <a:pPr algn="ctr"/>
                      <a:r>
                        <a:rPr lang="sl-SI" sz="1600" dirty="0" smtClean="0"/>
                        <a:t>29.3.2021</a:t>
                      </a:r>
                      <a:endParaRPr lang="sl-SI" sz="1600" dirty="0"/>
                    </a:p>
                  </a:txBody>
                  <a:tcPr/>
                </a:tc>
                <a:tc>
                  <a:txBody>
                    <a:bodyPr/>
                    <a:lstStyle/>
                    <a:p>
                      <a:pPr algn="ctr"/>
                      <a:r>
                        <a:rPr lang="sl-SI" sz="1600" b="1" dirty="0" smtClean="0"/>
                        <a:t>BAN 854732</a:t>
                      </a:r>
                      <a:endParaRPr lang="sl-SI" sz="1600" b="1" dirty="0"/>
                    </a:p>
                  </a:txBody>
                  <a:tcPr/>
                </a:tc>
                <a:tc>
                  <a:txBody>
                    <a:bodyPr/>
                    <a:lstStyle/>
                    <a:p>
                      <a:pPr algn="ctr"/>
                      <a:r>
                        <a:rPr lang="sl-SI" sz="1600" dirty="0" smtClean="0"/>
                        <a:t>SI 75120292</a:t>
                      </a:r>
                      <a:endParaRPr lang="sl-SI"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chemeClr val="tx1"/>
                          </a:solidFill>
                        </a:rPr>
                        <a:t>Primeren</a:t>
                      </a:r>
                      <a:r>
                        <a:rPr lang="sl-SI" sz="1600" b="1" baseline="0" dirty="0" smtClean="0">
                          <a:solidFill>
                            <a:schemeClr val="tx1"/>
                          </a:solidFill>
                        </a:rPr>
                        <a:t> (3,3%)</a:t>
                      </a:r>
                      <a:endParaRPr lang="sl-SI" sz="1600" b="1" dirty="0" smtClean="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t>MAVL</a:t>
                      </a:r>
                      <a:endParaRPr lang="sl-SI" sz="1600" b="1" dirty="0"/>
                    </a:p>
                  </a:txBody>
                  <a:tcPr/>
                </a:tc>
                <a:tc>
                  <a:txBody>
                    <a:bodyPr/>
                    <a:lstStyle/>
                    <a:p>
                      <a:pPr algn="ctr"/>
                      <a:r>
                        <a:rPr lang="sl-SI" sz="1600" dirty="0" smtClean="0"/>
                        <a:t>855295</a:t>
                      </a:r>
                      <a:endParaRPr lang="sl-SI" sz="1600" dirty="0"/>
                    </a:p>
                  </a:txBody>
                  <a:tcPr/>
                </a:tc>
                <a:tc>
                  <a:txBody>
                    <a:bodyPr/>
                    <a:lstStyle/>
                    <a:p>
                      <a:pPr algn="ctr"/>
                      <a:r>
                        <a:rPr lang="sl-SI" sz="1600" dirty="0" smtClean="0"/>
                        <a:t>29.3.2021</a:t>
                      </a:r>
                      <a:endParaRPr lang="sl-SI" sz="1600" dirty="0"/>
                    </a:p>
                  </a:txBody>
                  <a:tcPr/>
                </a:tc>
                <a:tc>
                  <a:txBody>
                    <a:bodyPr/>
                    <a:lstStyle/>
                    <a:p>
                      <a:pPr algn="ctr"/>
                      <a:r>
                        <a:rPr lang="sl-SI" sz="1600" b="1" dirty="0" smtClean="0"/>
                        <a:t>MATAJUR 854640</a:t>
                      </a:r>
                      <a:endParaRPr lang="sl-SI" sz="1600" b="1" dirty="0"/>
                    </a:p>
                  </a:txBody>
                  <a:tcPr/>
                </a:tc>
                <a:tc>
                  <a:txBody>
                    <a:bodyPr/>
                    <a:lstStyle/>
                    <a:p>
                      <a:pPr algn="ctr"/>
                      <a:r>
                        <a:rPr lang="sl-SI" sz="1600" dirty="0" smtClean="0"/>
                        <a:t>SI 74371622</a:t>
                      </a:r>
                      <a:endParaRPr lang="sl-SI"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chemeClr val="tx1"/>
                          </a:solidFill>
                        </a:rPr>
                        <a:t>Primeren</a:t>
                      </a:r>
                      <a:r>
                        <a:rPr lang="sl-SI" sz="1600" b="1" baseline="0" dirty="0" smtClean="0">
                          <a:solidFill>
                            <a:schemeClr val="tx1"/>
                          </a:solidFill>
                        </a:rPr>
                        <a:t> (0,5%)</a:t>
                      </a:r>
                      <a:endParaRPr lang="sl-SI" sz="1600" b="1" dirty="0" smtClean="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t>KRAT</a:t>
                      </a:r>
                      <a:endParaRPr lang="sl-SI" sz="1600" b="1" dirty="0"/>
                    </a:p>
                  </a:txBody>
                  <a:tcPr/>
                </a:tc>
                <a:tc>
                  <a:txBody>
                    <a:bodyPr/>
                    <a:lstStyle/>
                    <a:p>
                      <a:pPr algn="ctr"/>
                      <a:r>
                        <a:rPr lang="sl-SI" sz="1600" dirty="0" smtClean="0"/>
                        <a:t>855453</a:t>
                      </a:r>
                      <a:endParaRPr lang="sl-SI" sz="1600" dirty="0"/>
                    </a:p>
                  </a:txBody>
                  <a:tcPr/>
                </a:tc>
                <a:tc>
                  <a:txBody>
                    <a:bodyPr/>
                    <a:lstStyle/>
                    <a:p>
                      <a:pPr algn="ctr"/>
                      <a:r>
                        <a:rPr lang="sl-SI" sz="1600" dirty="0" smtClean="0"/>
                        <a:t>5.12.2021</a:t>
                      </a:r>
                      <a:endParaRPr lang="sl-SI" sz="1600" dirty="0"/>
                    </a:p>
                  </a:txBody>
                  <a:tcPr/>
                </a:tc>
                <a:tc>
                  <a:txBody>
                    <a:bodyPr/>
                    <a:lstStyle/>
                    <a:p>
                      <a:pPr algn="ctr"/>
                      <a:r>
                        <a:rPr lang="sl-SI" sz="1600" b="1" dirty="0" smtClean="0"/>
                        <a:t>KEBER 855092</a:t>
                      </a:r>
                      <a:endParaRPr lang="sl-SI" sz="1600" b="1" dirty="0"/>
                    </a:p>
                  </a:txBody>
                  <a:tcPr/>
                </a:tc>
                <a:tc>
                  <a:txBody>
                    <a:bodyPr/>
                    <a:lstStyle/>
                    <a:p>
                      <a:pPr algn="ctr"/>
                      <a:r>
                        <a:rPr lang="sl-SI" sz="1600" dirty="0" smtClean="0"/>
                        <a:t>SI 04149554</a:t>
                      </a:r>
                      <a:endParaRPr lang="sl-SI"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chemeClr val="tx1"/>
                          </a:solidFill>
                        </a:rPr>
                        <a:t>Primeren</a:t>
                      </a:r>
                      <a:r>
                        <a:rPr lang="sl-SI" sz="1600" b="1" baseline="0" dirty="0" smtClean="0">
                          <a:solidFill>
                            <a:schemeClr val="tx1"/>
                          </a:solidFill>
                        </a:rPr>
                        <a:t> (3,2%)</a:t>
                      </a:r>
                      <a:endParaRPr lang="sl-SI" sz="1600" b="1" dirty="0" smtClean="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t>VITEZ </a:t>
                      </a:r>
                      <a:endParaRPr lang="sl-SI" sz="1600" b="1" dirty="0"/>
                    </a:p>
                  </a:txBody>
                  <a:tcPr/>
                </a:tc>
                <a:tc>
                  <a:txBody>
                    <a:bodyPr/>
                    <a:lstStyle/>
                    <a:p>
                      <a:pPr algn="ctr"/>
                      <a:r>
                        <a:rPr lang="sl-SI" sz="1600" dirty="0" smtClean="0"/>
                        <a:t>855448</a:t>
                      </a:r>
                      <a:endParaRPr lang="sl-SI" sz="1600" dirty="0"/>
                    </a:p>
                  </a:txBody>
                  <a:tcPr/>
                </a:tc>
                <a:tc>
                  <a:txBody>
                    <a:bodyPr/>
                    <a:lstStyle/>
                    <a:p>
                      <a:pPr algn="ctr"/>
                      <a:r>
                        <a:rPr lang="sl-SI" sz="1600" dirty="0" smtClean="0"/>
                        <a:t>11.3.2021</a:t>
                      </a:r>
                      <a:endParaRPr lang="sl-SI" sz="1600" dirty="0"/>
                    </a:p>
                  </a:txBody>
                  <a:tcPr/>
                </a:tc>
                <a:tc>
                  <a:txBody>
                    <a:bodyPr/>
                    <a:lstStyle/>
                    <a:p>
                      <a:pPr algn="ctr"/>
                      <a:r>
                        <a:rPr lang="sl-SI" sz="1600" b="1" dirty="0" smtClean="0"/>
                        <a:t>VALCER 854729</a:t>
                      </a:r>
                      <a:endParaRPr lang="sl-SI" sz="1600" b="1" dirty="0"/>
                    </a:p>
                  </a:txBody>
                  <a:tcPr/>
                </a:tc>
                <a:tc>
                  <a:txBody>
                    <a:bodyPr/>
                    <a:lstStyle/>
                    <a:p>
                      <a:pPr algn="ctr"/>
                      <a:r>
                        <a:rPr lang="sl-SI" sz="1600" dirty="0" smtClean="0"/>
                        <a:t>SI 04280060</a:t>
                      </a:r>
                      <a:endParaRPr lang="sl-SI"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chemeClr val="tx1"/>
                          </a:solidFill>
                        </a:rPr>
                        <a:t>Primeren</a:t>
                      </a:r>
                      <a:r>
                        <a:rPr lang="sl-SI" sz="1600" b="1" baseline="0" dirty="0" smtClean="0">
                          <a:solidFill>
                            <a:schemeClr val="tx1"/>
                          </a:solidFill>
                        </a:rPr>
                        <a:t> (4,1%)</a:t>
                      </a:r>
                      <a:endParaRPr lang="sl-SI" sz="1600" b="1" dirty="0" smtClean="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t>SAR</a:t>
                      </a:r>
                      <a:endParaRPr lang="sl-SI" sz="1600" b="1" dirty="0"/>
                    </a:p>
                  </a:txBody>
                  <a:tcPr/>
                </a:tc>
                <a:tc>
                  <a:txBody>
                    <a:bodyPr/>
                    <a:lstStyle/>
                    <a:p>
                      <a:pPr algn="ctr"/>
                      <a:r>
                        <a:rPr lang="sl-SI" sz="1600" dirty="0" smtClean="0"/>
                        <a:t>855333</a:t>
                      </a:r>
                      <a:endParaRPr lang="sl-SI" sz="1600" dirty="0"/>
                    </a:p>
                  </a:txBody>
                  <a:tcPr/>
                </a:tc>
                <a:tc>
                  <a:txBody>
                    <a:bodyPr/>
                    <a:lstStyle/>
                    <a:p>
                      <a:pPr algn="ctr"/>
                      <a:r>
                        <a:rPr lang="sl-SI" sz="1600" dirty="0" smtClean="0"/>
                        <a:t>16.1.2021</a:t>
                      </a:r>
                      <a:endParaRPr lang="sl-SI" sz="1600" dirty="0"/>
                    </a:p>
                  </a:txBody>
                  <a:tcPr/>
                </a:tc>
                <a:tc>
                  <a:txBody>
                    <a:bodyPr/>
                    <a:lstStyle/>
                    <a:p>
                      <a:pPr algn="ctr"/>
                      <a:r>
                        <a:rPr lang="sl-SI" sz="1600" b="1" dirty="0" smtClean="0"/>
                        <a:t>SONCE 854166</a:t>
                      </a:r>
                      <a:endParaRPr lang="sl-SI" sz="1600" b="1" dirty="0"/>
                    </a:p>
                  </a:txBody>
                  <a:tcPr/>
                </a:tc>
                <a:tc>
                  <a:txBody>
                    <a:bodyPr/>
                    <a:lstStyle/>
                    <a:p>
                      <a:pPr algn="ctr"/>
                      <a:r>
                        <a:rPr lang="sl-SI" sz="1600" dirty="0" smtClean="0"/>
                        <a:t>SI 04781932</a:t>
                      </a:r>
                      <a:endParaRPr lang="sl-SI"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chemeClr val="tx1"/>
                          </a:solidFill>
                        </a:rPr>
                        <a:t>Primeren</a:t>
                      </a:r>
                      <a:r>
                        <a:rPr lang="sl-SI" sz="1600" b="1" baseline="0" dirty="0" smtClean="0">
                          <a:solidFill>
                            <a:schemeClr val="tx1"/>
                          </a:solidFill>
                        </a:rPr>
                        <a:t> (0,5%)</a:t>
                      </a:r>
                      <a:endParaRPr lang="sl-SI" sz="1600" b="1" dirty="0" smtClean="0">
                        <a:solidFill>
                          <a:schemeClr val="tx1"/>
                        </a:solidFill>
                      </a:endParaRPr>
                    </a:p>
                  </a:txBody>
                  <a:tcPr/>
                </a:tc>
                <a:tc>
                  <a:txBody>
                    <a:bodyPr/>
                    <a:lstStyle/>
                    <a:p>
                      <a:pPr algn="ctr"/>
                      <a:r>
                        <a:rPr lang="sl-SI" sz="1600" b="1" dirty="0" smtClean="0">
                          <a:solidFill>
                            <a:schemeClr val="tx1"/>
                          </a:solidFill>
                        </a:rPr>
                        <a:t>DA</a:t>
                      </a:r>
                      <a:endParaRPr lang="sl-SI" sz="1600" b="1" dirty="0">
                        <a:solidFill>
                          <a:schemeClr val="tx1"/>
                        </a:solidFill>
                      </a:endParaRPr>
                    </a:p>
                  </a:txBody>
                  <a:tcPr/>
                </a:tc>
              </a:tr>
              <a:tr h="370840">
                <a:tc>
                  <a:txBody>
                    <a:bodyPr/>
                    <a:lstStyle/>
                    <a:p>
                      <a:pPr algn="ctr"/>
                      <a:r>
                        <a:rPr lang="sl-SI" sz="1600" b="1" dirty="0" smtClean="0"/>
                        <a:t>JOB</a:t>
                      </a:r>
                      <a:endParaRPr lang="sl-SI" sz="1600" b="1" dirty="0"/>
                    </a:p>
                  </a:txBody>
                  <a:tcPr/>
                </a:tc>
                <a:tc>
                  <a:txBody>
                    <a:bodyPr/>
                    <a:lstStyle/>
                    <a:p>
                      <a:pPr algn="ctr"/>
                      <a:r>
                        <a:rPr lang="sl-SI" sz="1600" dirty="0" smtClean="0"/>
                        <a:t>855459</a:t>
                      </a:r>
                      <a:endParaRPr lang="sl-SI" sz="1600" dirty="0"/>
                    </a:p>
                  </a:txBody>
                  <a:tcPr/>
                </a:tc>
                <a:tc>
                  <a:txBody>
                    <a:bodyPr/>
                    <a:lstStyle/>
                    <a:p>
                      <a:pPr algn="ctr"/>
                      <a:r>
                        <a:rPr lang="sl-SI" sz="1600" dirty="0" smtClean="0"/>
                        <a:t>8.7.2021</a:t>
                      </a:r>
                      <a:endParaRPr lang="sl-SI" sz="1600" dirty="0"/>
                    </a:p>
                  </a:txBody>
                  <a:tcPr/>
                </a:tc>
                <a:tc>
                  <a:txBody>
                    <a:bodyPr/>
                    <a:lstStyle/>
                    <a:p>
                      <a:pPr algn="ctr"/>
                      <a:r>
                        <a:rPr lang="sl-SI" sz="1600" b="1" dirty="0" smtClean="0"/>
                        <a:t>JARC 854286</a:t>
                      </a:r>
                      <a:endParaRPr lang="sl-SI" sz="1600" b="1" dirty="0"/>
                    </a:p>
                  </a:txBody>
                  <a:tcPr/>
                </a:tc>
                <a:tc>
                  <a:txBody>
                    <a:bodyPr/>
                    <a:lstStyle/>
                    <a:p>
                      <a:pPr algn="ctr"/>
                      <a:r>
                        <a:rPr lang="sl-SI" sz="1600" dirty="0" smtClean="0"/>
                        <a:t>SI 25306378</a:t>
                      </a:r>
                      <a:endParaRPr lang="sl-SI"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chemeClr val="tx1"/>
                          </a:solidFill>
                        </a:rPr>
                        <a:t>Primeren</a:t>
                      </a:r>
                      <a:r>
                        <a:rPr lang="sl-SI" sz="1600" b="1" baseline="0" dirty="0" smtClean="0">
                          <a:solidFill>
                            <a:schemeClr val="tx1"/>
                          </a:solidFill>
                        </a:rPr>
                        <a:t> (2,3%)</a:t>
                      </a:r>
                      <a:endParaRPr lang="sl-SI" sz="1600" b="1" dirty="0" smtClean="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bl>
          </a:graphicData>
        </a:graphic>
      </p:graphicFrame>
      <p:sp>
        <p:nvSpPr>
          <p:cNvPr id="3" name="Pravokotnik 2"/>
          <p:cNvSpPr/>
          <p:nvPr/>
        </p:nvSpPr>
        <p:spPr>
          <a:xfrm>
            <a:off x="395536" y="5872916"/>
            <a:ext cx="8076795" cy="584775"/>
          </a:xfrm>
          <a:prstGeom prst="rect">
            <a:avLst/>
          </a:prstGeom>
        </p:spPr>
        <p:txBody>
          <a:bodyPr wrap="square">
            <a:spAutoFit/>
          </a:bodyPr>
          <a:lstStyle/>
          <a:p>
            <a:r>
              <a:rPr lang="sl-SI" sz="1600" dirty="0" smtClean="0">
                <a:solidFill>
                  <a:prstClr val="black"/>
                </a:solidFill>
              </a:rPr>
              <a:t>- Javna </a:t>
            </a:r>
            <a:r>
              <a:rPr lang="sl-SI" sz="1600" dirty="0">
                <a:solidFill>
                  <a:prstClr val="black"/>
                </a:solidFill>
              </a:rPr>
              <a:t>služba nalog genske banke v </a:t>
            </a:r>
            <a:r>
              <a:rPr lang="sl-SI" sz="1600" dirty="0" smtClean="0">
                <a:solidFill>
                  <a:prstClr val="black"/>
                </a:solidFill>
              </a:rPr>
              <a:t>živinoreji          </a:t>
            </a:r>
            <a:r>
              <a:rPr lang="sl-SI" sz="1600" b="1" dirty="0" smtClean="0">
                <a:solidFill>
                  <a:prstClr val="black"/>
                </a:solidFill>
              </a:rPr>
              <a:t>* NI BIL PRIMEREN VZOREC</a:t>
            </a:r>
            <a:endParaRPr lang="sl-SI" sz="1600" b="1" dirty="0">
              <a:solidFill>
                <a:prstClr val="black"/>
              </a:solidFill>
            </a:endParaRPr>
          </a:p>
          <a:p>
            <a:r>
              <a:rPr lang="sl-SI" sz="1600" dirty="0" smtClean="0">
                <a:solidFill>
                  <a:prstClr val="black"/>
                </a:solidFill>
              </a:rPr>
              <a:t>- Rejsko Društvo CIKA</a:t>
            </a:r>
            <a:endParaRPr lang="sl-SI" sz="1600" dirty="0">
              <a:solidFill>
                <a:prstClr val="black"/>
              </a:solidFill>
            </a:endParaRPr>
          </a:p>
        </p:txBody>
      </p:sp>
    </p:spTree>
    <p:extLst>
      <p:ext uri="{BB962C8B-B14F-4D97-AF65-F5344CB8AC3E}">
        <p14:creationId xmlns:p14="http://schemas.microsoft.com/office/powerpoint/2010/main" val="662443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29600" cy="778098"/>
          </a:xfrm>
        </p:spPr>
        <p:txBody>
          <a:bodyPr>
            <a:normAutofit fontScale="90000"/>
          </a:bodyPr>
          <a:lstStyle/>
          <a:p>
            <a:r>
              <a:rPr lang="sl-SI" sz="3200" b="1" dirty="0" smtClean="0"/>
              <a:t>GENOTIPIZACIJA CIKASTIH BIKOV (ODVZEM 2023, REZULTATI 2024)</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3732668554"/>
              </p:ext>
            </p:extLst>
          </p:nvPr>
        </p:nvGraphicFramePr>
        <p:xfrm>
          <a:off x="356128" y="1268760"/>
          <a:ext cx="8640962" cy="3484880"/>
        </p:xfrm>
        <a:graphic>
          <a:graphicData uri="http://schemas.openxmlformats.org/drawingml/2006/table">
            <a:tbl>
              <a:tblPr firstRow="1" bandRow="1">
                <a:tableStyleId>{5C22544A-7EE6-4342-B048-85BDC9FD1C3A}</a:tableStyleId>
              </a:tblPr>
              <a:tblGrid>
                <a:gridCol w="831496"/>
                <a:gridCol w="1224136"/>
                <a:gridCol w="1224136"/>
                <a:gridCol w="1656184"/>
                <a:gridCol w="1224136"/>
                <a:gridCol w="1437586"/>
                <a:gridCol w="1043288"/>
              </a:tblGrid>
              <a:tr h="370840">
                <a:tc>
                  <a:txBody>
                    <a:bodyPr/>
                    <a:lstStyle/>
                    <a:p>
                      <a:pPr algn="ctr"/>
                      <a:r>
                        <a:rPr lang="sl-SI" sz="1400" dirty="0" smtClean="0"/>
                        <a:t>BIK</a:t>
                      </a:r>
                      <a:endParaRPr lang="sl-SI" sz="1400" dirty="0"/>
                    </a:p>
                  </a:txBody>
                  <a:tcPr/>
                </a:tc>
                <a:tc>
                  <a:txBody>
                    <a:bodyPr/>
                    <a:lstStyle/>
                    <a:p>
                      <a:pPr algn="ctr"/>
                      <a:r>
                        <a:rPr lang="sl-SI" sz="1400" dirty="0" smtClean="0"/>
                        <a:t>ROD.ŠT.</a:t>
                      </a:r>
                      <a:endParaRPr lang="sl-SI" sz="1400" dirty="0"/>
                    </a:p>
                  </a:txBody>
                  <a:tcPr/>
                </a:tc>
                <a:tc>
                  <a:txBody>
                    <a:bodyPr/>
                    <a:lstStyle/>
                    <a:p>
                      <a:pPr algn="ctr"/>
                      <a:r>
                        <a:rPr lang="sl-SI" sz="1400" dirty="0" smtClean="0"/>
                        <a:t>ROJSTVO</a:t>
                      </a:r>
                      <a:endParaRPr lang="sl-SI" sz="1400" dirty="0"/>
                    </a:p>
                  </a:txBody>
                  <a:tcPr/>
                </a:tc>
                <a:tc>
                  <a:txBody>
                    <a:bodyPr/>
                    <a:lstStyle/>
                    <a:p>
                      <a:pPr algn="ctr"/>
                      <a:r>
                        <a:rPr lang="sl-SI" sz="1400" dirty="0" smtClean="0"/>
                        <a:t>OČE</a:t>
                      </a:r>
                      <a:endParaRPr lang="sl-SI" sz="1400" dirty="0"/>
                    </a:p>
                  </a:txBody>
                  <a:tcPr/>
                </a:tc>
                <a:tc>
                  <a:txBody>
                    <a:bodyPr/>
                    <a:lstStyle/>
                    <a:p>
                      <a:pPr algn="ctr"/>
                      <a:r>
                        <a:rPr lang="sl-SI" sz="1400" dirty="0" smtClean="0"/>
                        <a:t>MATI</a:t>
                      </a:r>
                      <a:endParaRPr lang="sl-SI" sz="1400" dirty="0"/>
                    </a:p>
                  </a:txBody>
                  <a:tcPr/>
                </a:tc>
                <a:tc>
                  <a:txBody>
                    <a:bodyPr/>
                    <a:lstStyle/>
                    <a:p>
                      <a:pPr algn="ctr"/>
                      <a:r>
                        <a:rPr lang="sl-SI" sz="1400" dirty="0" smtClean="0"/>
                        <a:t>MNENJE GENSKE BANKE</a:t>
                      </a:r>
                      <a:endParaRPr lang="sl-SI" sz="1400" dirty="0"/>
                    </a:p>
                  </a:txBody>
                  <a:tcPr/>
                </a:tc>
                <a:tc>
                  <a:txBody>
                    <a:bodyPr/>
                    <a:lstStyle/>
                    <a:p>
                      <a:pPr algn="ctr"/>
                      <a:r>
                        <a:rPr lang="sl-SI" sz="1400" dirty="0" smtClean="0"/>
                        <a:t>ODLOČITEV KOMISIJE</a:t>
                      </a:r>
                      <a:endParaRPr lang="sl-SI" sz="1400" dirty="0"/>
                    </a:p>
                  </a:txBody>
                  <a:tcPr/>
                </a:tc>
              </a:tr>
              <a:tr h="370840">
                <a:tc>
                  <a:txBody>
                    <a:bodyPr/>
                    <a:lstStyle/>
                    <a:p>
                      <a:pPr algn="ctr">
                        <a:lnSpc>
                          <a:spcPct val="107000"/>
                        </a:lnSpc>
                        <a:spcAft>
                          <a:spcPts val="0"/>
                        </a:spcAft>
                      </a:pPr>
                      <a:r>
                        <a:rPr lang="sl-SI" sz="1600" b="1" dirty="0">
                          <a:effectLst/>
                          <a:latin typeface="Calibri"/>
                          <a:ea typeface="Calibri"/>
                          <a:cs typeface="Times New Roman"/>
                        </a:rPr>
                        <a:t>NIKELJ</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855523</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1. 4.2022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NEMON 854830</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SI 14827129</a:t>
                      </a:r>
                    </a:p>
                  </a:txBody>
                  <a:tcPr marL="68580" marR="68580" marT="0" marB="0"/>
                </a:tc>
                <a:tc>
                  <a:txBody>
                    <a:bodyPr/>
                    <a:lstStyle/>
                    <a:p>
                      <a:pPr algn="ctr"/>
                      <a:r>
                        <a:rPr lang="sl-SI" sz="1600" b="1" dirty="0" smtClean="0">
                          <a:solidFill>
                            <a:srgbClr val="FF0000"/>
                          </a:solidFill>
                        </a:rPr>
                        <a:t>Ni še analize</a:t>
                      </a:r>
                      <a:endParaRPr lang="sl-SI" sz="1600" b="1" dirty="0">
                        <a:solidFill>
                          <a:srgbClr val="FF0000"/>
                        </a:solidFill>
                      </a:endParaRPr>
                    </a:p>
                  </a:txBody>
                  <a:tcPr/>
                </a:tc>
                <a:tc>
                  <a:txBody>
                    <a:bodyPr/>
                    <a:lstStyle/>
                    <a:p>
                      <a:pPr algn="ctr"/>
                      <a:endParaRPr lang="sl-SI" sz="1600" b="1" dirty="0">
                        <a:solidFill>
                          <a:srgbClr val="FF000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JARKEC</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855597</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8. 3. 2022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JARC 854286</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44915115</a:t>
                      </a:r>
                    </a:p>
                  </a:txBody>
                  <a:tcPr marL="68580" marR="68580" marT="0" marB="0"/>
                </a:tc>
                <a:tc>
                  <a:txBody>
                    <a:bodyPr/>
                    <a:lstStyle/>
                    <a:p>
                      <a:pPr algn="ctr"/>
                      <a:r>
                        <a:rPr lang="sl-SI" sz="1600" b="1" dirty="0" smtClean="0">
                          <a:solidFill>
                            <a:srgbClr val="FF0000"/>
                          </a:solidFill>
                        </a:rPr>
                        <a:t>Ni še analize</a:t>
                      </a:r>
                    </a:p>
                  </a:txBody>
                  <a:tcPr/>
                </a:tc>
                <a:tc>
                  <a:txBody>
                    <a:bodyPr/>
                    <a:lstStyle/>
                    <a:p>
                      <a:pPr algn="ctr"/>
                      <a:endParaRPr lang="sl-SI" sz="1600" b="1" dirty="0">
                        <a:solidFill>
                          <a:srgbClr val="FF000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STAK</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855546</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3.3. 2022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SONCE 854166</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34931464</a:t>
                      </a:r>
                    </a:p>
                  </a:txBody>
                  <a:tcPr marL="68580" marR="68580" marT="0" marB="0"/>
                </a:tc>
                <a:tc>
                  <a:txBody>
                    <a:bodyPr/>
                    <a:lstStyle/>
                    <a:p>
                      <a:pPr algn="ctr"/>
                      <a:r>
                        <a:rPr lang="sl-SI" sz="1600" b="1" dirty="0" smtClean="0">
                          <a:solidFill>
                            <a:srgbClr val="FF0000"/>
                          </a:solidFill>
                        </a:rPr>
                        <a:t>Ni še analize</a:t>
                      </a:r>
                    </a:p>
                  </a:txBody>
                  <a:tcPr/>
                </a:tc>
                <a:tc>
                  <a:txBody>
                    <a:bodyPr/>
                    <a:lstStyle/>
                    <a:p>
                      <a:pPr algn="ctr"/>
                      <a:endParaRPr lang="sl-SI" sz="1600" b="1" dirty="0">
                        <a:solidFill>
                          <a:srgbClr val="FF000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FIK</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855802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23. 2. 2022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FERDI 855090</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65363409</a:t>
                      </a:r>
                    </a:p>
                  </a:txBody>
                  <a:tcPr marL="68580" marR="68580" marT="0" marB="0"/>
                </a:tc>
                <a:tc>
                  <a:txBody>
                    <a:bodyPr/>
                    <a:lstStyle/>
                    <a:p>
                      <a:pPr algn="ctr"/>
                      <a:r>
                        <a:rPr lang="sl-SI" sz="1600" b="1" dirty="0" smtClean="0">
                          <a:solidFill>
                            <a:srgbClr val="FF0000"/>
                          </a:solidFill>
                        </a:rPr>
                        <a:t>Ni še analize</a:t>
                      </a:r>
                    </a:p>
                  </a:txBody>
                  <a:tcPr/>
                </a:tc>
                <a:tc>
                  <a:txBody>
                    <a:bodyPr/>
                    <a:lstStyle/>
                    <a:p>
                      <a:pPr algn="ctr"/>
                      <a:endParaRPr lang="sl-SI" sz="1600" b="1" dirty="0">
                        <a:solidFill>
                          <a:srgbClr val="FF000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NROMI</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65657539</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16. 4. 2022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NEMON 854830</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04247030</a:t>
                      </a:r>
                    </a:p>
                  </a:txBody>
                  <a:tcPr marL="68580" marR="68580" marT="0" marB="0"/>
                </a:tc>
                <a:tc>
                  <a:txBody>
                    <a:bodyPr/>
                    <a:lstStyle/>
                    <a:p>
                      <a:pPr algn="ctr"/>
                      <a:r>
                        <a:rPr lang="sl-SI" sz="1600" b="1" dirty="0" smtClean="0">
                          <a:solidFill>
                            <a:srgbClr val="FF0000"/>
                          </a:solidFill>
                        </a:rPr>
                        <a:t>Ni še analize</a:t>
                      </a:r>
                    </a:p>
                  </a:txBody>
                  <a:tcPr/>
                </a:tc>
                <a:tc>
                  <a:txBody>
                    <a:bodyPr/>
                    <a:lstStyle/>
                    <a:p>
                      <a:pPr algn="ctr"/>
                      <a:endParaRPr lang="sl-SI" sz="1600" b="1" dirty="0">
                        <a:solidFill>
                          <a:srgbClr val="FF000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BIV</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855545</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3. 3. 2022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BOJ 854832</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04966483</a:t>
                      </a:r>
                    </a:p>
                  </a:txBody>
                  <a:tcPr marL="68580" marR="68580" marT="0" marB="0"/>
                </a:tc>
                <a:tc>
                  <a:txBody>
                    <a:bodyPr/>
                    <a:lstStyle/>
                    <a:p>
                      <a:pPr algn="ctr"/>
                      <a:r>
                        <a:rPr lang="sl-SI" sz="1600" b="1" dirty="0" smtClean="0">
                          <a:solidFill>
                            <a:srgbClr val="FF0000"/>
                          </a:solidFill>
                        </a:rPr>
                        <a:t>Ni še analize</a:t>
                      </a:r>
                    </a:p>
                  </a:txBody>
                  <a:tcPr/>
                </a:tc>
                <a:tc>
                  <a:txBody>
                    <a:bodyPr/>
                    <a:lstStyle/>
                    <a:p>
                      <a:pPr algn="ctr"/>
                      <a:endParaRPr lang="sl-SI" sz="1600" b="1" dirty="0">
                        <a:solidFill>
                          <a:srgbClr val="FF000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VIOLIN</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SI 65658080 </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1. 5. 2022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VALTER 855227</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25367304</a:t>
                      </a:r>
                    </a:p>
                  </a:txBody>
                  <a:tcPr marL="68580" marR="68580" marT="0" marB="0"/>
                </a:tc>
                <a:tc>
                  <a:txBody>
                    <a:bodyPr/>
                    <a:lstStyle/>
                    <a:p>
                      <a:pPr algn="ctr"/>
                      <a:r>
                        <a:rPr lang="sl-SI" sz="1600" b="1" dirty="0" smtClean="0">
                          <a:solidFill>
                            <a:srgbClr val="FF0000"/>
                          </a:solidFill>
                        </a:rPr>
                        <a:t>Ni še analize</a:t>
                      </a:r>
                    </a:p>
                  </a:txBody>
                  <a:tcPr/>
                </a:tc>
                <a:tc>
                  <a:txBody>
                    <a:bodyPr/>
                    <a:lstStyle/>
                    <a:p>
                      <a:pPr algn="ctr"/>
                      <a:endParaRPr lang="sl-SI" sz="1600" b="1" dirty="0">
                        <a:solidFill>
                          <a:srgbClr val="FF000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VIRKO</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855595</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4. 3. 2022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VIK 855032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SI 53976408</a:t>
                      </a:r>
                    </a:p>
                  </a:txBody>
                  <a:tcPr marL="68580" marR="68580" marT="0" marB="0"/>
                </a:tc>
                <a:tc>
                  <a:txBody>
                    <a:bodyPr/>
                    <a:lstStyle/>
                    <a:p>
                      <a:pPr algn="ctr"/>
                      <a:r>
                        <a:rPr lang="sl-SI" sz="1600" b="1" dirty="0" smtClean="0">
                          <a:solidFill>
                            <a:srgbClr val="FF0000"/>
                          </a:solidFill>
                        </a:rPr>
                        <a:t>Ni še analize</a:t>
                      </a:r>
                    </a:p>
                  </a:txBody>
                  <a:tcPr/>
                </a:tc>
                <a:tc>
                  <a:txBody>
                    <a:bodyPr/>
                    <a:lstStyle/>
                    <a:p>
                      <a:pPr algn="ctr"/>
                      <a:endParaRPr lang="sl-SI" sz="1600" b="1" dirty="0">
                        <a:solidFill>
                          <a:srgbClr val="FF0000"/>
                        </a:solidFill>
                      </a:endParaRPr>
                    </a:p>
                  </a:txBody>
                  <a:tcPr/>
                </a:tc>
              </a:tr>
            </a:tbl>
          </a:graphicData>
        </a:graphic>
      </p:graphicFrame>
      <p:sp>
        <p:nvSpPr>
          <p:cNvPr id="3" name="Pravokotnik 2"/>
          <p:cNvSpPr/>
          <p:nvPr/>
        </p:nvSpPr>
        <p:spPr>
          <a:xfrm>
            <a:off x="347589" y="5612452"/>
            <a:ext cx="8076795" cy="584775"/>
          </a:xfrm>
          <a:prstGeom prst="rect">
            <a:avLst/>
          </a:prstGeom>
        </p:spPr>
        <p:txBody>
          <a:bodyPr wrap="square">
            <a:spAutoFit/>
          </a:bodyPr>
          <a:lstStyle/>
          <a:p>
            <a:r>
              <a:rPr lang="sl-SI" sz="1600" dirty="0" smtClean="0">
                <a:solidFill>
                  <a:prstClr val="black"/>
                </a:solidFill>
              </a:rPr>
              <a:t>- Javna </a:t>
            </a:r>
            <a:r>
              <a:rPr lang="sl-SI" sz="1600" dirty="0">
                <a:solidFill>
                  <a:prstClr val="black"/>
                </a:solidFill>
              </a:rPr>
              <a:t>služba nalog genske banke v </a:t>
            </a:r>
            <a:r>
              <a:rPr lang="sl-SI" sz="1600" dirty="0" smtClean="0">
                <a:solidFill>
                  <a:prstClr val="black"/>
                </a:solidFill>
              </a:rPr>
              <a:t>živinoreji          </a:t>
            </a:r>
            <a:r>
              <a:rPr lang="sl-SI" sz="1600" b="1" dirty="0" smtClean="0">
                <a:solidFill>
                  <a:prstClr val="black"/>
                </a:solidFill>
              </a:rPr>
              <a:t>* NI BIL PRIMEREN VZOREC</a:t>
            </a:r>
            <a:endParaRPr lang="sl-SI" sz="1600" b="1" dirty="0">
              <a:solidFill>
                <a:prstClr val="black"/>
              </a:solidFill>
            </a:endParaRPr>
          </a:p>
          <a:p>
            <a:r>
              <a:rPr lang="sl-SI" sz="1600" dirty="0" smtClean="0">
                <a:solidFill>
                  <a:prstClr val="black"/>
                </a:solidFill>
              </a:rPr>
              <a:t>- Rejsko Društvo CIKA</a:t>
            </a:r>
            <a:endParaRPr lang="sl-SI" sz="1600" dirty="0">
              <a:solidFill>
                <a:prstClr val="black"/>
              </a:solidFill>
            </a:endParaRPr>
          </a:p>
        </p:txBody>
      </p:sp>
    </p:spTree>
    <p:extLst>
      <p:ext uri="{BB962C8B-B14F-4D97-AF65-F5344CB8AC3E}">
        <p14:creationId xmlns:p14="http://schemas.microsoft.com/office/powerpoint/2010/main" val="1861138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29600" cy="850106"/>
          </a:xfrm>
        </p:spPr>
        <p:txBody>
          <a:bodyPr>
            <a:normAutofit/>
          </a:bodyPr>
          <a:lstStyle/>
          <a:p>
            <a:r>
              <a:rPr lang="sl-SI" sz="3200" b="1" dirty="0" smtClean="0"/>
              <a:t>VSEBINA</a:t>
            </a:r>
            <a:endParaRPr lang="sl-SI" sz="3200" b="1" dirty="0"/>
          </a:p>
        </p:txBody>
      </p:sp>
      <p:sp>
        <p:nvSpPr>
          <p:cNvPr id="3" name="Ograda vsebine 2"/>
          <p:cNvSpPr>
            <a:spLocks noGrp="1"/>
          </p:cNvSpPr>
          <p:nvPr>
            <p:ph idx="1"/>
          </p:nvPr>
        </p:nvSpPr>
        <p:spPr>
          <a:xfrm>
            <a:off x="457200" y="836712"/>
            <a:ext cx="8229600" cy="5904656"/>
          </a:xfrm>
        </p:spPr>
        <p:txBody>
          <a:bodyPr>
            <a:normAutofit fontScale="25000" lnSpcReduction="20000"/>
          </a:bodyPr>
          <a:lstStyle/>
          <a:p>
            <a:pPr algn="just"/>
            <a:r>
              <a:rPr lang="sl-SI" sz="8000" b="1" dirty="0" smtClean="0"/>
              <a:t>Finančno poročilo</a:t>
            </a:r>
          </a:p>
          <a:p>
            <a:pPr algn="just"/>
            <a:r>
              <a:rPr lang="sl-SI" sz="8000" b="1" dirty="0" smtClean="0"/>
              <a:t>Ocenjevanje krav </a:t>
            </a:r>
            <a:r>
              <a:rPr lang="sl-SI" sz="8000" b="1" dirty="0" err="1" smtClean="0"/>
              <a:t>cikaste</a:t>
            </a:r>
            <a:r>
              <a:rPr lang="sl-SI" sz="8000" b="1" dirty="0" smtClean="0"/>
              <a:t> pasme;</a:t>
            </a:r>
          </a:p>
          <a:p>
            <a:pPr algn="just"/>
            <a:r>
              <a:rPr lang="sl-SI" sz="8000" b="1" dirty="0" smtClean="0"/>
              <a:t>Lastnosti, ki se jih opisuje kot napako pri ocenjevanju;</a:t>
            </a:r>
          </a:p>
          <a:p>
            <a:pPr algn="just"/>
            <a:r>
              <a:rPr lang="sl-SI" sz="8000" b="1" dirty="0" smtClean="0"/>
              <a:t>Seznam bikovskih mater </a:t>
            </a:r>
            <a:r>
              <a:rPr lang="sl-SI" sz="8000" b="1" dirty="0" err="1" smtClean="0"/>
              <a:t>cikaste</a:t>
            </a:r>
            <a:r>
              <a:rPr lang="sl-SI" sz="8000" b="1" dirty="0" smtClean="0"/>
              <a:t> pasme, 2024;</a:t>
            </a:r>
          </a:p>
          <a:p>
            <a:pPr algn="just"/>
            <a:r>
              <a:rPr lang="sl-SI" sz="8000" b="1" dirty="0" err="1" smtClean="0"/>
              <a:t>Genotipizacija</a:t>
            </a:r>
            <a:r>
              <a:rPr lang="sl-SI" sz="8000" b="1" dirty="0" smtClean="0"/>
              <a:t> </a:t>
            </a:r>
            <a:r>
              <a:rPr lang="sl-SI" sz="8000" b="1" dirty="0" err="1"/>
              <a:t>cikastih</a:t>
            </a:r>
            <a:r>
              <a:rPr lang="sl-SI" sz="8000" b="1" dirty="0"/>
              <a:t> bikov, </a:t>
            </a:r>
            <a:r>
              <a:rPr lang="sl-SI" sz="8000" b="1" dirty="0" smtClean="0"/>
              <a:t>2023 in 2024;</a:t>
            </a:r>
          </a:p>
          <a:p>
            <a:pPr lvl="0" algn="just"/>
            <a:r>
              <a:rPr lang="sl-SI" sz="8000" b="1" dirty="0" smtClean="0">
                <a:solidFill>
                  <a:prstClr val="black"/>
                </a:solidFill>
              </a:rPr>
              <a:t>Odbira </a:t>
            </a:r>
            <a:r>
              <a:rPr lang="sl-SI" sz="8000" b="1" dirty="0">
                <a:solidFill>
                  <a:prstClr val="black"/>
                </a:solidFill>
              </a:rPr>
              <a:t>plemenskih bikov </a:t>
            </a:r>
            <a:r>
              <a:rPr lang="sl-SI" sz="8000" b="1" dirty="0" err="1">
                <a:solidFill>
                  <a:prstClr val="black"/>
                </a:solidFill>
              </a:rPr>
              <a:t>cikaste</a:t>
            </a:r>
            <a:r>
              <a:rPr lang="sl-SI" sz="8000" b="1" dirty="0">
                <a:solidFill>
                  <a:prstClr val="black"/>
                </a:solidFill>
              </a:rPr>
              <a:t> pasme po območjih </a:t>
            </a:r>
            <a:r>
              <a:rPr lang="sl-SI" sz="8000" b="1" dirty="0" smtClean="0">
                <a:solidFill>
                  <a:prstClr val="black"/>
                </a:solidFill>
              </a:rPr>
              <a:t>in </a:t>
            </a:r>
            <a:r>
              <a:rPr lang="sl-SI" sz="8000" b="1" dirty="0">
                <a:solidFill>
                  <a:prstClr val="black"/>
                </a:solidFill>
              </a:rPr>
              <a:t>letih (</a:t>
            </a:r>
            <a:r>
              <a:rPr lang="sl-SI" sz="8000" b="1" dirty="0" smtClean="0">
                <a:solidFill>
                  <a:prstClr val="black"/>
                </a:solidFill>
              </a:rPr>
              <a:t>2015-2023);</a:t>
            </a:r>
          </a:p>
          <a:p>
            <a:pPr lvl="0" algn="just"/>
            <a:r>
              <a:rPr lang="sl-SI" sz="8000" b="1" dirty="0" err="1" smtClean="0">
                <a:solidFill>
                  <a:prstClr val="black"/>
                </a:solidFill>
              </a:rPr>
              <a:t>Vhlevitev</a:t>
            </a:r>
            <a:r>
              <a:rPr lang="sl-SI" sz="8000" b="1" dirty="0" smtClean="0">
                <a:solidFill>
                  <a:prstClr val="black"/>
                </a:solidFill>
              </a:rPr>
              <a:t> </a:t>
            </a:r>
            <a:r>
              <a:rPr lang="sl-SI" sz="8000" b="1" dirty="0" err="1">
                <a:solidFill>
                  <a:prstClr val="black"/>
                </a:solidFill>
              </a:rPr>
              <a:t>cikastih</a:t>
            </a:r>
            <a:r>
              <a:rPr lang="sl-SI" sz="8000" b="1" dirty="0">
                <a:solidFill>
                  <a:prstClr val="black"/>
                </a:solidFill>
              </a:rPr>
              <a:t> bikov na OC Preska, po letih (</a:t>
            </a:r>
            <a:r>
              <a:rPr lang="sl-SI" sz="8000" b="1" dirty="0" smtClean="0">
                <a:solidFill>
                  <a:prstClr val="black"/>
                </a:solidFill>
              </a:rPr>
              <a:t>2015-2023);</a:t>
            </a:r>
          </a:p>
          <a:p>
            <a:pPr lvl="0" algn="just"/>
            <a:r>
              <a:rPr lang="sl-SI" sz="8000" b="1" dirty="0" smtClean="0">
                <a:solidFill>
                  <a:prstClr val="black"/>
                </a:solidFill>
              </a:rPr>
              <a:t>Odbira plemenskih bikov </a:t>
            </a:r>
            <a:r>
              <a:rPr lang="sl-SI" sz="8000" b="1" dirty="0" err="1" smtClean="0">
                <a:solidFill>
                  <a:prstClr val="black"/>
                </a:solidFill>
              </a:rPr>
              <a:t>cikaste</a:t>
            </a:r>
            <a:r>
              <a:rPr lang="sl-SI" sz="8000" b="1" dirty="0" smtClean="0">
                <a:solidFill>
                  <a:prstClr val="black"/>
                </a:solidFill>
              </a:rPr>
              <a:t> pasme v letu 2023 in plan za leto 2024</a:t>
            </a:r>
            <a:endParaRPr lang="sl-SI" sz="8000" b="1" dirty="0" smtClean="0"/>
          </a:p>
          <a:p>
            <a:pPr algn="just"/>
            <a:r>
              <a:rPr lang="sl-SI" sz="8000" b="1" dirty="0" smtClean="0"/>
              <a:t>Število prvih osemenitev krav po pasmah in letih;</a:t>
            </a:r>
          </a:p>
          <a:p>
            <a:pPr algn="just"/>
            <a:r>
              <a:rPr lang="sl-SI" sz="8000" b="1" dirty="0" smtClean="0"/>
              <a:t>Mlečnost krav </a:t>
            </a:r>
            <a:r>
              <a:rPr lang="sl-SI" sz="8000" b="1" dirty="0" err="1" smtClean="0"/>
              <a:t>cikaste</a:t>
            </a:r>
            <a:r>
              <a:rPr lang="sl-SI" sz="8000" b="1" dirty="0" smtClean="0"/>
              <a:t> pasme;</a:t>
            </a:r>
          </a:p>
          <a:p>
            <a:pPr algn="just"/>
            <a:r>
              <a:rPr lang="sl-SI" sz="8000" b="1" dirty="0"/>
              <a:t>Članstvo rejcev v </a:t>
            </a:r>
            <a:r>
              <a:rPr lang="sl-SI" sz="8000" b="1" dirty="0" smtClean="0"/>
              <a:t>Rejskem Društvu CIKA;</a:t>
            </a:r>
          </a:p>
          <a:p>
            <a:pPr algn="just"/>
            <a:r>
              <a:rPr lang="sl-SI" sz="8000" b="1" dirty="0" smtClean="0"/>
              <a:t>Rejski cilj - </a:t>
            </a:r>
            <a:r>
              <a:rPr lang="sl-SI" sz="8000" b="1" dirty="0" err="1"/>
              <a:t>s</a:t>
            </a:r>
            <a:r>
              <a:rPr lang="sl-SI" sz="8000" b="1" dirty="0" err="1" smtClean="0"/>
              <a:t>talež</a:t>
            </a:r>
            <a:r>
              <a:rPr lang="sl-SI" sz="8000" b="1" dirty="0" smtClean="0"/>
              <a:t> krav </a:t>
            </a:r>
            <a:r>
              <a:rPr lang="sl-SI" sz="8000" b="1" dirty="0" err="1" smtClean="0"/>
              <a:t>cikaste</a:t>
            </a:r>
            <a:r>
              <a:rPr lang="sl-SI" sz="8000" b="1" dirty="0" smtClean="0"/>
              <a:t> pasme;</a:t>
            </a:r>
          </a:p>
          <a:p>
            <a:pPr algn="just"/>
            <a:r>
              <a:rPr lang="sl-SI" sz="8000" b="1" dirty="0" smtClean="0"/>
              <a:t>Izgubljeni rodovniški podatki;</a:t>
            </a:r>
          </a:p>
          <a:p>
            <a:pPr algn="just"/>
            <a:r>
              <a:rPr lang="sl-SI" sz="8000" b="1" dirty="0" smtClean="0"/>
              <a:t>Pregled stopnje sorodstva </a:t>
            </a:r>
            <a:r>
              <a:rPr lang="sl-SI" sz="8000" b="1" dirty="0" err="1" smtClean="0"/>
              <a:t>cikastih</a:t>
            </a:r>
            <a:r>
              <a:rPr lang="sl-SI" sz="8000" b="1" dirty="0" smtClean="0"/>
              <a:t> bikov v osemenjevanju s populacijo </a:t>
            </a:r>
            <a:r>
              <a:rPr lang="sl-SI" sz="8000" b="1" dirty="0" err="1" smtClean="0"/>
              <a:t>cikastih</a:t>
            </a:r>
            <a:r>
              <a:rPr lang="sl-SI" sz="8000" b="1" dirty="0" smtClean="0"/>
              <a:t> krav;</a:t>
            </a:r>
          </a:p>
          <a:p>
            <a:pPr algn="just"/>
            <a:r>
              <a:rPr lang="sl-SI" sz="8000" b="1" dirty="0" smtClean="0"/>
              <a:t>Društvene aktivnosti v letu 2023;</a:t>
            </a:r>
          </a:p>
          <a:p>
            <a:pPr algn="just"/>
            <a:r>
              <a:rPr lang="sl-SI" sz="8000" b="1" dirty="0" smtClean="0"/>
              <a:t>Program dela za leto 2024;</a:t>
            </a:r>
          </a:p>
          <a:p>
            <a:pPr algn="just"/>
            <a:r>
              <a:rPr lang="sl-SI" sz="8000" b="1" dirty="0" smtClean="0"/>
              <a:t>Priznanja.</a:t>
            </a:r>
          </a:p>
          <a:p>
            <a:pPr marL="0" indent="0">
              <a:buNone/>
            </a:pPr>
            <a:endParaRPr lang="sl-SI" sz="8000" dirty="0" smtClean="0"/>
          </a:p>
          <a:p>
            <a:endParaRPr lang="sl-SI" sz="2000" dirty="0" smtClean="0"/>
          </a:p>
          <a:p>
            <a:endParaRPr lang="sl-SI" sz="2800" dirty="0" smtClean="0"/>
          </a:p>
          <a:p>
            <a:endParaRPr lang="sl-SI" dirty="0" smtClean="0"/>
          </a:p>
          <a:p>
            <a:endParaRPr lang="sl-SI" dirty="0" smtClean="0"/>
          </a:p>
          <a:p>
            <a:endParaRPr lang="sl-SI" dirty="0"/>
          </a:p>
        </p:txBody>
      </p:sp>
    </p:spTree>
    <p:extLst>
      <p:ext uri="{BB962C8B-B14F-4D97-AF65-F5344CB8AC3E}">
        <p14:creationId xmlns:p14="http://schemas.microsoft.com/office/powerpoint/2010/main" val="4291301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38138"/>
          </a:xfrm>
        </p:spPr>
        <p:txBody>
          <a:bodyPr>
            <a:normAutofit/>
          </a:bodyPr>
          <a:lstStyle/>
          <a:p>
            <a:r>
              <a:rPr lang="sl-SI" sz="3200" b="1" dirty="0">
                <a:solidFill>
                  <a:prstClr val="black"/>
                </a:solidFill>
              </a:rPr>
              <a:t>ODBIRA PLEMENSKIH BIKOV CIKASTE </a:t>
            </a:r>
            <a:r>
              <a:rPr lang="sl-SI" sz="3200" b="1" dirty="0" smtClean="0">
                <a:solidFill>
                  <a:prstClr val="black"/>
                </a:solidFill>
              </a:rPr>
              <a:t>PASME PO OBMOČJIH IN LETIH (2015 – </a:t>
            </a:r>
            <a:r>
              <a:rPr lang="sl-SI" sz="3200" b="1" dirty="0" smtClean="0">
                <a:solidFill>
                  <a:prstClr val="black"/>
                </a:solidFill>
              </a:rPr>
              <a:t>2023)</a:t>
            </a:r>
            <a:endParaRPr lang="sl-SI" sz="3200" dirty="0"/>
          </a:p>
        </p:txBody>
      </p:sp>
      <p:graphicFrame>
        <p:nvGraphicFramePr>
          <p:cNvPr id="8" name="Tabela 7"/>
          <p:cNvGraphicFramePr>
            <a:graphicFrameLocks noGrp="1"/>
          </p:cNvGraphicFramePr>
          <p:nvPr>
            <p:extLst>
              <p:ext uri="{D42A27DB-BD31-4B8C-83A1-F6EECF244321}">
                <p14:modId xmlns:p14="http://schemas.microsoft.com/office/powerpoint/2010/main" val="2334752877"/>
              </p:ext>
            </p:extLst>
          </p:nvPr>
        </p:nvGraphicFramePr>
        <p:xfrm>
          <a:off x="179512" y="1412777"/>
          <a:ext cx="8568951" cy="4546506"/>
        </p:xfrm>
        <a:graphic>
          <a:graphicData uri="http://schemas.openxmlformats.org/drawingml/2006/table">
            <a:tbl>
              <a:tblPr firstRow="1" firstCol="1" bandRow="1">
                <a:tableStyleId>{5C22544A-7EE6-4342-B048-85BDC9FD1C3A}</a:tableStyleId>
              </a:tblPr>
              <a:tblGrid>
                <a:gridCol w="2456795"/>
                <a:gridCol w="1071597"/>
                <a:gridCol w="981016"/>
                <a:gridCol w="963200"/>
                <a:gridCol w="995685"/>
                <a:gridCol w="2100658"/>
              </a:tblGrid>
              <a:tr h="324407">
                <a:tc rowSpan="2">
                  <a:txBody>
                    <a:bodyPr/>
                    <a:lstStyle/>
                    <a:p>
                      <a:pPr algn="ctr">
                        <a:lnSpc>
                          <a:spcPct val="115000"/>
                        </a:lnSpc>
                        <a:spcAft>
                          <a:spcPts val="0"/>
                        </a:spcAft>
                      </a:pPr>
                      <a:r>
                        <a:rPr lang="sl-SI" sz="1800" dirty="0">
                          <a:effectLst/>
                          <a:latin typeface="+mj-lt"/>
                        </a:rPr>
                        <a:t>OBMOČJE</a:t>
                      </a:r>
                      <a:endParaRPr lang="sl-SI" sz="1000" dirty="0">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000" dirty="0" smtClean="0">
                          <a:solidFill>
                            <a:schemeClr val="tx1"/>
                          </a:solidFill>
                          <a:effectLst/>
                          <a:latin typeface="+mj-lt"/>
                          <a:ea typeface="Calibri"/>
                          <a:cs typeface="Times New Roman"/>
                        </a:rPr>
                        <a:t>2022</a:t>
                      </a:r>
                      <a:endParaRPr lang="sl-SI" sz="2000" dirty="0">
                        <a:solidFill>
                          <a:schemeClr val="tx1"/>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1000" dirty="0">
                        <a:solidFill>
                          <a:srgbClr val="FFC000"/>
                        </a:solidFill>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000" dirty="0" smtClean="0">
                          <a:solidFill>
                            <a:schemeClr val="tx1"/>
                          </a:solidFill>
                          <a:effectLst/>
                          <a:latin typeface="+mj-lt"/>
                          <a:ea typeface="Calibri"/>
                          <a:cs typeface="Times New Roman"/>
                        </a:rPr>
                        <a:t>2023</a:t>
                      </a:r>
                      <a:endParaRPr lang="sl-SI" sz="2000" dirty="0">
                        <a:solidFill>
                          <a:schemeClr val="tx1"/>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1000" dirty="0">
                        <a:solidFill>
                          <a:srgbClr val="FFC00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dirty="0" smtClean="0">
                          <a:solidFill>
                            <a:schemeClr val="tx1"/>
                          </a:solidFill>
                          <a:effectLst/>
                          <a:latin typeface="+mj-lt"/>
                          <a:ea typeface="Calibri"/>
                          <a:cs typeface="Times New Roman"/>
                        </a:rPr>
                        <a:t>2015</a:t>
                      </a:r>
                      <a:r>
                        <a:rPr lang="sl-SI" sz="2000" baseline="0" dirty="0" smtClean="0">
                          <a:solidFill>
                            <a:schemeClr val="tx1"/>
                          </a:solidFill>
                          <a:effectLst/>
                          <a:latin typeface="+mj-lt"/>
                          <a:ea typeface="Calibri"/>
                          <a:cs typeface="Times New Roman"/>
                        </a:rPr>
                        <a:t> - 2023</a:t>
                      </a:r>
                      <a:endParaRPr lang="sl-SI" sz="2000" dirty="0">
                        <a:solidFill>
                          <a:schemeClr val="tx1"/>
                        </a:solidFill>
                        <a:effectLst/>
                        <a:latin typeface="+mj-lt"/>
                        <a:ea typeface="Calibri"/>
                        <a:cs typeface="Times New Roman"/>
                      </a:endParaRPr>
                    </a:p>
                  </a:txBody>
                  <a:tcPr marL="62503" marR="62503" marT="0" marB="0"/>
                </a:tc>
              </a:tr>
              <a:tr h="324407">
                <a:tc vMerge="1">
                  <a:txBody>
                    <a:bodyPr/>
                    <a:lstStyle/>
                    <a:p>
                      <a:endParaRPr lang="sl-SI"/>
                    </a:p>
                  </a:txBody>
                  <a:tcPr/>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Pomlad </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Jesen</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Pomlad </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Jesen</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SKUPAJ</a:t>
                      </a:r>
                      <a:endParaRPr lang="sl-SI" sz="2000" b="1" dirty="0">
                        <a:solidFill>
                          <a:schemeClr val="tx1"/>
                        </a:solidFill>
                        <a:effectLst/>
                        <a:latin typeface="+mj-lt"/>
                        <a:ea typeface="Calibri"/>
                        <a:cs typeface="Times New Roman"/>
                      </a:endParaRPr>
                    </a:p>
                  </a:txBody>
                  <a:tcPr marL="62503" marR="62503" marT="0" marB="0"/>
                </a:tc>
              </a:tr>
              <a:tr h="591324">
                <a:tc>
                  <a:txBody>
                    <a:bodyPr/>
                    <a:lstStyle/>
                    <a:p>
                      <a:pPr algn="ctr">
                        <a:lnSpc>
                          <a:spcPct val="115000"/>
                        </a:lnSpc>
                        <a:spcAft>
                          <a:spcPts val="0"/>
                        </a:spcAft>
                      </a:pPr>
                      <a:r>
                        <a:rPr lang="sl-SI" sz="1800" dirty="0">
                          <a:effectLst/>
                          <a:latin typeface="+mj-lt"/>
                        </a:rPr>
                        <a:t>KGZS ZAVOD </a:t>
                      </a:r>
                      <a:r>
                        <a:rPr lang="sl-SI" sz="1800" dirty="0" smtClean="0">
                          <a:effectLst/>
                          <a:latin typeface="+mj-lt"/>
                        </a:rPr>
                        <a:t>LJUBLJANA</a:t>
                      </a: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15</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7 </a:t>
                      </a:r>
                      <a:r>
                        <a:rPr lang="sl-SI" sz="2000" b="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14</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9</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170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r>
              <a:tr h="324407">
                <a:tc>
                  <a:txBody>
                    <a:bodyPr/>
                    <a:lstStyle/>
                    <a:p>
                      <a:pPr algn="ctr">
                        <a:lnSpc>
                          <a:spcPct val="115000"/>
                        </a:lnSpc>
                        <a:spcAft>
                          <a:spcPts val="0"/>
                        </a:spcAft>
                      </a:pPr>
                      <a:r>
                        <a:rPr lang="sl-SI" sz="1800" dirty="0">
                          <a:effectLst/>
                          <a:latin typeface="+mj-lt"/>
                        </a:rPr>
                        <a:t>KGZS ZAVOD KRANJ</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5</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5</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2</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5</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dk1"/>
                          </a:solidFill>
                          <a:effectLst/>
                          <a:latin typeface="+mj-lt"/>
                          <a:ea typeface="Calibri"/>
                          <a:cs typeface="Times New Roman"/>
                        </a:rPr>
                        <a:t>71</a:t>
                      </a:r>
                      <a:r>
                        <a:rPr lang="sl-SI" sz="2000" b="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tr>
              <a:tr h="591324">
                <a:tc>
                  <a:txBody>
                    <a:bodyPr/>
                    <a:lstStyle/>
                    <a:p>
                      <a:pPr algn="ctr">
                        <a:lnSpc>
                          <a:spcPct val="115000"/>
                        </a:lnSpc>
                        <a:spcAft>
                          <a:spcPts val="0"/>
                        </a:spcAft>
                      </a:pPr>
                      <a:r>
                        <a:rPr lang="sl-SI" sz="1800" dirty="0">
                          <a:effectLst/>
                          <a:latin typeface="+mj-lt"/>
                        </a:rPr>
                        <a:t>KGZS ZAVOD NOVO MESTO</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3</a:t>
                      </a:r>
                      <a:r>
                        <a:rPr lang="sl-SI" sz="2000" b="0" baseline="0" dirty="0" smtClean="0">
                          <a:solidFill>
                            <a:schemeClr val="tx1"/>
                          </a:solidFill>
                          <a:effectLst/>
                          <a:latin typeface="+mj-lt"/>
                          <a:ea typeface="Calibri"/>
                          <a:cs typeface="Times New Roman"/>
                        </a:rPr>
                        <a:t> </a:t>
                      </a:r>
                      <a:r>
                        <a:rPr lang="sl-SI" sz="2000" b="0" baseline="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3</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2</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0</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28</a:t>
                      </a:r>
                      <a:r>
                        <a:rPr lang="sl-SI" sz="2000" b="0" baseline="0" dirty="0" smtClean="0">
                          <a:solidFill>
                            <a:schemeClr val="tx1"/>
                          </a:solidFill>
                          <a:effectLst/>
                          <a:latin typeface="+mj-lt"/>
                          <a:ea typeface="Calibri"/>
                          <a:cs typeface="Times New Roman"/>
                        </a:rPr>
                        <a:t>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r>
              <a:tr h="591324">
                <a:tc>
                  <a:txBody>
                    <a:bodyPr/>
                    <a:lstStyle/>
                    <a:p>
                      <a:pPr algn="ctr">
                        <a:lnSpc>
                          <a:spcPct val="115000"/>
                        </a:lnSpc>
                        <a:spcAft>
                          <a:spcPts val="0"/>
                        </a:spcAft>
                      </a:pPr>
                      <a:r>
                        <a:rPr lang="sl-SI" sz="1800" dirty="0">
                          <a:effectLst/>
                          <a:latin typeface="+mj-lt"/>
                        </a:rPr>
                        <a:t>KGZS ZAVOD NOVA GORICA</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5</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3</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4</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4</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53 </a:t>
                      </a:r>
                      <a:r>
                        <a:rPr lang="sl-SI" sz="2000" b="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tr>
              <a:tr h="324407">
                <a:tc>
                  <a:txBody>
                    <a:bodyPr/>
                    <a:lstStyle/>
                    <a:p>
                      <a:pPr algn="ctr">
                        <a:lnSpc>
                          <a:spcPct val="115000"/>
                        </a:lnSpc>
                        <a:spcAft>
                          <a:spcPts val="0"/>
                        </a:spcAft>
                      </a:pPr>
                      <a:r>
                        <a:rPr lang="sl-SI" sz="1800" dirty="0">
                          <a:effectLst/>
                          <a:latin typeface="+mj-lt"/>
                        </a:rPr>
                        <a:t>KGZS ZAVOD PTUJ</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0</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0</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13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r>
              <a:tr h="324407">
                <a:tc>
                  <a:txBody>
                    <a:bodyPr/>
                    <a:lstStyle/>
                    <a:p>
                      <a:pPr algn="ctr">
                        <a:lnSpc>
                          <a:spcPct val="115000"/>
                        </a:lnSpc>
                        <a:spcAft>
                          <a:spcPts val="0"/>
                        </a:spcAft>
                      </a:pPr>
                      <a:r>
                        <a:rPr lang="sl-SI" sz="1800" dirty="0">
                          <a:effectLst/>
                          <a:latin typeface="+mj-lt"/>
                        </a:rPr>
                        <a:t>KGZS ZAVOD CELJE</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13</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7</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17</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10</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132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r>
              <a:tr h="324407">
                <a:tc>
                  <a:txBody>
                    <a:bodyPr/>
                    <a:lstStyle/>
                    <a:p>
                      <a:pPr algn="ctr">
                        <a:lnSpc>
                          <a:spcPct val="115000"/>
                        </a:lnSpc>
                        <a:spcAft>
                          <a:spcPts val="0"/>
                        </a:spcAft>
                      </a:pPr>
                      <a:r>
                        <a:rPr lang="sl-SI" sz="1800" dirty="0" smtClean="0">
                          <a:effectLst/>
                          <a:latin typeface="+mj-lt"/>
                          <a:ea typeface="Calibri"/>
                          <a:cs typeface="Times New Roman"/>
                        </a:rPr>
                        <a:t>KGZS ZAVOD MURSKA S.</a:t>
                      </a:r>
                      <a:endParaRPr lang="sl-SI" sz="18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0</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 </a:t>
                      </a:r>
                      <a:r>
                        <a:rPr lang="sl-SI" sz="2000" b="0" dirty="0" smtClean="0">
                          <a:solidFill>
                            <a:srgbClr val="FF0000"/>
                          </a:solidFill>
                          <a:effectLst/>
                          <a:latin typeface="+mj-lt"/>
                          <a:ea typeface="Calibri"/>
                          <a:cs typeface="Times New Roman"/>
                        </a:rPr>
                        <a:t>(0)</a:t>
                      </a:r>
                      <a:endParaRPr lang="sl-SI" sz="2000" b="0" dirty="0">
                        <a:solidFill>
                          <a:srgbClr val="FF0000"/>
                        </a:solidFill>
                        <a:effectLst/>
                        <a:latin typeface="+mj-lt"/>
                        <a:ea typeface="Calibri"/>
                        <a:cs typeface="Times New Roman"/>
                      </a:endParaRPr>
                    </a:p>
                  </a:txBody>
                  <a:tcPr marL="62503" marR="62503" marT="0" marB="0"/>
                </a:tc>
              </a:tr>
              <a:tr h="354795">
                <a:tc>
                  <a:txBody>
                    <a:bodyPr/>
                    <a:lstStyle/>
                    <a:p>
                      <a:pPr algn="ctr">
                        <a:lnSpc>
                          <a:spcPct val="115000"/>
                        </a:lnSpc>
                        <a:spcAft>
                          <a:spcPts val="0"/>
                        </a:spcAft>
                      </a:pPr>
                      <a:r>
                        <a:rPr lang="sl-SI" sz="1800" b="1" dirty="0">
                          <a:effectLst/>
                          <a:latin typeface="+mj-lt"/>
                        </a:rPr>
                        <a:t>SKUPAJ</a:t>
                      </a:r>
                      <a:endParaRPr lang="sl-SI" sz="1800" b="1"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42</a:t>
                      </a:r>
                      <a:endParaRPr lang="sl-SI" sz="18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25</a:t>
                      </a:r>
                      <a:endParaRPr lang="sl-SI" sz="18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39</a:t>
                      </a:r>
                      <a:endParaRPr lang="sl-SI" sz="18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rgbClr val="00B050"/>
                          </a:solidFill>
                          <a:effectLst/>
                          <a:latin typeface="+mj-lt"/>
                          <a:ea typeface="Calibri"/>
                          <a:cs typeface="Times New Roman"/>
                        </a:rPr>
                        <a:t>28</a:t>
                      </a:r>
                      <a:endParaRPr lang="sl-SI" sz="1800" b="1" dirty="0">
                        <a:solidFill>
                          <a:srgbClr val="00B050"/>
                        </a:solidFill>
                        <a:effectLst/>
                        <a:latin typeface="+mj-lt"/>
                        <a:ea typeface="Calibri"/>
                        <a:cs typeface="Times New Roman"/>
                      </a:endParaRPr>
                    </a:p>
                  </a:txBody>
                  <a:tcPr marL="62503" marR="62503" marT="0" marB="0"/>
                </a:tc>
                <a:tc rowSpan="2">
                  <a:txBody>
                    <a:bodyPr/>
                    <a:lstStyle/>
                    <a:p>
                      <a:pPr algn="ctr">
                        <a:lnSpc>
                          <a:spcPct val="115000"/>
                        </a:lnSpc>
                        <a:spcAft>
                          <a:spcPts val="0"/>
                        </a:spcAft>
                      </a:pPr>
                      <a:r>
                        <a:rPr lang="sl-SI" sz="2400" b="1" baseline="0" dirty="0" smtClean="0">
                          <a:solidFill>
                            <a:schemeClr val="tx1"/>
                          </a:solidFill>
                          <a:effectLst/>
                          <a:latin typeface="+mj-lt"/>
                          <a:ea typeface="Calibri"/>
                          <a:cs typeface="Times New Roman"/>
                        </a:rPr>
                        <a:t>468 </a:t>
                      </a:r>
                      <a:r>
                        <a:rPr lang="sl-SI" sz="2400" b="1" baseline="0" dirty="0" smtClean="0">
                          <a:solidFill>
                            <a:srgbClr val="FF0000"/>
                          </a:solidFill>
                          <a:effectLst/>
                          <a:latin typeface="+mj-lt"/>
                          <a:ea typeface="Calibri"/>
                          <a:cs typeface="Times New Roman"/>
                        </a:rPr>
                        <a:t>(10)*</a:t>
                      </a:r>
                      <a:endParaRPr lang="sl-SI" sz="2400" b="1" dirty="0">
                        <a:solidFill>
                          <a:srgbClr val="FF0000"/>
                        </a:solidFill>
                        <a:effectLst/>
                        <a:latin typeface="+mj-lt"/>
                        <a:ea typeface="Calibri"/>
                        <a:cs typeface="Times New Roman"/>
                      </a:endParaRPr>
                    </a:p>
                  </a:txBody>
                  <a:tcPr marL="62503" marR="62503" marT="0" marB="0"/>
                </a:tc>
              </a:tr>
              <a:tr h="389288">
                <a:tc>
                  <a:txBody>
                    <a:bodyPr/>
                    <a:lstStyle/>
                    <a:p>
                      <a:pPr algn="ctr">
                        <a:lnSpc>
                          <a:spcPct val="115000"/>
                        </a:lnSpc>
                        <a:spcAft>
                          <a:spcPts val="0"/>
                        </a:spcAft>
                      </a:pPr>
                      <a:r>
                        <a:rPr lang="sl-SI" sz="2400" b="1" dirty="0" smtClean="0">
                          <a:effectLst/>
                          <a:latin typeface="+mj-lt"/>
                          <a:ea typeface="Calibri"/>
                          <a:cs typeface="Times New Roman"/>
                        </a:rPr>
                        <a:t>SKUPAJ/LETNO</a:t>
                      </a:r>
                      <a:endParaRPr lang="sl-SI" sz="2400" b="1" dirty="0">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400" b="1" dirty="0" smtClean="0">
                          <a:solidFill>
                            <a:schemeClr val="tx1"/>
                          </a:solidFill>
                          <a:effectLst/>
                          <a:latin typeface="+mj-lt"/>
                          <a:ea typeface="Calibri"/>
                          <a:cs typeface="Times New Roman"/>
                        </a:rPr>
                        <a:t>67</a:t>
                      </a:r>
                      <a:r>
                        <a:rPr lang="sl-SI" sz="2400" b="1" baseline="0" dirty="0" smtClean="0">
                          <a:solidFill>
                            <a:schemeClr val="tx1"/>
                          </a:solidFill>
                          <a:effectLst/>
                          <a:latin typeface="+mj-lt"/>
                          <a:ea typeface="Calibri"/>
                          <a:cs typeface="Times New Roman"/>
                        </a:rPr>
                        <a:t> </a:t>
                      </a:r>
                      <a:r>
                        <a:rPr lang="sl-SI" sz="2400" b="1" baseline="0" dirty="0" smtClean="0">
                          <a:solidFill>
                            <a:srgbClr val="FF0000"/>
                          </a:solidFill>
                          <a:effectLst/>
                          <a:latin typeface="+mj-lt"/>
                          <a:ea typeface="Calibri"/>
                          <a:cs typeface="Times New Roman"/>
                        </a:rPr>
                        <a:t>(2)*</a:t>
                      </a:r>
                      <a:endParaRPr lang="sl-SI" sz="2400" b="1" dirty="0" smtClean="0">
                        <a:solidFill>
                          <a:srgbClr val="FF0000"/>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2400" b="1" dirty="0">
                        <a:solidFill>
                          <a:schemeClr val="tx1"/>
                        </a:solidFill>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400" b="1" dirty="0" smtClean="0">
                          <a:solidFill>
                            <a:schemeClr val="tx1"/>
                          </a:solidFill>
                          <a:effectLst/>
                          <a:latin typeface="+mj-lt"/>
                          <a:ea typeface="Calibri"/>
                          <a:cs typeface="Times New Roman"/>
                        </a:rPr>
                        <a:t>67</a:t>
                      </a:r>
                    </a:p>
                  </a:txBody>
                  <a:tcPr marL="62503" marR="62503" marT="0" marB="0"/>
                </a:tc>
                <a:tc hMerge="1">
                  <a:txBody>
                    <a:bodyPr/>
                    <a:lstStyle/>
                    <a:p>
                      <a:pPr algn="ctr">
                        <a:lnSpc>
                          <a:spcPct val="115000"/>
                        </a:lnSpc>
                        <a:spcAft>
                          <a:spcPts val="0"/>
                        </a:spcAft>
                      </a:pPr>
                      <a:endParaRPr lang="sl-SI" sz="2400" b="1" dirty="0">
                        <a:solidFill>
                          <a:schemeClr val="tx1"/>
                        </a:solidFill>
                        <a:effectLst/>
                        <a:latin typeface="+mj-lt"/>
                        <a:ea typeface="Calibri"/>
                        <a:cs typeface="Times New Roman"/>
                      </a:endParaRPr>
                    </a:p>
                  </a:txBody>
                  <a:tcPr marL="62503" marR="62503" marT="0" marB="0"/>
                </a:tc>
                <a:tc vMerge="1">
                  <a:txBody>
                    <a:bodyPr/>
                    <a:lstStyle/>
                    <a:p>
                      <a:pPr algn="ctr">
                        <a:lnSpc>
                          <a:spcPct val="115000"/>
                        </a:lnSpc>
                        <a:spcAft>
                          <a:spcPts val="0"/>
                        </a:spcAft>
                      </a:pPr>
                      <a:endParaRPr lang="sl-SI" sz="2400" b="1" dirty="0">
                        <a:solidFill>
                          <a:srgbClr val="FF0000"/>
                        </a:solidFill>
                        <a:effectLst/>
                        <a:latin typeface="+mj-lt"/>
                        <a:ea typeface="Calibri"/>
                        <a:cs typeface="Times New Roman"/>
                      </a:endParaRPr>
                    </a:p>
                  </a:txBody>
                  <a:tcPr marL="62503" marR="62503" marT="0" marB="0"/>
                </a:tc>
              </a:tr>
            </a:tbl>
          </a:graphicData>
        </a:graphic>
      </p:graphicFrame>
      <p:sp>
        <p:nvSpPr>
          <p:cNvPr id="3" name="Pravokotnik 2"/>
          <p:cNvSpPr/>
          <p:nvPr/>
        </p:nvSpPr>
        <p:spPr>
          <a:xfrm>
            <a:off x="323528" y="6165304"/>
            <a:ext cx="7473393" cy="646331"/>
          </a:xfrm>
          <a:prstGeom prst="rect">
            <a:avLst/>
          </a:prstGeom>
        </p:spPr>
        <p:txBody>
          <a:bodyPr wrap="none">
            <a:spAutoFit/>
          </a:bodyPr>
          <a:lstStyle/>
          <a:p>
            <a:r>
              <a:rPr lang="sl-SI" dirty="0">
                <a:solidFill>
                  <a:srgbClr val="FF0000"/>
                </a:solidFill>
              </a:rPr>
              <a:t>*</a:t>
            </a:r>
            <a:r>
              <a:rPr lang="sl-SI" dirty="0" smtClean="0"/>
              <a:t>RDEČE-NEPOTRJENO DODATNO PREVERJANJE POREKLA  PLEMENSKEGA BIKA</a:t>
            </a:r>
          </a:p>
          <a:p>
            <a:r>
              <a:rPr lang="sl-SI" dirty="0" smtClean="0">
                <a:solidFill>
                  <a:srgbClr val="00B050"/>
                </a:solidFill>
              </a:rPr>
              <a:t>ZELENO – TEST STARŠEVSTVA JE V DELU!</a:t>
            </a:r>
            <a:endParaRPr lang="sl-SI" dirty="0">
              <a:solidFill>
                <a:srgbClr val="00B050"/>
              </a:solidFill>
            </a:endParaRPr>
          </a:p>
        </p:txBody>
      </p:sp>
    </p:spTree>
    <p:extLst>
      <p:ext uri="{BB962C8B-B14F-4D97-AF65-F5344CB8AC3E}">
        <p14:creationId xmlns:p14="http://schemas.microsoft.com/office/powerpoint/2010/main" val="4010674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498178"/>
          </a:xfrm>
        </p:spPr>
        <p:txBody>
          <a:bodyPr>
            <a:normAutofit/>
          </a:bodyPr>
          <a:lstStyle/>
          <a:p>
            <a:r>
              <a:rPr lang="sl-SI" sz="3200" b="1" dirty="0">
                <a:solidFill>
                  <a:prstClr val="black"/>
                </a:solidFill>
              </a:rPr>
              <a:t>VHLEVITEV PLEMESKIH BIKOV CIKASTE PASME NA OC </a:t>
            </a:r>
            <a:r>
              <a:rPr lang="sl-SI" sz="3200" b="1" dirty="0" smtClean="0">
                <a:solidFill>
                  <a:prstClr val="black"/>
                </a:solidFill>
              </a:rPr>
              <a:t>PRESKA</a:t>
            </a:r>
            <a:r>
              <a:rPr lang="sl-SI" sz="3200" b="1" dirty="0">
                <a:solidFill>
                  <a:prstClr val="black"/>
                </a:solidFill>
              </a:rPr>
              <a:t> </a:t>
            </a:r>
            <a:r>
              <a:rPr lang="sl-SI" sz="3200" b="1" dirty="0" smtClean="0">
                <a:solidFill>
                  <a:prstClr val="black"/>
                </a:solidFill>
              </a:rPr>
              <a:t>(2015 – 2023)</a:t>
            </a:r>
            <a:endParaRPr lang="sl-SI" sz="3200" dirty="0"/>
          </a:p>
        </p:txBody>
      </p:sp>
      <p:graphicFrame>
        <p:nvGraphicFramePr>
          <p:cNvPr id="4" name="Tabela 3"/>
          <p:cNvGraphicFramePr>
            <a:graphicFrameLocks noGrp="1"/>
          </p:cNvGraphicFramePr>
          <p:nvPr>
            <p:extLst>
              <p:ext uri="{D42A27DB-BD31-4B8C-83A1-F6EECF244321}">
                <p14:modId xmlns:p14="http://schemas.microsoft.com/office/powerpoint/2010/main" val="3647095501"/>
              </p:ext>
            </p:extLst>
          </p:nvPr>
        </p:nvGraphicFramePr>
        <p:xfrm>
          <a:off x="467542" y="1844824"/>
          <a:ext cx="7920883" cy="3888358"/>
        </p:xfrm>
        <a:graphic>
          <a:graphicData uri="http://schemas.openxmlformats.org/drawingml/2006/table">
            <a:tbl>
              <a:tblPr firstRow="1" firstCol="1" bandRow="1">
                <a:tableStyleId>{5C22544A-7EE6-4342-B048-85BDC9FD1C3A}</a:tableStyleId>
              </a:tblPr>
              <a:tblGrid>
                <a:gridCol w="1872210"/>
                <a:gridCol w="1656184"/>
                <a:gridCol w="1872208"/>
                <a:gridCol w="2520281"/>
              </a:tblGrid>
              <a:tr h="656489">
                <a:tc>
                  <a:txBody>
                    <a:bodyPr/>
                    <a:lstStyle/>
                    <a:p>
                      <a:pPr algn="ctr">
                        <a:lnSpc>
                          <a:spcPct val="115000"/>
                        </a:lnSpc>
                        <a:spcAft>
                          <a:spcPts val="0"/>
                        </a:spcAft>
                      </a:pPr>
                      <a:r>
                        <a:rPr lang="sl-SI" sz="2000" dirty="0" smtClean="0">
                          <a:solidFill>
                            <a:schemeClr val="bg1"/>
                          </a:solidFill>
                          <a:effectLst/>
                          <a:latin typeface="Calibri"/>
                          <a:ea typeface="Calibri"/>
                          <a:cs typeface="Times New Roman"/>
                        </a:rPr>
                        <a:t>LETO 2019</a:t>
                      </a:r>
                      <a:endParaRPr lang="sl-SI" sz="2000" dirty="0">
                        <a:solidFill>
                          <a:schemeClr val="bg1"/>
                        </a:solidFill>
                        <a:effectLst/>
                        <a:latin typeface="Calibri"/>
                        <a:ea typeface="Calibri"/>
                        <a:cs typeface="Times New Roman"/>
                      </a:endParaRPr>
                    </a:p>
                  </a:txBody>
                  <a:tcPr marL="68580" marR="68580" marT="0" marB="0"/>
                </a:tc>
                <a:tc>
                  <a:txBody>
                    <a:bodyPr/>
                    <a:lstStyle/>
                    <a:p>
                      <a:pPr algn="ctr"/>
                      <a:r>
                        <a:rPr lang="sl-SI" sz="2000" dirty="0" smtClean="0"/>
                        <a:t>LETO 2022</a:t>
                      </a:r>
                      <a:endParaRPr lang="sl-SI" sz="2000" dirty="0"/>
                    </a:p>
                  </a:txBody>
                  <a:tcPr marL="68580" marR="68580" marT="0" marB="0"/>
                </a:tc>
                <a:tc>
                  <a:txBody>
                    <a:bodyPr/>
                    <a:lstStyle/>
                    <a:p>
                      <a:pPr algn="ctr"/>
                      <a:r>
                        <a:rPr lang="sl-SI" sz="2000" dirty="0" smtClean="0"/>
                        <a:t>LETO 2023</a:t>
                      </a:r>
                      <a:endParaRPr lang="sl-SI" sz="2000" dirty="0"/>
                    </a:p>
                  </a:txBody>
                  <a:tcPr marL="68580" marR="68580" marT="0" marB="0"/>
                </a:tc>
                <a:tc>
                  <a:txBody>
                    <a:bodyPr/>
                    <a:lstStyle/>
                    <a:p>
                      <a:pPr algn="ctr">
                        <a:lnSpc>
                          <a:spcPct val="115000"/>
                        </a:lnSpc>
                        <a:spcAft>
                          <a:spcPts val="0"/>
                        </a:spcAft>
                      </a:pPr>
                      <a:r>
                        <a:rPr lang="sl-SI" sz="2000" dirty="0" smtClean="0">
                          <a:solidFill>
                            <a:schemeClr val="bg1"/>
                          </a:solidFill>
                          <a:effectLst/>
                          <a:latin typeface="Calibri"/>
                          <a:ea typeface="Calibri"/>
                          <a:cs typeface="Times New Roman"/>
                        </a:rPr>
                        <a:t>SKUPAJ</a:t>
                      </a:r>
                    </a:p>
                    <a:p>
                      <a:pPr algn="ctr">
                        <a:lnSpc>
                          <a:spcPct val="115000"/>
                        </a:lnSpc>
                        <a:spcAft>
                          <a:spcPts val="0"/>
                        </a:spcAft>
                      </a:pPr>
                      <a:r>
                        <a:rPr lang="sl-SI" sz="2000" dirty="0" smtClean="0">
                          <a:solidFill>
                            <a:schemeClr val="bg1"/>
                          </a:solidFill>
                          <a:effectLst/>
                          <a:latin typeface="Calibri"/>
                          <a:ea typeface="Calibri"/>
                          <a:cs typeface="Times New Roman"/>
                        </a:rPr>
                        <a:t>(2015 – 2023)</a:t>
                      </a:r>
                      <a:endParaRPr lang="sl-SI" sz="2000" dirty="0">
                        <a:solidFill>
                          <a:schemeClr val="bg1"/>
                        </a:solidFill>
                        <a:effectLst/>
                        <a:latin typeface="Calibri"/>
                        <a:ea typeface="Calibri"/>
                        <a:cs typeface="Times New Roman"/>
                      </a:endParaRPr>
                    </a:p>
                  </a:txBody>
                  <a:tcPr marL="68580" marR="68580" marT="0" marB="0"/>
                </a:tc>
              </a:tr>
              <a:tr h="461740">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GREN 854285</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SANI 855263</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SAR 85533</a:t>
                      </a:r>
                      <a:endParaRPr lang="sl-SI" sz="2000" b="1" dirty="0">
                        <a:solidFill>
                          <a:schemeClr val="tx1"/>
                        </a:solidFill>
                        <a:effectLst/>
                        <a:latin typeface="Calibri"/>
                        <a:ea typeface="Calibri"/>
                        <a:cs typeface="Times New Roman"/>
                      </a:endParaRPr>
                    </a:p>
                  </a:txBody>
                  <a:tcPr marL="68580" marR="68580" marT="0" marB="0"/>
                </a:tc>
                <a:tc rowSpan="6">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26 BIKOV NA OC PRESKA</a:t>
                      </a:r>
                    </a:p>
                    <a:p>
                      <a:pPr algn="ctr">
                        <a:lnSpc>
                          <a:spcPct val="115000"/>
                        </a:lnSpc>
                        <a:spcAft>
                          <a:spcPts val="0"/>
                        </a:spcAft>
                      </a:pPr>
                      <a:endParaRPr lang="sl-SI" sz="2000" b="1" dirty="0" smtClean="0">
                        <a:solidFill>
                          <a:schemeClr val="tx1"/>
                        </a:solidFill>
                        <a:effectLst/>
                        <a:latin typeface="Calibri"/>
                        <a:ea typeface="Calibri"/>
                        <a:cs typeface="Times New Roman"/>
                      </a:endParaRPr>
                    </a:p>
                    <a:p>
                      <a:pPr algn="ctr">
                        <a:lnSpc>
                          <a:spcPct val="115000"/>
                        </a:lnSpc>
                        <a:spcAft>
                          <a:spcPts val="0"/>
                        </a:spcAft>
                      </a:pPr>
                      <a:endParaRPr lang="sl-SI" sz="2000" b="1" dirty="0" smtClean="0">
                        <a:solidFill>
                          <a:schemeClr val="tx1"/>
                        </a:solidFill>
                        <a:effectLst/>
                        <a:latin typeface="Calibri"/>
                        <a:ea typeface="Calibri"/>
                        <a:cs typeface="Times New Roman"/>
                      </a:endParaRPr>
                    </a:p>
                    <a:p>
                      <a:pPr algn="ctr">
                        <a:lnSpc>
                          <a:spcPct val="115000"/>
                        </a:lnSpc>
                        <a:spcAft>
                          <a:spcPts val="0"/>
                        </a:spcAft>
                      </a:pPr>
                      <a:r>
                        <a:rPr lang="sl-SI" sz="2000" b="1" dirty="0" smtClean="0">
                          <a:solidFill>
                            <a:schemeClr val="tx1"/>
                          </a:solidFill>
                          <a:effectLst/>
                          <a:latin typeface="Calibri"/>
                          <a:ea typeface="Calibri"/>
                          <a:cs typeface="Times New Roman"/>
                        </a:rPr>
                        <a:t>6 BIKOV NEUSPEŠNO</a:t>
                      </a:r>
                      <a:r>
                        <a:rPr lang="sl-SI" sz="2000" b="1" baseline="0" dirty="0" smtClean="0">
                          <a:solidFill>
                            <a:schemeClr val="tx1"/>
                          </a:solidFill>
                          <a:effectLst/>
                          <a:latin typeface="Calibri"/>
                          <a:ea typeface="Calibri"/>
                          <a:cs typeface="Times New Roman"/>
                        </a:rPr>
                        <a:t> - RAZLOGI*</a:t>
                      </a:r>
                      <a:endParaRPr lang="sl-SI" sz="2000" b="1" dirty="0" smtClean="0">
                        <a:solidFill>
                          <a:schemeClr val="tx1"/>
                        </a:solidFill>
                        <a:effectLst/>
                        <a:latin typeface="Calibri"/>
                        <a:ea typeface="Calibri"/>
                        <a:cs typeface="Times New Roman"/>
                      </a:endParaRPr>
                    </a:p>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tr>
              <a:tr h="656489">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JARC 854286</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MLIN 855272</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VITEZ 855448*</a:t>
                      </a:r>
                    </a:p>
                    <a:p>
                      <a:pPr algn="ctr">
                        <a:lnSpc>
                          <a:spcPct val="115000"/>
                        </a:lnSpc>
                        <a:spcAft>
                          <a:spcPts val="0"/>
                        </a:spcAft>
                      </a:pPr>
                      <a:r>
                        <a:rPr lang="sl-SI" sz="2000" b="1" dirty="0" smtClean="0">
                          <a:solidFill>
                            <a:schemeClr val="tx1"/>
                          </a:solidFill>
                          <a:effectLst/>
                          <a:latin typeface="Calibri"/>
                          <a:ea typeface="Calibri"/>
                          <a:cs typeface="Times New Roman"/>
                        </a:rPr>
                        <a:t>(ZBOLEL)</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tr>
              <a:tr h="656489">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ROMI 854352</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PIKO 855094</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MAVL 855295*</a:t>
                      </a:r>
                    </a:p>
                    <a:p>
                      <a:pPr algn="ctr">
                        <a:lnSpc>
                          <a:spcPct val="115000"/>
                        </a:lnSpc>
                        <a:spcAft>
                          <a:spcPts val="0"/>
                        </a:spcAft>
                      </a:pPr>
                      <a:r>
                        <a:rPr lang="sl-SI" sz="2000" b="1" dirty="0" smtClean="0">
                          <a:solidFill>
                            <a:schemeClr val="tx1"/>
                          </a:solidFill>
                          <a:effectLst/>
                          <a:latin typeface="Calibri"/>
                          <a:ea typeface="Calibri"/>
                          <a:cs typeface="Times New Roman"/>
                        </a:rPr>
                        <a:t>(ni</a:t>
                      </a:r>
                      <a:r>
                        <a:rPr lang="sl-SI" sz="2000" b="1" baseline="0" dirty="0" smtClean="0">
                          <a:solidFill>
                            <a:schemeClr val="tx1"/>
                          </a:solidFill>
                          <a:effectLst/>
                          <a:latin typeface="Calibri"/>
                          <a:ea typeface="Calibri"/>
                          <a:cs typeface="Times New Roman"/>
                        </a:rPr>
                        <a:t> dal semena</a:t>
                      </a: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tr>
              <a:tr h="461740">
                <a:tc>
                  <a:txBody>
                    <a:bodyPr/>
                    <a:lstStyle/>
                    <a:p>
                      <a:pPr algn="ctr">
                        <a:lnSpc>
                          <a:spcPct val="115000"/>
                        </a:lnSpc>
                        <a:spcAft>
                          <a:spcPts val="0"/>
                        </a:spcAft>
                      </a:pPr>
                      <a:r>
                        <a:rPr lang="sl-SI" sz="1100" b="1" dirty="0" smtClean="0">
                          <a:solidFill>
                            <a:schemeClr val="tx1"/>
                          </a:solidFill>
                          <a:effectLst/>
                          <a:latin typeface="Calibri"/>
                          <a:ea typeface="Calibri"/>
                          <a:cs typeface="Times New Roman"/>
                        </a:rPr>
                        <a:t>-</a:t>
                      </a:r>
                      <a:endParaRPr lang="sl-SI" sz="11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rgbClr val="00B050"/>
                        </a:solidFill>
                        <a:effectLst/>
                        <a:latin typeface="Calibri"/>
                        <a:ea typeface="Calibri"/>
                        <a:cs typeface="Times New Roman"/>
                      </a:endParaRPr>
                    </a:p>
                  </a:txBody>
                  <a:tcPr marL="68580" marR="68580" marT="0" marB="0"/>
                </a:tc>
              </a:tr>
              <a:tr h="461740">
                <a:tc>
                  <a:txBody>
                    <a:bodyPr/>
                    <a:lstStyle/>
                    <a:p>
                      <a:pPr algn="ctr">
                        <a:lnSpc>
                          <a:spcPct val="115000"/>
                        </a:lnSpc>
                        <a:spcAft>
                          <a:spcPts val="0"/>
                        </a:spcAft>
                      </a:pPr>
                      <a:r>
                        <a:rPr lang="sl-SI" sz="1100" b="1" dirty="0" smtClean="0">
                          <a:solidFill>
                            <a:schemeClr val="tx1"/>
                          </a:solidFill>
                          <a:effectLst/>
                          <a:latin typeface="Calibri"/>
                          <a:ea typeface="Calibri"/>
                          <a:cs typeface="Times New Roman"/>
                        </a:rPr>
                        <a:t>-</a:t>
                      </a:r>
                      <a:endParaRPr lang="sl-SI" sz="11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rgbClr val="00B050"/>
                        </a:solidFill>
                        <a:effectLst/>
                        <a:latin typeface="Calibri"/>
                        <a:ea typeface="Calibri"/>
                        <a:cs typeface="Times New Roman"/>
                      </a:endParaRPr>
                    </a:p>
                  </a:txBody>
                  <a:tcPr marL="68580" marR="68580" marT="0" marB="0"/>
                </a:tc>
              </a:tr>
              <a:tr h="461740">
                <a:tc>
                  <a:txBody>
                    <a:bodyPr/>
                    <a:lstStyle/>
                    <a:p>
                      <a:pPr algn="ctr">
                        <a:lnSpc>
                          <a:spcPct val="115000"/>
                        </a:lnSpc>
                        <a:spcAft>
                          <a:spcPts val="0"/>
                        </a:spcAft>
                      </a:pPr>
                      <a:r>
                        <a:rPr lang="sl-SI" sz="1100" b="1" dirty="0" smtClean="0">
                          <a:solidFill>
                            <a:schemeClr val="tx1"/>
                          </a:solidFill>
                          <a:effectLst/>
                          <a:latin typeface="Calibri"/>
                          <a:ea typeface="Calibri"/>
                          <a:cs typeface="Times New Roman"/>
                        </a:rPr>
                        <a:t>-</a:t>
                      </a:r>
                      <a:endParaRPr lang="sl-SI" sz="1100" b="1" dirty="0">
                        <a:solidFill>
                          <a:schemeClr val="tx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2000" b="1" dirty="0" smtClean="0">
                          <a:solidFill>
                            <a:schemeClr val="tx1"/>
                          </a:solidFill>
                          <a:effectLst/>
                          <a:latin typeface="+mn-lt"/>
                          <a:ea typeface="Calibri"/>
                          <a:cs typeface="Times New Roman"/>
                        </a:rPr>
                        <a:t>-</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2000" b="1" dirty="0" smtClean="0">
                          <a:solidFill>
                            <a:schemeClr val="tx1"/>
                          </a:solidFill>
                          <a:effectLst/>
                          <a:latin typeface="+mn-lt"/>
                          <a:ea typeface="Calibri"/>
                          <a:cs typeface="Times New Roman"/>
                        </a:rPr>
                        <a:t>-</a:t>
                      </a:r>
                    </a:p>
                  </a:txBody>
                  <a:tcPr marL="68580" marR="68580" marT="0" marB="0"/>
                </a:tc>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2000" b="1" dirty="0" smtClean="0">
                        <a:solidFill>
                          <a:srgbClr val="00B050"/>
                        </a:solidFill>
                        <a:effectLst/>
                        <a:latin typeface="+mn-lt"/>
                        <a:ea typeface="Calibri"/>
                        <a:cs typeface="Times New Roman"/>
                      </a:endParaRPr>
                    </a:p>
                  </a:txBody>
                  <a:tcPr marL="68580" marR="68580" marT="0" marB="0"/>
                </a:tc>
              </a:tr>
            </a:tbl>
          </a:graphicData>
        </a:graphic>
      </p:graphicFrame>
      <p:sp>
        <p:nvSpPr>
          <p:cNvPr id="3" name="Pravokotnik 2"/>
          <p:cNvSpPr/>
          <p:nvPr/>
        </p:nvSpPr>
        <p:spPr>
          <a:xfrm>
            <a:off x="1119428" y="5805264"/>
            <a:ext cx="2725554" cy="923330"/>
          </a:xfrm>
          <a:prstGeom prst="rect">
            <a:avLst/>
          </a:prstGeom>
        </p:spPr>
        <p:txBody>
          <a:bodyPr wrap="none">
            <a:spAutoFit/>
          </a:bodyPr>
          <a:lstStyle/>
          <a:p>
            <a:r>
              <a:rPr lang="sl-SI" b="1" dirty="0" smtClean="0">
                <a:solidFill>
                  <a:prstClr val="black"/>
                </a:solidFill>
              </a:rPr>
              <a:t>*</a:t>
            </a:r>
            <a:r>
              <a:rPr lang="sl-SI" dirty="0" smtClean="0">
                <a:solidFill>
                  <a:prstClr val="black"/>
                </a:solidFill>
              </a:rPr>
              <a:t>BIK ZBOLEL</a:t>
            </a:r>
          </a:p>
          <a:p>
            <a:r>
              <a:rPr lang="sl-SI" b="1" dirty="0">
                <a:solidFill>
                  <a:srgbClr val="FF0000"/>
                </a:solidFill>
              </a:rPr>
              <a:t> </a:t>
            </a:r>
            <a:r>
              <a:rPr lang="sl-SI" b="1" dirty="0" smtClean="0">
                <a:solidFill>
                  <a:srgbClr val="FF0000"/>
                </a:solidFill>
              </a:rPr>
              <a:t> </a:t>
            </a:r>
            <a:r>
              <a:rPr lang="sl-SI" dirty="0" smtClean="0">
                <a:solidFill>
                  <a:prstClr val="black"/>
                </a:solidFill>
              </a:rPr>
              <a:t>REJEC NI HOTEL DATI BIKA</a:t>
            </a:r>
          </a:p>
          <a:p>
            <a:r>
              <a:rPr lang="sl-SI" b="1" dirty="0">
                <a:solidFill>
                  <a:srgbClr val="F79646">
                    <a:lumMod val="75000"/>
                  </a:srgbClr>
                </a:solidFill>
              </a:rPr>
              <a:t> </a:t>
            </a:r>
            <a:r>
              <a:rPr lang="sl-SI" b="1" dirty="0" smtClean="0">
                <a:solidFill>
                  <a:srgbClr val="F79646">
                    <a:lumMod val="75000"/>
                  </a:srgbClr>
                </a:solidFill>
              </a:rPr>
              <a:t> </a:t>
            </a:r>
            <a:r>
              <a:rPr lang="sl-SI" dirty="0" smtClean="0">
                <a:solidFill>
                  <a:prstClr val="black"/>
                </a:solidFill>
              </a:rPr>
              <a:t>BIK NI DAL SEMENA</a:t>
            </a:r>
            <a:endParaRPr lang="sl-SI" dirty="0">
              <a:solidFill>
                <a:prstClr val="black"/>
              </a:solidFill>
            </a:endParaRPr>
          </a:p>
        </p:txBody>
      </p:sp>
    </p:spTree>
    <p:extLst>
      <p:ext uri="{BB962C8B-B14F-4D97-AF65-F5344CB8AC3E}">
        <p14:creationId xmlns:p14="http://schemas.microsoft.com/office/powerpoint/2010/main" val="3212173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ODBIRA PLEMENSKIH BIKOV CIKASTE PASME V LETU 2023 IN PLAN 2024</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1244641610"/>
              </p:ext>
            </p:extLst>
          </p:nvPr>
        </p:nvGraphicFramePr>
        <p:xfrm>
          <a:off x="640981" y="1988840"/>
          <a:ext cx="7848876" cy="2592286"/>
        </p:xfrm>
        <a:graphic>
          <a:graphicData uri="http://schemas.openxmlformats.org/drawingml/2006/table">
            <a:tbl>
              <a:tblPr firstRow="1" firstCol="1" bandRow="1">
                <a:tableStyleId>{5C22544A-7EE6-4342-B048-85BDC9FD1C3A}</a:tableStyleId>
              </a:tblPr>
              <a:tblGrid>
                <a:gridCol w="1962219"/>
                <a:gridCol w="1962219"/>
                <a:gridCol w="1962219"/>
                <a:gridCol w="1962219"/>
              </a:tblGrid>
              <a:tr h="594311">
                <a:tc>
                  <a:txBody>
                    <a:bodyPr/>
                    <a:lstStyle/>
                    <a:p>
                      <a:pPr algn="ctr">
                        <a:lnSpc>
                          <a:spcPct val="115000"/>
                        </a:lnSpc>
                        <a:spcAft>
                          <a:spcPts val="0"/>
                        </a:spcAft>
                      </a:pPr>
                      <a:r>
                        <a:rPr lang="sl-SI" sz="2000" b="1" dirty="0">
                          <a:effectLst/>
                        </a:rPr>
                        <a:t>Plemenski biki</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Plan </a:t>
                      </a:r>
                      <a:r>
                        <a:rPr lang="sl-SI" sz="2000" b="1" dirty="0" smtClean="0">
                          <a:effectLst/>
                        </a:rPr>
                        <a:t> 2023</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Opravljeno</a:t>
                      </a:r>
                      <a:r>
                        <a:rPr lang="sl-SI" sz="2000" b="1" baseline="0" dirty="0" smtClean="0">
                          <a:effectLst/>
                          <a:latin typeface="Calibri"/>
                          <a:ea typeface="Calibri"/>
                          <a:cs typeface="Times New Roman"/>
                        </a:rPr>
                        <a:t> 2023</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Plan </a:t>
                      </a:r>
                      <a:r>
                        <a:rPr lang="sl-SI" sz="2000" b="1" dirty="0" smtClean="0">
                          <a:effectLst/>
                        </a:rPr>
                        <a:t> 2024</a:t>
                      </a:r>
                      <a:endParaRPr lang="sl-SI" sz="2000" b="1" dirty="0">
                        <a:effectLst/>
                        <a:latin typeface="Calibri"/>
                        <a:ea typeface="Calibri"/>
                        <a:cs typeface="Times New Roman"/>
                      </a:endParaRPr>
                    </a:p>
                  </a:txBody>
                  <a:tcPr marL="68580" marR="68580" marT="0" marB="0"/>
                </a:tc>
              </a:tr>
              <a:tr h="594311">
                <a:tc>
                  <a:txBody>
                    <a:bodyPr/>
                    <a:lstStyle/>
                    <a:p>
                      <a:pPr algn="ctr">
                        <a:lnSpc>
                          <a:spcPct val="115000"/>
                        </a:lnSpc>
                        <a:spcAft>
                          <a:spcPts val="0"/>
                        </a:spcAft>
                      </a:pPr>
                      <a:r>
                        <a:rPr lang="sl-SI" sz="2000" dirty="0">
                          <a:effectLst/>
                        </a:rPr>
                        <a:t>Naravni pripust</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mn-lt"/>
                          <a:ea typeface="+mn-ea"/>
                          <a:cs typeface="+mn-cs"/>
                        </a:rPr>
                        <a:t>70</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67</a:t>
                      </a:r>
                    </a:p>
                  </a:txBody>
                  <a:tcPr marL="68580" marR="68580" marT="0" marB="0"/>
                </a:tc>
                <a:tc>
                  <a:txBody>
                    <a:bodyPr/>
                    <a:lstStyle/>
                    <a:p>
                      <a:pPr algn="ctr">
                        <a:lnSpc>
                          <a:spcPct val="115000"/>
                        </a:lnSpc>
                        <a:spcAft>
                          <a:spcPts val="0"/>
                        </a:spcAft>
                      </a:pPr>
                      <a:r>
                        <a:rPr lang="sl-SI" sz="2000" b="1" dirty="0" smtClean="0">
                          <a:effectLst/>
                          <a:latin typeface="+mn-lt"/>
                          <a:ea typeface="+mn-ea"/>
                          <a:cs typeface="+mn-cs"/>
                        </a:rPr>
                        <a:t>70</a:t>
                      </a:r>
                      <a:endParaRPr lang="sl-SI" sz="2000" b="1" dirty="0">
                        <a:effectLst/>
                        <a:latin typeface="Calibri"/>
                        <a:ea typeface="Calibri"/>
                        <a:cs typeface="Times New Roman"/>
                      </a:endParaRPr>
                    </a:p>
                  </a:txBody>
                  <a:tcPr marL="68580" marR="68580" marT="0" marB="0"/>
                </a:tc>
              </a:tr>
              <a:tr h="809353">
                <a:tc>
                  <a:txBody>
                    <a:bodyPr/>
                    <a:lstStyle/>
                    <a:p>
                      <a:pPr algn="ctr">
                        <a:lnSpc>
                          <a:spcPct val="115000"/>
                        </a:lnSpc>
                        <a:spcAft>
                          <a:spcPts val="0"/>
                        </a:spcAft>
                      </a:pPr>
                      <a:r>
                        <a:rPr lang="sl-SI" sz="2000" dirty="0">
                          <a:effectLst/>
                        </a:rPr>
                        <a:t>Osemenjevalni center</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latin typeface="+mn-lt"/>
                          <a:ea typeface="+mn-ea"/>
                          <a:cs typeface="+mn-cs"/>
                        </a:rPr>
                        <a:t>3</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1</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latin typeface="+mn-lt"/>
                          <a:ea typeface="+mn-ea"/>
                          <a:cs typeface="+mn-cs"/>
                        </a:rPr>
                        <a:t>3</a:t>
                      </a:r>
                      <a:endParaRPr lang="sl-SI" sz="2000" b="1" dirty="0">
                        <a:effectLst/>
                        <a:latin typeface="Calibri"/>
                        <a:ea typeface="Calibri"/>
                        <a:cs typeface="Times New Roman"/>
                      </a:endParaRPr>
                    </a:p>
                  </a:txBody>
                  <a:tcPr marL="68580" marR="68580" marT="0" marB="0"/>
                </a:tc>
              </a:tr>
              <a:tr h="594311">
                <a:tc>
                  <a:txBody>
                    <a:bodyPr/>
                    <a:lstStyle/>
                    <a:p>
                      <a:pPr algn="ctr">
                        <a:lnSpc>
                          <a:spcPct val="115000"/>
                        </a:lnSpc>
                        <a:spcAft>
                          <a:spcPts val="0"/>
                        </a:spcAft>
                      </a:pPr>
                      <a:r>
                        <a:rPr lang="sl-SI" sz="2000" dirty="0" err="1">
                          <a:effectLst/>
                        </a:rPr>
                        <a:t>Genotipizacija</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rPr>
                        <a:t>15</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8</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rPr>
                        <a:t>15</a:t>
                      </a:r>
                      <a:endParaRPr lang="sl-SI" sz="20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77966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32656"/>
            <a:ext cx="8229600" cy="936104"/>
          </a:xfrm>
        </p:spPr>
        <p:txBody>
          <a:bodyPr>
            <a:normAutofit fontScale="90000"/>
          </a:bodyPr>
          <a:lstStyle/>
          <a:p>
            <a:r>
              <a:rPr lang="sl-SI" sz="3600" b="1" dirty="0" smtClean="0"/>
              <a:t>MLEČNOST KRAV (305 dni) CIKASTE PASME</a:t>
            </a:r>
            <a:br>
              <a:rPr lang="sl-SI" sz="3600" b="1" dirty="0" smtClean="0"/>
            </a:br>
            <a:r>
              <a:rPr lang="sl-SI" sz="3600" b="1" dirty="0" smtClean="0"/>
              <a:t>(</a:t>
            </a:r>
            <a:r>
              <a:rPr lang="sl-SI" sz="3600" b="1" dirty="0" smtClean="0">
                <a:solidFill>
                  <a:srgbClr val="FF0000"/>
                </a:solidFill>
              </a:rPr>
              <a:t>*</a:t>
            </a:r>
            <a:r>
              <a:rPr lang="sl-SI" sz="3600" b="1" dirty="0" smtClean="0"/>
              <a:t>letna mlečnost</a:t>
            </a:r>
            <a:r>
              <a:rPr lang="sl-SI" sz="3600" b="1" dirty="0"/>
              <a:t>)</a:t>
            </a:r>
          </a:p>
        </p:txBody>
      </p:sp>
      <p:graphicFrame>
        <p:nvGraphicFramePr>
          <p:cNvPr id="5" name="Ograda vsebine 4"/>
          <p:cNvGraphicFramePr>
            <a:graphicFrameLocks noGrp="1"/>
          </p:cNvGraphicFramePr>
          <p:nvPr>
            <p:ph idx="1"/>
            <p:extLst>
              <p:ext uri="{D42A27DB-BD31-4B8C-83A1-F6EECF244321}">
                <p14:modId xmlns:p14="http://schemas.microsoft.com/office/powerpoint/2010/main" val="3227586440"/>
              </p:ext>
            </p:extLst>
          </p:nvPr>
        </p:nvGraphicFramePr>
        <p:xfrm>
          <a:off x="467544" y="1412776"/>
          <a:ext cx="8229602" cy="4877524"/>
        </p:xfrm>
        <a:graphic>
          <a:graphicData uri="http://schemas.openxmlformats.org/drawingml/2006/table">
            <a:tbl>
              <a:tblPr firstRow="1" bandRow="1">
                <a:tableStyleId>{5C22544A-7EE6-4342-B048-85BDC9FD1C3A}</a:tableStyleId>
              </a:tblPr>
              <a:tblGrid>
                <a:gridCol w="1451746"/>
                <a:gridCol w="970872"/>
                <a:gridCol w="1476158"/>
                <a:gridCol w="1427334"/>
                <a:gridCol w="1451746"/>
                <a:gridCol w="1451746"/>
              </a:tblGrid>
              <a:tr h="366484">
                <a:tc>
                  <a:txBody>
                    <a:bodyPr/>
                    <a:lstStyle/>
                    <a:p>
                      <a:pPr algn="ctr"/>
                      <a:r>
                        <a:rPr lang="sl-SI" sz="1400" dirty="0" smtClean="0"/>
                        <a:t>LETO</a:t>
                      </a:r>
                      <a:endParaRPr lang="sl-SI" sz="1400" dirty="0"/>
                    </a:p>
                  </a:txBody>
                  <a:tcPr/>
                </a:tc>
                <a:tc>
                  <a:txBody>
                    <a:bodyPr/>
                    <a:lstStyle/>
                    <a:p>
                      <a:pPr algn="ctr"/>
                      <a:r>
                        <a:rPr lang="sl-SI" sz="1400" dirty="0" smtClean="0"/>
                        <a:t>PASMA</a:t>
                      </a:r>
                      <a:endParaRPr lang="sl-SI" sz="1400" dirty="0"/>
                    </a:p>
                  </a:txBody>
                  <a:tcPr/>
                </a:tc>
                <a:tc>
                  <a:txBody>
                    <a:bodyPr/>
                    <a:lstStyle/>
                    <a:p>
                      <a:pPr algn="ctr"/>
                      <a:r>
                        <a:rPr lang="sl-SI" sz="1400" dirty="0" smtClean="0"/>
                        <a:t>LAK.</a:t>
                      </a:r>
                      <a:r>
                        <a:rPr lang="sl-SI" sz="1400" baseline="0" dirty="0" smtClean="0"/>
                        <a:t> ZAKLJ.</a:t>
                      </a:r>
                      <a:endParaRPr lang="sl-SI" sz="1400" dirty="0"/>
                    </a:p>
                  </a:txBody>
                  <a:tcPr/>
                </a:tc>
                <a:tc>
                  <a:txBody>
                    <a:bodyPr/>
                    <a:lstStyle/>
                    <a:p>
                      <a:pPr algn="ctr"/>
                      <a:r>
                        <a:rPr lang="sl-SI" sz="1400" dirty="0" smtClean="0"/>
                        <a:t>MLEKO (KG)</a:t>
                      </a:r>
                      <a:endParaRPr lang="sl-SI" sz="1400" dirty="0"/>
                    </a:p>
                  </a:txBody>
                  <a:tcPr/>
                </a:tc>
                <a:tc>
                  <a:txBody>
                    <a:bodyPr/>
                    <a:lstStyle/>
                    <a:p>
                      <a:pPr algn="ctr"/>
                      <a:r>
                        <a:rPr lang="sl-SI" sz="1400" dirty="0" smtClean="0"/>
                        <a:t>MAŠČ. (KG)</a:t>
                      </a:r>
                      <a:endParaRPr lang="sl-SI" sz="1400" dirty="0"/>
                    </a:p>
                  </a:txBody>
                  <a:tcPr/>
                </a:tc>
                <a:tc>
                  <a:txBody>
                    <a:bodyPr/>
                    <a:lstStyle/>
                    <a:p>
                      <a:pPr algn="ctr"/>
                      <a:r>
                        <a:rPr lang="sl-SI" sz="1400" dirty="0" smtClean="0"/>
                        <a:t>BELJ. (KG)</a:t>
                      </a:r>
                      <a:endParaRPr lang="sl-SI" sz="1400" dirty="0"/>
                    </a:p>
                  </a:txBody>
                  <a:tcPr/>
                </a:tc>
              </a:tr>
              <a:tr h="301220">
                <a:tc rowSpan="4">
                  <a:txBody>
                    <a:bodyPr/>
                    <a:lstStyle/>
                    <a:p>
                      <a:pPr algn="ctr"/>
                      <a:r>
                        <a:rPr lang="sl-SI" sz="1400" dirty="0" smtClean="0"/>
                        <a:t>1955</a:t>
                      </a:r>
                      <a:r>
                        <a:rPr lang="sl-SI" sz="1400" dirty="0" smtClean="0">
                          <a:solidFill>
                            <a:srgbClr val="FF0000"/>
                          </a:solidFill>
                        </a:rPr>
                        <a:t>*</a:t>
                      </a:r>
                      <a:endParaRPr lang="sl-SI" sz="1400" dirty="0">
                        <a:solidFill>
                          <a:srgbClr val="FF0000"/>
                        </a:solidFill>
                      </a:endParaRPr>
                    </a:p>
                  </a:txBody>
                  <a:tcPr/>
                </a:tc>
                <a:tc>
                  <a:txBody>
                    <a:bodyPr/>
                    <a:lstStyle/>
                    <a:p>
                      <a:pPr algn="ctr"/>
                      <a:r>
                        <a:rPr lang="sl-SI" sz="1400" b="1" dirty="0" smtClean="0">
                          <a:solidFill>
                            <a:schemeClr val="tx1"/>
                          </a:solidFill>
                        </a:rPr>
                        <a:t>CK</a:t>
                      </a:r>
                      <a:endParaRPr lang="sl-SI" sz="1400" b="1" dirty="0">
                        <a:solidFill>
                          <a:schemeClr val="tx1"/>
                        </a:solidFill>
                      </a:endParaRPr>
                    </a:p>
                  </a:txBody>
                  <a:tcPr/>
                </a:tc>
                <a:tc>
                  <a:txBody>
                    <a:bodyPr/>
                    <a:lstStyle/>
                    <a:p>
                      <a:pPr algn="ctr"/>
                      <a:r>
                        <a:rPr lang="sl-SI" sz="1400" b="1" dirty="0" smtClean="0">
                          <a:solidFill>
                            <a:schemeClr val="tx1"/>
                          </a:solidFill>
                        </a:rPr>
                        <a:t>2647</a:t>
                      </a:r>
                      <a:endParaRPr lang="sl-SI" sz="1400" b="1" dirty="0">
                        <a:solidFill>
                          <a:schemeClr val="tx1"/>
                        </a:solidFill>
                      </a:endParaRPr>
                    </a:p>
                  </a:txBody>
                  <a:tcPr/>
                </a:tc>
                <a:tc>
                  <a:txBody>
                    <a:bodyPr/>
                    <a:lstStyle/>
                    <a:p>
                      <a:pPr algn="ctr"/>
                      <a:r>
                        <a:rPr lang="sl-SI" sz="1400" b="1" dirty="0" smtClean="0">
                          <a:solidFill>
                            <a:schemeClr val="tx1"/>
                          </a:solidFill>
                        </a:rPr>
                        <a:t>2282</a:t>
                      </a:r>
                      <a:endParaRPr lang="sl-SI" sz="1400" b="1" dirty="0">
                        <a:solidFill>
                          <a:schemeClr val="tx1"/>
                        </a:solidFill>
                      </a:endParaRPr>
                    </a:p>
                  </a:txBody>
                  <a:tcPr/>
                </a:tc>
                <a:tc>
                  <a:txBody>
                    <a:bodyPr/>
                    <a:lstStyle/>
                    <a:p>
                      <a:pPr algn="ctr"/>
                      <a:r>
                        <a:rPr lang="sl-SI" sz="1400" b="1" dirty="0" smtClean="0">
                          <a:solidFill>
                            <a:schemeClr val="tx1"/>
                          </a:solidFill>
                        </a:rPr>
                        <a:t>3,81%</a:t>
                      </a:r>
                      <a:endParaRPr lang="sl-SI" sz="1400" b="1" dirty="0">
                        <a:solidFill>
                          <a:schemeClr val="tx1"/>
                        </a:solidFill>
                      </a:endParaRPr>
                    </a:p>
                  </a:txBody>
                  <a:tcPr/>
                </a:tc>
                <a:tc>
                  <a:txBody>
                    <a:bodyPr/>
                    <a:lstStyle/>
                    <a:p>
                      <a:pPr algn="ctr"/>
                      <a:r>
                        <a:rPr lang="sl-SI" sz="1400" b="1" dirty="0" smtClean="0">
                          <a:solidFill>
                            <a:schemeClr val="tx1"/>
                          </a:solidFill>
                        </a:rPr>
                        <a:t>-</a:t>
                      </a:r>
                      <a:endParaRPr lang="sl-SI" sz="1400" b="1" dirty="0">
                        <a:solidFill>
                          <a:schemeClr val="tx1"/>
                        </a:solidFill>
                      </a:endParaRPr>
                    </a:p>
                  </a:txBody>
                  <a:tcPr/>
                </a:tc>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10053</a:t>
                      </a:r>
                      <a:endParaRPr lang="sl-SI" sz="1200" dirty="0"/>
                    </a:p>
                  </a:txBody>
                  <a:tcPr/>
                </a:tc>
                <a:tc>
                  <a:txBody>
                    <a:bodyPr/>
                    <a:lstStyle/>
                    <a:p>
                      <a:pPr algn="ctr"/>
                      <a:r>
                        <a:rPr lang="sl-SI" sz="1200" dirty="0" smtClean="0"/>
                        <a:t>2906</a:t>
                      </a:r>
                      <a:endParaRPr lang="sl-SI" sz="1200" dirty="0"/>
                    </a:p>
                  </a:txBody>
                  <a:tcPr/>
                </a:tc>
                <a:tc>
                  <a:txBody>
                    <a:bodyPr/>
                    <a:lstStyle/>
                    <a:p>
                      <a:pPr algn="ctr"/>
                      <a:r>
                        <a:rPr lang="sl-SI" sz="1200" dirty="0" smtClean="0"/>
                        <a:t>3,67%</a:t>
                      </a:r>
                      <a:endParaRPr lang="sl-SI" sz="1200" dirty="0"/>
                    </a:p>
                  </a:txBody>
                  <a:tcPr/>
                </a:tc>
                <a:tc>
                  <a:txBody>
                    <a:bodyPr/>
                    <a:lstStyle/>
                    <a:p>
                      <a:pPr algn="ctr"/>
                      <a:r>
                        <a:rPr lang="sl-SI" sz="1200" dirty="0" smtClean="0"/>
                        <a:t>-</a:t>
                      </a:r>
                      <a:endParaRPr lang="sl-SI" sz="1200" dirty="0"/>
                    </a:p>
                  </a:txBody>
                  <a:tcPr/>
                </a:tc>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4611</a:t>
                      </a:r>
                      <a:endParaRPr lang="sl-SI" sz="1200" dirty="0"/>
                    </a:p>
                  </a:txBody>
                  <a:tcPr/>
                </a:tc>
                <a:tc>
                  <a:txBody>
                    <a:bodyPr/>
                    <a:lstStyle/>
                    <a:p>
                      <a:pPr algn="ctr"/>
                      <a:r>
                        <a:rPr lang="sl-SI" sz="1200" dirty="0" smtClean="0"/>
                        <a:t>3034</a:t>
                      </a:r>
                      <a:endParaRPr lang="sl-SI" sz="1200" dirty="0"/>
                    </a:p>
                  </a:txBody>
                  <a:tcPr/>
                </a:tc>
                <a:tc>
                  <a:txBody>
                    <a:bodyPr/>
                    <a:lstStyle/>
                    <a:p>
                      <a:pPr algn="ctr"/>
                      <a:r>
                        <a:rPr lang="sl-SI" sz="1200" dirty="0" smtClean="0"/>
                        <a:t>3,91%</a:t>
                      </a:r>
                      <a:endParaRPr lang="sl-SI" sz="1200" dirty="0"/>
                    </a:p>
                  </a:txBody>
                  <a:tcPr/>
                </a:tc>
                <a:tc>
                  <a:txBody>
                    <a:bodyPr/>
                    <a:lstStyle/>
                    <a:p>
                      <a:pPr algn="ctr"/>
                      <a:r>
                        <a:rPr lang="sl-SI" sz="1200" dirty="0" smtClean="0"/>
                        <a:t>-</a:t>
                      </a:r>
                      <a:endParaRPr lang="sl-SI" sz="1200" dirty="0"/>
                    </a:p>
                  </a:txBody>
                  <a:tcPr/>
                </a:tc>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tr>
              <a:tr h="301220">
                <a:tc rowSpan="4">
                  <a:txBody>
                    <a:bodyPr/>
                    <a:lstStyle/>
                    <a:p>
                      <a:pPr algn="ctr"/>
                      <a:r>
                        <a:rPr lang="sl-SI" sz="1400" dirty="0" smtClean="0"/>
                        <a:t>2015</a:t>
                      </a:r>
                      <a:endParaRPr lang="sl-SI" sz="1400" dirty="0"/>
                    </a:p>
                  </a:txBody>
                  <a:tcPr/>
                </a:tc>
                <a:tc>
                  <a:txBody>
                    <a:bodyPr/>
                    <a:lstStyle/>
                    <a:p>
                      <a:pPr algn="ctr"/>
                      <a:r>
                        <a:rPr lang="sl-SI" sz="1400" b="1" dirty="0" smtClean="0"/>
                        <a:t>CK</a:t>
                      </a:r>
                      <a:endParaRPr lang="sl-SI" sz="1400" b="1" dirty="0"/>
                    </a:p>
                  </a:txBody>
                  <a:tcPr/>
                </a:tc>
                <a:tc>
                  <a:txBody>
                    <a:bodyPr/>
                    <a:lstStyle/>
                    <a:p>
                      <a:pPr algn="ctr"/>
                      <a:r>
                        <a:rPr lang="sl-SI" sz="1400" b="1" dirty="0" smtClean="0"/>
                        <a:t>27</a:t>
                      </a:r>
                      <a:endParaRPr lang="sl-SI" sz="1400" b="1" dirty="0"/>
                    </a:p>
                  </a:txBody>
                  <a:tcPr/>
                </a:tc>
                <a:tc>
                  <a:txBody>
                    <a:bodyPr/>
                    <a:lstStyle/>
                    <a:p>
                      <a:pPr algn="ctr"/>
                      <a:r>
                        <a:rPr lang="sl-SI" sz="1400" b="1" dirty="0" smtClean="0"/>
                        <a:t>2906</a:t>
                      </a:r>
                      <a:endParaRPr lang="sl-SI" sz="1400" b="1" dirty="0"/>
                    </a:p>
                  </a:txBody>
                  <a:tcPr/>
                </a:tc>
                <a:tc>
                  <a:txBody>
                    <a:bodyPr/>
                    <a:lstStyle/>
                    <a:p>
                      <a:pPr algn="ctr"/>
                      <a:r>
                        <a:rPr lang="sl-SI" sz="1400" b="1" dirty="0" smtClean="0"/>
                        <a:t>103,2</a:t>
                      </a:r>
                      <a:endParaRPr lang="sl-SI" sz="1400" b="1" dirty="0"/>
                    </a:p>
                  </a:txBody>
                  <a:tcPr/>
                </a:tc>
                <a:tc>
                  <a:txBody>
                    <a:bodyPr/>
                    <a:lstStyle/>
                    <a:p>
                      <a:pPr algn="ctr"/>
                      <a:r>
                        <a:rPr lang="sl-SI" sz="1400" b="1" dirty="0" smtClean="0"/>
                        <a:t>92,7</a:t>
                      </a:r>
                      <a:endParaRPr lang="sl-SI" sz="1400" b="1" dirty="0"/>
                    </a:p>
                  </a:txBody>
                  <a:tcPr/>
                </a:tc>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9820</a:t>
                      </a:r>
                      <a:endParaRPr lang="sl-SI" sz="1200" dirty="0"/>
                    </a:p>
                  </a:txBody>
                  <a:tcPr/>
                </a:tc>
                <a:tc>
                  <a:txBody>
                    <a:bodyPr/>
                    <a:lstStyle/>
                    <a:p>
                      <a:pPr algn="ctr"/>
                      <a:r>
                        <a:rPr lang="sl-SI" sz="1200" dirty="0" smtClean="0"/>
                        <a:t>5602</a:t>
                      </a:r>
                      <a:endParaRPr lang="sl-SI" sz="1200" dirty="0"/>
                    </a:p>
                  </a:txBody>
                  <a:tcPr/>
                </a:tc>
                <a:tc>
                  <a:txBody>
                    <a:bodyPr/>
                    <a:lstStyle/>
                    <a:p>
                      <a:pPr algn="ctr"/>
                      <a:r>
                        <a:rPr lang="sl-SI" sz="1200" dirty="0" smtClean="0"/>
                        <a:t>226,9</a:t>
                      </a:r>
                      <a:endParaRPr lang="sl-SI" sz="1200" dirty="0"/>
                    </a:p>
                  </a:txBody>
                  <a:tcPr/>
                </a:tc>
                <a:tc>
                  <a:txBody>
                    <a:bodyPr/>
                    <a:lstStyle/>
                    <a:p>
                      <a:pPr algn="ctr"/>
                      <a:r>
                        <a:rPr lang="sl-SI" sz="1200" dirty="0" smtClean="0"/>
                        <a:t>190,9</a:t>
                      </a:r>
                      <a:endParaRPr lang="sl-SI" sz="1200" dirty="0"/>
                    </a:p>
                  </a:txBody>
                  <a:tcPr/>
                </a:tc>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21413</a:t>
                      </a:r>
                      <a:endParaRPr lang="sl-SI" sz="1200" dirty="0"/>
                    </a:p>
                  </a:txBody>
                  <a:tcPr/>
                </a:tc>
                <a:tc>
                  <a:txBody>
                    <a:bodyPr/>
                    <a:lstStyle/>
                    <a:p>
                      <a:pPr algn="ctr"/>
                      <a:r>
                        <a:rPr lang="sl-SI" sz="1200" dirty="0" smtClean="0"/>
                        <a:t>5353</a:t>
                      </a:r>
                      <a:endParaRPr lang="sl-SI" sz="1200" dirty="0"/>
                    </a:p>
                  </a:txBody>
                  <a:tcPr/>
                </a:tc>
                <a:tc>
                  <a:txBody>
                    <a:bodyPr/>
                    <a:lstStyle/>
                    <a:p>
                      <a:pPr algn="ctr"/>
                      <a:r>
                        <a:rPr lang="sl-SI" sz="1200" dirty="0" smtClean="0"/>
                        <a:t>216,0</a:t>
                      </a:r>
                      <a:endParaRPr lang="sl-SI" sz="1200" dirty="0"/>
                    </a:p>
                  </a:txBody>
                  <a:tcPr/>
                </a:tc>
                <a:tc>
                  <a:txBody>
                    <a:bodyPr/>
                    <a:lstStyle/>
                    <a:p>
                      <a:pPr algn="ctr"/>
                      <a:r>
                        <a:rPr lang="sl-SI" sz="1200" dirty="0" smtClean="0"/>
                        <a:t>180,1</a:t>
                      </a:r>
                      <a:endParaRPr lang="sl-SI" sz="1200" dirty="0"/>
                    </a:p>
                  </a:txBody>
                  <a:tcPr/>
                </a:tc>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33249</a:t>
                      </a:r>
                      <a:endParaRPr lang="sl-SI" sz="1200" dirty="0"/>
                    </a:p>
                  </a:txBody>
                  <a:tcPr/>
                </a:tc>
                <a:tc>
                  <a:txBody>
                    <a:bodyPr/>
                    <a:lstStyle/>
                    <a:p>
                      <a:pPr algn="ctr"/>
                      <a:r>
                        <a:rPr lang="sl-SI" sz="1200" dirty="0" smtClean="0"/>
                        <a:t>7535</a:t>
                      </a:r>
                      <a:endParaRPr lang="sl-SI" sz="1200" dirty="0"/>
                    </a:p>
                  </a:txBody>
                  <a:tcPr/>
                </a:tc>
                <a:tc>
                  <a:txBody>
                    <a:bodyPr/>
                    <a:lstStyle/>
                    <a:p>
                      <a:pPr algn="ctr"/>
                      <a:r>
                        <a:rPr lang="sl-SI" sz="1200" dirty="0" smtClean="0"/>
                        <a:t>299,2</a:t>
                      </a:r>
                      <a:endParaRPr lang="sl-SI" sz="1200" dirty="0"/>
                    </a:p>
                  </a:txBody>
                  <a:tcPr/>
                </a:tc>
                <a:tc>
                  <a:txBody>
                    <a:bodyPr/>
                    <a:lstStyle/>
                    <a:p>
                      <a:pPr algn="ctr"/>
                      <a:r>
                        <a:rPr lang="sl-SI" sz="1200" dirty="0" smtClean="0"/>
                        <a:t>247,2</a:t>
                      </a:r>
                      <a:endParaRPr lang="sl-SI" sz="1200" dirty="0"/>
                    </a:p>
                  </a:txBody>
                  <a:tcPr/>
                </a:tc>
              </a:tr>
              <a:tr h="301220">
                <a:tc rowSpan="4">
                  <a:txBody>
                    <a:bodyPr/>
                    <a:lstStyle/>
                    <a:p>
                      <a:pPr algn="ctr"/>
                      <a:r>
                        <a:rPr lang="sl-SI" sz="1400" b="1" dirty="0" smtClean="0"/>
                        <a:t>2020</a:t>
                      </a:r>
                      <a:endParaRPr lang="sl-SI" sz="1400" b="1" dirty="0"/>
                    </a:p>
                  </a:txBody>
                  <a:tcPr/>
                </a:tc>
                <a:tc>
                  <a:txBody>
                    <a:bodyPr/>
                    <a:lstStyle/>
                    <a:p>
                      <a:pPr algn="ctr"/>
                      <a:r>
                        <a:rPr lang="sl-SI" sz="1400" b="1" dirty="0" smtClean="0"/>
                        <a:t>CK</a:t>
                      </a:r>
                      <a:endParaRPr lang="sl-SI" sz="1400" b="1" dirty="0"/>
                    </a:p>
                  </a:txBody>
                  <a:tcPr/>
                </a:tc>
                <a:tc>
                  <a:txBody>
                    <a:bodyPr/>
                    <a:lstStyle/>
                    <a:p>
                      <a:pPr algn="ctr"/>
                      <a:r>
                        <a:rPr lang="sl-SI" sz="1400" b="1" dirty="0" smtClean="0"/>
                        <a:t>39</a:t>
                      </a:r>
                      <a:endParaRPr lang="sl-SI" sz="1400" b="1" dirty="0"/>
                    </a:p>
                  </a:txBody>
                  <a:tcPr/>
                </a:tc>
                <a:tc>
                  <a:txBody>
                    <a:bodyPr/>
                    <a:lstStyle/>
                    <a:p>
                      <a:pPr algn="ctr"/>
                      <a:r>
                        <a:rPr lang="sl-SI" sz="1400" b="1" dirty="0" smtClean="0"/>
                        <a:t>3297</a:t>
                      </a:r>
                      <a:endParaRPr lang="sl-SI" sz="1400" b="1" dirty="0"/>
                    </a:p>
                  </a:txBody>
                  <a:tcPr/>
                </a:tc>
                <a:tc>
                  <a:txBody>
                    <a:bodyPr/>
                    <a:lstStyle/>
                    <a:p>
                      <a:pPr algn="ctr"/>
                      <a:r>
                        <a:rPr lang="sl-SI" sz="1400" b="1" dirty="0" smtClean="0"/>
                        <a:t>123,1</a:t>
                      </a:r>
                      <a:endParaRPr lang="sl-SI" sz="1400" b="1" dirty="0"/>
                    </a:p>
                  </a:txBody>
                  <a:tcPr/>
                </a:tc>
                <a:tc>
                  <a:txBody>
                    <a:bodyPr/>
                    <a:lstStyle/>
                    <a:p>
                      <a:pPr algn="ctr"/>
                      <a:r>
                        <a:rPr lang="sl-SI" sz="1400" b="1" dirty="0" smtClean="0"/>
                        <a:t>109,0</a:t>
                      </a:r>
                      <a:endParaRPr lang="sl-SI" sz="1400" b="1" dirty="0"/>
                    </a:p>
                  </a:txBody>
                  <a:tcPr/>
                </a:tc>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7772</a:t>
                      </a:r>
                      <a:endParaRPr lang="sl-SI" sz="1200" dirty="0"/>
                    </a:p>
                  </a:txBody>
                  <a:tcPr/>
                </a:tc>
                <a:tc>
                  <a:txBody>
                    <a:bodyPr/>
                    <a:lstStyle/>
                    <a:p>
                      <a:pPr algn="ctr"/>
                      <a:r>
                        <a:rPr lang="sl-SI" sz="1200" dirty="0" smtClean="0"/>
                        <a:t>6130</a:t>
                      </a:r>
                      <a:endParaRPr lang="sl-SI" sz="1200" dirty="0"/>
                    </a:p>
                  </a:txBody>
                  <a:tcPr/>
                </a:tc>
                <a:tc>
                  <a:txBody>
                    <a:bodyPr/>
                    <a:lstStyle/>
                    <a:p>
                      <a:pPr algn="ctr"/>
                      <a:r>
                        <a:rPr lang="sl-SI" sz="1200" dirty="0" smtClean="0"/>
                        <a:t>251,4</a:t>
                      </a:r>
                      <a:endParaRPr lang="sl-SI" sz="1200" dirty="0"/>
                    </a:p>
                  </a:txBody>
                  <a:tcPr/>
                </a:tc>
                <a:tc>
                  <a:txBody>
                    <a:bodyPr/>
                    <a:lstStyle/>
                    <a:p>
                      <a:pPr algn="ctr"/>
                      <a:r>
                        <a:rPr lang="sl-SI" sz="1200" dirty="0" smtClean="0"/>
                        <a:t>212,3</a:t>
                      </a:r>
                      <a:endParaRPr lang="sl-SI" sz="1200" dirty="0"/>
                    </a:p>
                  </a:txBody>
                  <a:tcPr/>
                </a:tc>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21960</a:t>
                      </a:r>
                      <a:endParaRPr lang="sl-SI" sz="1200" dirty="0"/>
                    </a:p>
                  </a:txBody>
                  <a:tcPr/>
                </a:tc>
                <a:tc>
                  <a:txBody>
                    <a:bodyPr/>
                    <a:lstStyle/>
                    <a:p>
                      <a:pPr algn="ctr"/>
                      <a:r>
                        <a:rPr lang="sl-SI" sz="1200" dirty="0" smtClean="0"/>
                        <a:t>5964</a:t>
                      </a:r>
                      <a:endParaRPr lang="sl-SI" sz="1200" dirty="0"/>
                    </a:p>
                  </a:txBody>
                  <a:tcPr/>
                </a:tc>
                <a:tc>
                  <a:txBody>
                    <a:bodyPr/>
                    <a:lstStyle/>
                    <a:p>
                      <a:pPr algn="ctr"/>
                      <a:r>
                        <a:rPr lang="sl-SI" sz="1200" dirty="0" smtClean="0"/>
                        <a:t>243,9</a:t>
                      </a:r>
                      <a:endParaRPr lang="sl-SI" sz="1200" dirty="0"/>
                    </a:p>
                  </a:txBody>
                  <a:tcPr/>
                </a:tc>
                <a:tc>
                  <a:txBody>
                    <a:bodyPr/>
                    <a:lstStyle/>
                    <a:p>
                      <a:pPr algn="ctr"/>
                      <a:r>
                        <a:rPr lang="sl-SI" sz="1200" dirty="0" smtClean="0"/>
                        <a:t>204,8</a:t>
                      </a:r>
                      <a:endParaRPr lang="sl-SI" sz="1200" dirty="0"/>
                    </a:p>
                  </a:txBody>
                  <a:tcPr/>
                </a:tc>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33949</a:t>
                      </a:r>
                      <a:endParaRPr lang="sl-SI" sz="1200" dirty="0"/>
                    </a:p>
                  </a:txBody>
                  <a:tcPr/>
                </a:tc>
                <a:tc>
                  <a:txBody>
                    <a:bodyPr/>
                    <a:lstStyle/>
                    <a:p>
                      <a:pPr algn="ctr"/>
                      <a:r>
                        <a:rPr lang="sl-SI" sz="1200" dirty="0" smtClean="0"/>
                        <a:t>8404</a:t>
                      </a:r>
                      <a:endParaRPr lang="sl-SI" sz="1200" dirty="0"/>
                    </a:p>
                  </a:txBody>
                  <a:tcPr/>
                </a:tc>
                <a:tc>
                  <a:txBody>
                    <a:bodyPr/>
                    <a:lstStyle/>
                    <a:p>
                      <a:pPr algn="ctr"/>
                      <a:r>
                        <a:rPr lang="sl-SI" sz="1200" dirty="0" smtClean="0"/>
                        <a:t>331,1</a:t>
                      </a:r>
                      <a:endParaRPr lang="sl-SI" sz="1200" dirty="0"/>
                    </a:p>
                  </a:txBody>
                  <a:tcPr/>
                </a:tc>
                <a:tc>
                  <a:txBody>
                    <a:bodyPr/>
                    <a:lstStyle/>
                    <a:p>
                      <a:pPr algn="ctr"/>
                      <a:r>
                        <a:rPr lang="sl-SI" sz="1200" dirty="0" smtClean="0"/>
                        <a:t>278,4</a:t>
                      </a:r>
                      <a:endParaRPr lang="sl-SI" sz="1200" dirty="0"/>
                    </a:p>
                  </a:txBody>
                  <a:tcPr/>
                </a:tc>
              </a:tr>
              <a:tr h="301220">
                <a:tc rowSpan="4">
                  <a:txBody>
                    <a:bodyPr/>
                    <a:lstStyle/>
                    <a:p>
                      <a:pPr algn="ctr"/>
                      <a:r>
                        <a:rPr lang="sl-SI" sz="1400" b="1" dirty="0" smtClean="0"/>
                        <a:t>2023</a:t>
                      </a:r>
                      <a:endParaRPr lang="sl-SI" sz="1400" b="1" dirty="0"/>
                    </a:p>
                  </a:txBody>
                  <a:tcPr/>
                </a:tc>
                <a:tc>
                  <a:txBody>
                    <a:bodyPr/>
                    <a:lstStyle/>
                    <a:p>
                      <a:pPr algn="ctr"/>
                      <a:r>
                        <a:rPr lang="sl-SI" sz="1400" b="1" dirty="0" smtClean="0"/>
                        <a:t>CK</a:t>
                      </a:r>
                      <a:endParaRPr lang="sl-SI" sz="1400" b="1" dirty="0"/>
                    </a:p>
                  </a:txBody>
                  <a:tcPr/>
                </a:tc>
                <a:tc>
                  <a:txBody>
                    <a:bodyPr/>
                    <a:lstStyle/>
                    <a:p>
                      <a:pPr algn="ctr"/>
                      <a:r>
                        <a:rPr lang="sl-SI" sz="1400" b="1" dirty="0" smtClean="0"/>
                        <a:t>43</a:t>
                      </a:r>
                      <a:endParaRPr lang="sl-SI" sz="1400" b="1" dirty="0"/>
                    </a:p>
                  </a:txBody>
                  <a:tcPr/>
                </a:tc>
                <a:tc>
                  <a:txBody>
                    <a:bodyPr/>
                    <a:lstStyle/>
                    <a:p>
                      <a:pPr algn="ctr"/>
                      <a:r>
                        <a:rPr lang="sl-SI" sz="1400" b="1" dirty="0" smtClean="0"/>
                        <a:t>3399</a:t>
                      </a:r>
                      <a:endParaRPr lang="sl-SI" sz="1400" b="1" dirty="0"/>
                    </a:p>
                  </a:txBody>
                  <a:tcPr/>
                </a:tc>
                <a:tc>
                  <a:txBody>
                    <a:bodyPr/>
                    <a:lstStyle/>
                    <a:p>
                      <a:pPr algn="ctr"/>
                      <a:r>
                        <a:rPr lang="sl-SI" sz="1400" b="1" dirty="0" smtClean="0"/>
                        <a:t>129,3</a:t>
                      </a:r>
                      <a:endParaRPr lang="sl-SI" sz="1400" b="1" dirty="0"/>
                    </a:p>
                  </a:txBody>
                  <a:tcPr/>
                </a:tc>
                <a:tc>
                  <a:txBody>
                    <a:bodyPr/>
                    <a:lstStyle/>
                    <a:p>
                      <a:pPr algn="ctr"/>
                      <a:r>
                        <a:rPr lang="sl-SI" sz="1400" b="1" dirty="0" smtClean="0"/>
                        <a:t>114,4</a:t>
                      </a:r>
                      <a:endParaRPr lang="sl-SI" sz="1400" b="1" dirty="0"/>
                    </a:p>
                  </a:txBody>
                  <a:tcPr/>
                </a:tc>
              </a:tr>
              <a:tr h="271098">
                <a:tc vMerge="1">
                  <a:txBody>
                    <a:bodyPr/>
                    <a:lstStyle/>
                    <a:p>
                      <a:endParaRPr lang="sl-SI"/>
                    </a:p>
                  </a:txBody>
                  <a:tcPr/>
                </a:tc>
                <a:tc>
                  <a:txBody>
                    <a:bodyPr/>
                    <a:lstStyle/>
                    <a:p>
                      <a:pPr algn="ctr"/>
                      <a:r>
                        <a:rPr lang="sl-SI" sz="1200" smtClean="0"/>
                        <a:t>RJ</a:t>
                      </a:r>
                      <a:endParaRPr lang="sl-SI" sz="1200" dirty="0"/>
                    </a:p>
                  </a:txBody>
                  <a:tcPr/>
                </a:tc>
                <a:tc>
                  <a:txBody>
                    <a:bodyPr/>
                    <a:lstStyle/>
                    <a:p>
                      <a:pPr algn="ctr"/>
                      <a:r>
                        <a:rPr lang="sl-SI" sz="1200" dirty="0" smtClean="0"/>
                        <a:t>6509</a:t>
                      </a:r>
                      <a:endParaRPr lang="sl-SI" sz="1200" dirty="0"/>
                    </a:p>
                  </a:txBody>
                  <a:tcPr/>
                </a:tc>
                <a:tc>
                  <a:txBody>
                    <a:bodyPr/>
                    <a:lstStyle/>
                    <a:p>
                      <a:pPr algn="ctr"/>
                      <a:r>
                        <a:rPr lang="sl-SI" sz="1200" dirty="0" smtClean="0"/>
                        <a:t>6419</a:t>
                      </a:r>
                      <a:endParaRPr lang="sl-SI" sz="1200" dirty="0"/>
                    </a:p>
                  </a:txBody>
                  <a:tcPr/>
                </a:tc>
                <a:tc>
                  <a:txBody>
                    <a:bodyPr/>
                    <a:lstStyle/>
                    <a:p>
                      <a:pPr algn="ctr"/>
                      <a:r>
                        <a:rPr lang="sl-SI" sz="1200" dirty="0" smtClean="0"/>
                        <a:t>267</a:t>
                      </a:r>
                      <a:endParaRPr lang="sl-SI" sz="1200" dirty="0"/>
                    </a:p>
                  </a:txBody>
                  <a:tcPr/>
                </a:tc>
                <a:tc>
                  <a:txBody>
                    <a:bodyPr/>
                    <a:lstStyle/>
                    <a:p>
                      <a:pPr algn="ctr"/>
                      <a:r>
                        <a:rPr lang="sl-SI" sz="1200" dirty="0" smtClean="0"/>
                        <a:t>223,9</a:t>
                      </a:r>
                      <a:endParaRPr lang="sl-SI" sz="1200" dirty="0"/>
                    </a:p>
                  </a:txBody>
                  <a:tcPr/>
                </a:tc>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21400</a:t>
                      </a:r>
                      <a:endParaRPr lang="sl-SI" sz="1200" dirty="0"/>
                    </a:p>
                  </a:txBody>
                  <a:tcPr/>
                </a:tc>
                <a:tc>
                  <a:txBody>
                    <a:bodyPr/>
                    <a:lstStyle/>
                    <a:p>
                      <a:pPr algn="ctr"/>
                      <a:r>
                        <a:rPr lang="sl-SI" sz="1200" dirty="0" smtClean="0"/>
                        <a:t>6166</a:t>
                      </a:r>
                      <a:endParaRPr lang="sl-SI" sz="1200" dirty="0"/>
                    </a:p>
                  </a:txBody>
                  <a:tcPr/>
                </a:tc>
                <a:tc>
                  <a:txBody>
                    <a:bodyPr/>
                    <a:lstStyle/>
                    <a:p>
                      <a:pPr algn="ctr"/>
                      <a:r>
                        <a:rPr lang="sl-SI" sz="1200" dirty="0" smtClean="0"/>
                        <a:t>253,5</a:t>
                      </a:r>
                      <a:endParaRPr lang="sl-SI" sz="1200" dirty="0"/>
                    </a:p>
                  </a:txBody>
                  <a:tcPr/>
                </a:tc>
                <a:tc>
                  <a:txBody>
                    <a:bodyPr/>
                    <a:lstStyle/>
                    <a:p>
                      <a:pPr algn="ctr"/>
                      <a:r>
                        <a:rPr lang="sl-SI" sz="1200" dirty="0" smtClean="0"/>
                        <a:t>210,5</a:t>
                      </a:r>
                      <a:endParaRPr lang="sl-SI" sz="1200" dirty="0"/>
                    </a:p>
                  </a:txBody>
                  <a:tcPr/>
                </a:tc>
              </a:tr>
              <a:tr h="271098">
                <a:tc vMerge="1">
                  <a:txBody>
                    <a:bodyPr/>
                    <a:lstStyle/>
                    <a:p>
                      <a:endParaRPr lang="sl-SI"/>
                    </a:p>
                  </a:txBody>
                  <a:tcPr/>
                </a:tc>
                <a:tc>
                  <a:txBody>
                    <a:bodyPr/>
                    <a:lstStyle/>
                    <a:p>
                      <a:pPr algn="ctr"/>
                      <a:r>
                        <a:rPr lang="sl-SI" sz="1200" smtClean="0"/>
                        <a:t>ČB</a:t>
                      </a:r>
                      <a:endParaRPr lang="sl-SI" sz="1200" dirty="0"/>
                    </a:p>
                  </a:txBody>
                  <a:tcPr/>
                </a:tc>
                <a:tc>
                  <a:txBody>
                    <a:bodyPr/>
                    <a:lstStyle/>
                    <a:p>
                      <a:pPr algn="ctr"/>
                      <a:r>
                        <a:rPr lang="sl-SI" sz="1200" dirty="0" smtClean="0"/>
                        <a:t>33190</a:t>
                      </a:r>
                      <a:endParaRPr lang="sl-SI" sz="1200" dirty="0"/>
                    </a:p>
                  </a:txBody>
                  <a:tcPr/>
                </a:tc>
                <a:tc>
                  <a:txBody>
                    <a:bodyPr/>
                    <a:lstStyle/>
                    <a:p>
                      <a:pPr algn="ctr"/>
                      <a:r>
                        <a:rPr lang="sl-SI" sz="1200" dirty="0" smtClean="0"/>
                        <a:t>8717</a:t>
                      </a:r>
                      <a:endParaRPr lang="sl-SI" sz="1200" dirty="0"/>
                    </a:p>
                  </a:txBody>
                  <a:tcPr/>
                </a:tc>
                <a:tc>
                  <a:txBody>
                    <a:bodyPr/>
                    <a:lstStyle/>
                    <a:p>
                      <a:pPr algn="ctr"/>
                      <a:r>
                        <a:rPr lang="sl-SI" sz="1200" dirty="0" smtClean="0"/>
                        <a:t>346,9</a:t>
                      </a:r>
                      <a:endParaRPr lang="sl-SI" sz="1200" dirty="0"/>
                    </a:p>
                  </a:txBody>
                  <a:tcPr/>
                </a:tc>
                <a:tc>
                  <a:txBody>
                    <a:bodyPr/>
                    <a:lstStyle/>
                    <a:p>
                      <a:pPr algn="ctr"/>
                      <a:r>
                        <a:rPr lang="sl-SI" sz="1200" dirty="0" smtClean="0"/>
                        <a:t>289,7</a:t>
                      </a:r>
                      <a:endParaRPr lang="sl-SI" sz="1200" dirty="0"/>
                    </a:p>
                  </a:txBody>
                  <a:tcPr/>
                </a:tc>
              </a:tr>
            </a:tbl>
          </a:graphicData>
        </a:graphic>
      </p:graphicFrame>
      <p:sp>
        <p:nvSpPr>
          <p:cNvPr id="3" name="Pravokotnik 2"/>
          <p:cNvSpPr/>
          <p:nvPr/>
        </p:nvSpPr>
        <p:spPr>
          <a:xfrm>
            <a:off x="539552" y="6381328"/>
            <a:ext cx="4246291" cy="369332"/>
          </a:xfrm>
          <a:prstGeom prst="rect">
            <a:avLst/>
          </a:prstGeom>
        </p:spPr>
        <p:txBody>
          <a:bodyPr wrap="none">
            <a:spAutoFit/>
          </a:bodyPr>
          <a:lstStyle/>
          <a:p>
            <a:r>
              <a:rPr lang="sl-SI" dirty="0">
                <a:solidFill>
                  <a:prstClr val="black"/>
                </a:solidFill>
              </a:rPr>
              <a:t>Vir: </a:t>
            </a:r>
            <a:r>
              <a:rPr lang="sl-SI" dirty="0" err="1">
                <a:solidFill>
                  <a:prstClr val="black"/>
                </a:solidFill>
              </a:rPr>
              <a:t>Cpz</a:t>
            </a:r>
            <a:r>
              <a:rPr lang="sl-SI" dirty="0">
                <a:solidFill>
                  <a:prstClr val="black"/>
                </a:solidFill>
              </a:rPr>
              <a:t> Govedo, Kmetijski inštitut Slovenije</a:t>
            </a:r>
          </a:p>
        </p:txBody>
      </p:sp>
    </p:spTree>
    <p:extLst>
      <p:ext uri="{BB962C8B-B14F-4D97-AF65-F5344CB8AC3E}">
        <p14:creationId xmlns:p14="http://schemas.microsoft.com/office/powerpoint/2010/main" val="1778405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3600" b="1" dirty="0" smtClean="0"/>
              <a:t>ŠTEVILO PRVIH OSEMENITEV KRAV PO PASMAH IN LETIH</a:t>
            </a:r>
            <a:endParaRPr lang="sl-SI" sz="36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2227966738"/>
              </p:ext>
            </p:extLst>
          </p:nvPr>
        </p:nvGraphicFramePr>
        <p:xfrm>
          <a:off x="643069" y="1412776"/>
          <a:ext cx="7848870" cy="4815840"/>
        </p:xfrm>
        <a:graphic>
          <a:graphicData uri="http://schemas.openxmlformats.org/drawingml/2006/table">
            <a:tbl>
              <a:tblPr firstRow="1" bandRow="1">
                <a:tableStyleId>{5C22544A-7EE6-4342-B048-85BDC9FD1C3A}</a:tableStyleId>
              </a:tblPr>
              <a:tblGrid>
                <a:gridCol w="1728192"/>
                <a:gridCol w="1584176"/>
                <a:gridCol w="1584176"/>
                <a:gridCol w="1584176"/>
                <a:gridCol w="1368150"/>
              </a:tblGrid>
              <a:tr h="0">
                <a:tc>
                  <a:txBody>
                    <a:bodyPr/>
                    <a:lstStyle/>
                    <a:p>
                      <a:pPr algn="ctr"/>
                      <a:r>
                        <a:rPr lang="sl-SI" b="1" dirty="0" smtClean="0"/>
                        <a:t>LETO</a:t>
                      </a:r>
                      <a:endParaRPr lang="sl-SI" b="1" dirty="0"/>
                    </a:p>
                  </a:txBody>
                  <a:tcPr/>
                </a:tc>
                <a:tc>
                  <a:txBody>
                    <a:bodyPr/>
                    <a:lstStyle/>
                    <a:p>
                      <a:pPr algn="ctr"/>
                      <a:r>
                        <a:rPr lang="sl-SI" b="1" dirty="0" smtClean="0">
                          <a:solidFill>
                            <a:srgbClr val="FF0000"/>
                          </a:solidFill>
                        </a:rPr>
                        <a:t>CK</a:t>
                      </a:r>
                      <a:endParaRPr lang="sl-SI" b="1" dirty="0">
                        <a:solidFill>
                          <a:srgbClr val="FF0000"/>
                        </a:solidFill>
                      </a:endParaRPr>
                    </a:p>
                  </a:txBody>
                  <a:tcPr/>
                </a:tc>
                <a:tc>
                  <a:txBody>
                    <a:bodyPr/>
                    <a:lstStyle/>
                    <a:p>
                      <a:pPr algn="ctr"/>
                      <a:r>
                        <a:rPr lang="sl-SI" b="1" dirty="0" smtClean="0"/>
                        <a:t>RJ</a:t>
                      </a:r>
                      <a:endParaRPr lang="sl-SI" b="1" dirty="0"/>
                    </a:p>
                  </a:txBody>
                  <a:tcPr/>
                </a:tc>
                <a:tc>
                  <a:txBody>
                    <a:bodyPr/>
                    <a:lstStyle/>
                    <a:p>
                      <a:pPr algn="ctr"/>
                      <a:r>
                        <a:rPr lang="sl-SI" b="1" dirty="0" smtClean="0"/>
                        <a:t>ČB</a:t>
                      </a:r>
                      <a:endParaRPr lang="sl-SI" b="1" dirty="0"/>
                    </a:p>
                  </a:txBody>
                  <a:tcPr/>
                </a:tc>
                <a:tc>
                  <a:txBody>
                    <a:bodyPr/>
                    <a:lstStyle/>
                    <a:p>
                      <a:pPr algn="ctr"/>
                      <a:r>
                        <a:rPr lang="sl-SI" b="1" dirty="0" smtClean="0"/>
                        <a:t>MESNA</a:t>
                      </a:r>
                      <a:endParaRPr lang="sl-SI" b="1" dirty="0"/>
                    </a:p>
                  </a:txBody>
                  <a:tcPr/>
                </a:tc>
              </a:tr>
              <a:tr h="370840">
                <a:tc>
                  <a:txBody>
                    <a:bodyPr/>
                    <a:lstStyle/>
                    <a:p>
                      <a:pPr algn="ctr"/>
                      <a:r>
                        <a:rPr lang="sl-SI" b="1" dirty="0" smtClean="0"/>
                        <a:t>1985</a:t>
                      </a:r>
                      <a:endParaRPr lang="sl-SI" b="1" dirty="0"/>
                    </a:p>
                  </a:txBody>
                  <a:tcPr/>
                </a:tc>
                <a:tc>
                  <a:txBody>
                    <a:bodyPr/>
                    <a:lstStyle/>
                    <a:p>
                      <a:pPr algn="ctr"/>
                      <a:r>
                        <a:rPr lang="sl-SI" b="1" dirty="0" smtClean="0">
                          <a:solidFill>
                            <a:srgbClr val="FF0000"/>
                          </a:solidFill>
                        </a:rPr>
                        <a:t>(160)</a:t>
                      </a:r>
                      <a:endParaRPr lang="sl-SI" b="1" dirty="0">
                        <a:solidFill>
                          <a:srgbClr val="FF0000"/>
                        </a:solidFill>
                      </a:endParaRPr>
                    </a:p>
                  </a:txBody>
                  <a:tcPr/>
                </a:tc>
                <a:tc>
                  <a:txBody>
                    <a:bodyPr/>
                    <a:lstStyle/>
                    <a:p>
                      <a:pPr algn="ctr"/>
                      <a:r>
                        <a:rPr lang="sl-SI" b="1" dirty="0" smtClean="0"/>
                        <a:t>73505</a:t>
                      </a:r>
                      <a:endParaRPr lang="sl-SI" b="1" dirty="0"/>
                    </a:p>
                  </a:txBody>
                  <a:tcPr/>
                </a:tc>
                <a:tc>
                  <a:txBody>
                    <a:bodyPr/>
                    <a:lstStyle/>
                    <a:p>
                      <a:pPr algn="ctr"/>
                      <a:r>
                        <a:rPr lang="sl-SI" b="1" dirty="0" smtClean="0"/>
                        <a:t>20103</a:t>
                      </a:r>
                      <a:endParaRPr lang="sl-SI" b="1" dirty="0"/>
                    </a:p>
                  </a:txBody>
                  <a:tcPr/>
                </a:tc>
                <a:tc>
                  <a:txBody>
                    <a:bodyPr/>
                    <a:lstStyle/>
                    <a:p>
                      <a:pPr algn="ctr"/>
                      <a:r>
                        <a:rPr lang="sl-SI" b="1" dirty="0" smtClean="0"/>
                        <a:t>6864</a:t>
                      </a:r>
                      <a:endParaRPr lang="sl-SI" b="1" dirty="0"/>
                    </a:p>
                  </a:txBody>
                  <a:tcPr/>
                </a:tc>
              </a:tr>
              <a:tr h="370840">
                <a:tc>
                  <a:txBody>
                    <a:bodyPr/>
                    <a:lstStyle/>
                    <a:p>
                      <a:pPr algn="ctr"/>
                      <a:r>
                        <a:rPr lang="sl-SI" b="1" dirty="0" smtClean="0"/>
                        <a:t>2005</a:t>
                      </a:r>
                      <a:endParaRPr lang="sl-SI" b="1" dirty="0"/>
                    </a:p>
                  </a:txBody>
                  <a:tcPr/>
                </a:tc>
                <a:tc>
                  <a:txBody>
                    <a:bodyPr/>
                    <a:lstStyle/>
                    <a:p>
                      <a:pPr algn="ctr"/>
                      <a:r>
                        <a:rPr lang="sl-SI" b="1" dirty="0" smtClean="0">
                          <a:solidFill>
                            <a:srgbClr val="FF0000"/>
                          </a:solidFill>
                        </a:rPr>
                        <a:t>642</a:t>
                      </a:r>
                      <a:endParaRPr lang="sl-SI" b="1" dirty="0">
                        <a:solidFill>
                          <a:srgbClr val="FF0000"/>
                        </a:solidFill>
                      </a:endParaRPr>
                    </a:p>
                  </a:txBody>
                  <a:tcPr/>
                </a:tc>
                <a:tc>
                  <a:txBody>
                    <a:bodyPr/>
                    <a:lstStyle/>
                    <a:p>
                      <a:pPr algn="ctr"/>
                      <a:r>
                        <a:rPr lang="sl-SI" b="1" dirty="0" smtClean="0"/>
                        <a:t>17801</a:t>
                      </a:r>
                      <a:endParaRPr lang="sl-SI" b="1" dirty="0"/>
                    </a:p>
                  </a:txBody>
                  <a:tcPr/>
                </a:tc>
                <a:tc>
                  <a:txBody>
                    <a:bodyPr/>
                    <a:lstStyle/>
                    <a:p>
                      <a:pPr algn="ctr"/>
                      <a:r>
                        <a:rPr lang="sl-SI" b="1" dirty="0" smtClean="0"/>
                        <a:t>34555</a:t>
                      </a:r>
                      <a:endParaRPr lang="sl-SI" b="1" dirty="0"/>
                    </a:p>
                  </a:txBody>
                  <a:tcPr/>
                </a:tc>
                <a:tc>
                  <a:txBody>
                    <a:bodyPr/>
                    <a:lstStyle/>
                    <a:p>
                      <a:pPr algn="ctr"/>
                      <a:r>
                        <a:rPr lang="sl-SI" b="1" dirty="0" smtClean="0"/>
                        <a:t>24389</a:t>
                      </a:r>
                      <a:endParaRPr lang="sl-SI" b="1" dirty="0"/>
                    </a:p>
                  </a:txBody>
                  <a:tcPr/>
                </a:tc>
              </a:tr>
              <a:tr h="370840">
                <a:tc>
                  <a:txBody>
                    <a:bodyPr/>
                    <a:lstStyle/>
                    <a:p>
                      <a:pPr algn="ctr"/>
                      <a:r>
                        <a:rPr lang="sl-SI" b="1" dirty="0" smtClean="0"/>
                        <a:t>2010</a:t>
                      </a:r>
                      <a:endParaRPr lang="sl-SI" b="1" dirty="0"/>
                    </a:p>
                  </a:txBody>
                  <a:tcPr/>
                </a:tc>
                <a:tc>
                  <a:txBody>
                    <a:bodyPr/>
                    <a:lstStyle/>
                    <a:p>
                      <a:pPr algn="ctr"/>
                      <a:r>
                        <a:rPr lang="sl-SI" b="1" dirty="0" smtClean="0">
                          <a:solidFill>
                            <a:srgbClr val="FF0000"/>
                          </a:solidFill>
                        </a:rPr>
                        <a:t>780</a:t>
                      </a:r>
                      <a:endParaRPr lang="sl-SI" b="1" dirty="0">
                        <a:solidFill>
                          <a:srgbClr val="FF0000"/>
                        </a:solidFill>
                      </a:endParaRPr>
                    </a:p>
                  </a:txBody>
                  <a:tcPr/>
                </a:tc>
                <a:tc>
                  <a:txBody>
                    <a:bodyPr/>
                    <a:lstStyle/>
                    <a:p>
                      <a:pPr algn="ctr"/>
                      <a:r>
                        <a:rPr lang="sl-SI" b="1" dirty="0" smtClean="0"/>
                        <a:t>13606</a:t>
                      </a:r>
                      <a:endParaRPr lang="sl-SI" b="1" dirty="0"/>
                    </a:p>
                  </a:txBody>
                  <a:tcPr/>
                </a:tc>
                <a:tc>
                  <a:txBody>
                    <a:bodyPr/>
                    <a:lstStyle/>
                    <a:p>
                      <a:pPr algn="ctr"/>
                      <a:r>
                        <a:rPr lang="sl-SI" b="1" dirty="0" smtClean="0"/>
                        <a:t>39561</a:t>
                      </a:r>
                      <a:endParaRPr lang="sl-SI" b="1" dirty="0"/>
                    </a:p>
                  </a:txBody>
                  <a:tcPr/>
                </a:tc>
                <a:tc>
                  <a:txBody>
                    <a:bodyPr/>
                    <a:lstStyle/>
                    <a:p>
                      <a:pPr algn="ctr"/>
                      <a:r>
                        <a:rPr lang="sl-SI" b="1" dirty="0" smtClean="0"/>
                        <a:t>18435</a:t>
                      </a:r>
                      <a:endParaRPr lang="sl-SI" b="1" dirty="0"/>
                    </a:p>
                  </a:txBody>
                  <a:tcPr/>
                </a:tc>
              </a:tr>
              <a:tr h="370840">
                <a:tc>
                  <a:txBody>
                    <a:bodyPr/>
                    <a:lstStyle/>
                    <a:p>
                      <a:pPr algn="ctr"/>
                      <a:r>
                        <a:rPr lang="sl-SI" b="1" dirty="0" smtClean="0"/>
                        <a:t>2015</a:t>
                      </a:r>
                      <a:endParaRPr lang="sl-SI" b="1" dirty="0"/>
                    </a:p>
                  </a:txBody>
                  <a:tcPr/>
                </a:tc>
                <a:tc>
                  <a:txBody>
                    <a:bodyPr/>
                    <a:lstStyle/>
                    <a:p>
                      <a:pPr algn="ctr"/>
                      <a:r>
                        <a:rPr lang="sl-SI" b="1" dirty="0" smtClean="0">
                          <a:solidFill>
                            <a:srgbClr val="FF0000"/>
                          </a:solidFill>
                        </a:rPr>
                        <a:t>1118</a:t>
                      </a:r>
                      <a:endParaRPr lang="sl-SI" b="1" dirty="0">
                        <a:solidFill>
                          <a:srgbClr val="FF0000"/>
                        </a:solidFill>
                      </a:endParaRPr>
                    </a:p>
                  </a:txBody>
                  <a:tcPr/>
                </a:tc>
                <a:tc>
                  <a:txBody>
                    <a:bodyPr/>
                    <a:lstStyle/>
                    <a:p>
                      <a:pPr algn="ctr"/>
                      <a:r>
                        <a:rPr lang="sl-SI" b="1" dirty="0" smtClean="0"/>
                        <a:t>9952</a:t>
                      </a:r>
                      <a:endParaRPr lang="sl-SI" b="1" dirty="0"/>
                    </a:p>
                  </a:txBody>
                  <a:tcPr/>
                </a:tc>
                <a:tc>
                  <a:txBody>
                    <a:bodyPr/>
                    <a:lstStyle/>
                    <a:p>
                      <a:pPr algn="ctr"/>
                      <a:r>
                        <a:rPr lang="sl-SI" b="1" dirty="0" smtClean="0"/>
                        <a:t>42160</a:t>
                      </a:r>
                      <a:endParaRPr lang="sl-SI" b="1" dirty="0"/>
                    </a:p>
                  </a:txBody>
                  <a:tcPr/>
                </a:tc>
                <a:tc>
                  <a:txBody>
                    <a:bodyPr/>
                    <a:lstStyle/>
                    <a:p>
                      <a:pPr algn="ctr"/>
                      <a:r>
                        <a:rPr lang="sl-SI" b="1" dirty="0" smtClean="0"/>
                        <a:t>17633</a:t>
                      </a:r>
                      <a:endParaRPr lang="sl-SI" b="1" dirty="0"/>
                    </a:p>
                  </a:txBody>
                  <a:tcPr/>
                </a:tc>
              </a:tr>
              <a:tr h="370840">
                <a:tc>
                  <a:txBody>
                    <a:bodyPr/>
                    <a:lstStyle/>
                    <a:p>
                      <a:pPr algn="ctr"/>
                      <a:r>
                        <a:rPr lang="sl-SI" b="1" dirty="0" smtClean="0"/>
                        <a:t>2016</a:t>
                      </a:r>
                      <a:endParaRPr lang="sl-SI" b="1" dirty="0"/>
                    </a:p>
                  </a:txBody>
                  <a:tcPr/>
                </a:tc>
                <a:tc>
                  <a:txBody>
                    <a:bodyPr/>
                    <a:lstStyle/>
                    <a:p>
                      <a:pPr algn="ctr"/>
                      <a:r>
                        <a:rPr lang="sl-SI" b="1" dirty="0" smtClean="0">
                          <a:solidFill>
                            <a:srgbClr val="FF0000"/>
                          </a:solidFill>
                        </a:rPr>
                        <a:t>1150</a:t>
                      </a:r>
                      <a:endParaRPr lang="sl-SI" b="1" dirty="0">
                        <a:solidFill>
                          <a:srgbClr val="FF0000"/>
                        </a:solidFill>
                      </a:endParaRPr>
                    </a:p>
                  </a:txBody>
                  <a:tcPr/>
                </a:tc>
                <a:tc>
                  <a:txBody>
                    <a:bodyPr/>
                    <a:lstStyle/>
                    <a:p>
                      <a:pPr algn="ctr"/>
                      <a:r>
                        <a:rPr lang="sl-SI" b="1" dirty="0" smtClean="0"/>
                        <a:t>9021</a:t>
                      </a:r>
                      <a:endParaRPr lang="sl-SI" b="1" dirty="0"/>
                    </a:p>
                  </a:txBody>
                  <a:tcPr/>
                </a:tc>
                <a:tc>
                  <a:txBody>
                    <a:bodyPr/>
                    <a:lstStyle/>
                    <a:p>
                      <a:pPr algn="ctr"/>
                      <a:r>
                        <a:rPr lang="sl-SI" b="1" dirty="0" smtClean="0"/>
                        <a:t>40247</a:t>
                      </a:r>
                      <a:endParaRPr lang="sl-SI" b="1" dirty="0"/>
                    </a:p>
                  </a:txBody>
                  <a:tcPr/>
                </a:tc>
                <a:tc>
                  <a:txBody>
                    <a:bodyPr/>
                    <a:lstStyle/>
                    <a:p>
                      <a:pPr algn="ctr"/>
                      <a:r>
                        <a:rPr lang="sl-SI" b="1" dirty="0" smtClean="0"/>
                        <a:t>19253</a:t>
                      </a:r>
                      <a:endParaRPr lang="sl-SI" b="1" dirty="0"/>
                    </a:p>
                  </a:txBody>
                  <a:tcPr/>
                </a:tc>
              </a:tr>
              <a:tr h="370840">
                <a:tc>
                  <a:txBody>
                    <a:bodyPr/>
                    <a:lstStyle/>
                    <a:p>
                      <a:pPr algn="ctr"/>
                      <a:r>
                        <a:rPr lang="sl-SI" b="1" dirty="0" smtClean="0"/>
                        <a:t>2017</a:t>
                      </a:r>
                      <a:endParaRPr lang="sl-SI" b="1" dirty="0"/>
                    </a:p>
                  </a:txBody>
                  <a:tcPr/>
                </a:tc>
                <a:tc>
                  <a:txBody>
                    <a:bodyPr/>
                    <a:lstStyle/>
                    <a:p>
                      <a:pPr algn="ctr"/>
                      <a:r>
                        <a:rPr lang="sl-SI" b="1" dirty="0" smtClean="0">
                          <a:solidFill>
                            <a:srgbClr val="FF0000"/>
                          </a:solidFill>
                        </a:rPr>
                        <a:t>1127</a:t>
                      </a:r>
                      <a:endParaRPr lang="sl-SI" b="1" dirty="0">
                        <a:solidFill>
                          <a:srgbClr val="FF0000"/>
                        </a:solidFill>
                      </a:endParaRPr>
                    </a:p>
                  </a:txBody>
                  <a:tcPr/>
                </a:tc>
                <a:tc>
                  <a:txBody>
                    <a:bodyPr/>
                    <a:lstStyle/>
                    <a:p>
                      <a:pPr algn="ctr"/>
                      <a:r>
                        <a:rPr lang="sl-SI" b="1" dirty="0" smtClean="0"/>
                        <a:t>8112</a:t>
                      </a:r>
                      <a:endParaRPr lang="sl-SI" b="1" dirty="0"/>
                    </a:p>
                  </a:txBody>
                  <a:tcPr/>
                </a:tc>
                <a:tc>
                  <a:txBody>
                    <a:bodyPr/>
                    <a:lstStyle/>
                    <a:p>
                      <a:pPr algn="ctr"/>
                      <a:r>
                        <a:rPr lang="sl-SI" b="1" dirty="0" smtClean="0"/>
                        <a:t>38749</a:t>
                      </a:r>
                      <a:endParaRPr lang="sl-SI" b="1" dirty="0"/>
                    </a:p>
                  </a:txBody>
                  <a:tcPr/>
                </a:tc>
                <a:tc>
                  <a:txBody>
                    <a:bodyPr/>
                    <a:lstStyle/>
                    <a:p>
                      <a:pPr algn="ctr"/>
                      <a:r>
                        <a:rPr lang="sl-SI" b="1" dirty="0" smtClean="0"/>
                        <a:t>17832</a:t>
                      </a:r>
                      <a:endParaRPr lang="sl-SI" b="1" dirty="0"/>
                    </a:p>
                  </a:txBody>
                  <a:tcPr/>
                </a:tc>
              </a:tr>
              <a:tr h="370840">
                <a:tc>
                  <a:txBody>
                    <a:bodyPr/>
                    <a:lstStyle/>
                    <a:p>
                      <a:pPr algn="ctr"/>
                      <a:r>
                        <a:rPr lang="sl-SI" b="1" dirty="0" smtClean="0"/>
                        <a:t>2018</a:t>
                      </a:r>
                      <a:endParaRPr lang="sl-SI" b="1" dirty="0"/>
                    </a:p>
                  </a:txBody>
                  <a:tcPr/>
                </a:tc>
                <a:tc>
                  <a:txBody>
                    <a:bodyPr/>
                    <a:lstStyle/>
                    <a:p>
                      <a:pPr algn="ctr"/>
                      <a:r>
                        <a:rPr lang="sl-SI" b="1" dirty="0" smtClean="0">
                          <a:solidFill>
                            <a:srgbClr val="FF0000"/>
                          </a:solidFill>
                        </a:rPr>
                        <a:t>1048</a:t>
                      </a:r>
                      <a:endParaRPr lang="sl-SI" b="1" dirty="0">
                        <a:solidFill>
                          <a:srgbClr val="FF0000"/>
                        </a:solidFill>
                      </a:endParaRPr>
                    </a:p>
                  </a:txBody>
                  <a:tcPr/>
                </a:tc>
                <a:tc>
                  <a:txBody>
                    <a:bodyPr/>
                    <a:lstStyle/>
                    <a:p>
                      <a:pPr algn="ctr"/>
                      <a:r>
                        <a:rPr lang="sl-SI" b="1" dirty="0" smtClean="0"/>
                        <a:t>7761</a:t>
                      </a:r>
                      <a:endParaRPr lang="sl-SI" b="1" dirty="0"/>
                    </a:p>
                  </a:txBody>
                  <a:tcPr/>
                </a:tc>
                <a:tc>
                  <a:txBody>
                    <a:bodyPr/>
                    <a:lstStyle/>
                    <a:p>
                      <a:pPr algn="ctr"/>
                      <a:r>
                        <a:rPr lang="sl-SI" b="1" dirty="0" smtClean="0"/>
                        <a:t>38645</a:t>
                      </a:r>
                      <a:endParaRPr lang="sl-SI" b="1" dirty="0"/>
                    </a:p>
                  </a:txBody>
                  <a:tcPr/>
                </a:tc>
                <a:tc>
                  <a:txBody>
                    <a:bodyPr/>
                    <a:lstStyle/>
                    <a:p>
                      <a:pPr algn="ctr"/>
                      <a:r>
                        <a:rPr lang="sl-SI" b="1" dirty="0" smtClean="0"/>
                        <a:t>17846</a:t>
                      </a:r>
                      <a:endParaRPr lang="sl-SI" b="1" dirty="0"/>
                    </a:p>
                  </a:txBody>
                  <a:tcPr/>
                </a:tc>
              </a:tr>
              <a:tr h="370840">
                <a:tc>
                  <a:txBody>
                    <a:bodyPr/>
                    <a:lstStyle/>
                    <a:p>
                      <a:pPr algn="ctr"/>
                      <a:r>
                        <a:rPr lang="sl-SI" b="1" dirty="0" smtClean="0"/>
                        <a:t>2019</a:t>
                      </a:r>
                      <a:endParaRPr lang="sl-SI" b="1" dirty="0"/>
                    </a:p>
                  </a:txBody>
                  <a:tcPr/>
                </a:tc>
                <a:tc>
                  <a:txBody>
                    <a:bodyPr/>
                    <a:lstStyle/>
                    <a:p>
                      <a:pPr algn="ctr"/>
                      <a:r>
                        <a:rPr lang="sl-SI" b="1" dirty="0" smtClean="0">
                          <a:solidFill>
                            <a:srgbClr val="FF0000"/>
                          </a:solidFill>
                        </a:rPr>
                        <a:t>1021</a:t>
                      </a:r>
                      <a:endParaRPr lang="sl-SI" b="1" dirty="0">
                        <a:solidFill>
                          <a:srgbClr val="FF0000"/>
                        </a:solidFill>
                      </a:endParaRPr>
                    </a:p>
                  </a:txBody>
                  <a:tcPr/>
                </a:tc>
                <a:tc>
                  <a:txBody>
                    <a:bodyPr/>
                    <a:lstStyle/>
                    <a:p>
                      <a:pPr algn="ctr"/>
                      <a:r>
                        <a:rPr lang="sl-SI" b="1" dirty="0" smtClean="0"/>
                        <a:t>7527</a:t>
                      </a:r>
                      <a:endParaRPr lang="sl-SI" b="1" dirty="0"/>
                    </a:p>
                  </a:txBody>
                  <a:tcPr/>
                </a:tc>
                <a:tc>
                  <a:txBody>
                    <a:bodyPr/>
                    <a:lstStyle/>
                    <a:p>
                      <a:pPr algn="ctr"/>
                      <a:r>
                        <a:rPr lang="sl-SI" b="1" dirty="0" smtClean="0"/>
                        <a:t>38581</a:t>
                      </a:r>
                      <a:endParaRPr lang="sl-SI" b="1" dirty="0"/>
                    </a:p>
                  </a:txBody>
                  <a:tcPr/>
                </a:tc>
                <a:tc>
                  <a:txBody>
                    <a:bodyPr/>
                    <a:lstStyle/>
                    <a:p>
                      <a:pPr algn="ctr"/>
                      <a:r>
                        <a:rPr lang="sl-SI" b="1" dirty="0" smtClean="0"/>
                        <a:t>18149</a:t>
                      </a:r>
                      <a:endParaRPr lang="sl-SI" b="1" dirty="0"/>
                    </a:p>
                  </a:txBody>
                  <a:tcPr/>
                </a:tc>
              </a:tr>
              <a:tr h="370840">
                <a:tc>
                  <a:txBody>
                    <a:bodyPr/>
                    <a:lstStyle/>
                    <a:p>
                      <a:pPr algn="ctr"/>
                      <a:r>
                        <a:rPr lang="sl-SI" b="1" dirty="0" smtClean="0"/>
                        <a:t>2020</a:t>
                      </a:r>
                      <a:endParaRPr lang="sl-SI" b="1" dirty="0"/>
                    </a:p>
                  </a:txBody>
                  <a:tcPr/>
                </a:tc>
                <a:tc>
                  <a:txBody>
                    <a:bodyPr/>
                    <a:lstStyle/>
                    <a:p>
                      <a:pPr algn="ctr"/>
                      <a:r>
                        <a:rPr lang="sl-SI" b="1" dirty="0" smtClean="0">
                          <a:solidFill>
                            <a:srgbClr val="FF0000"/>
                          </a:solidFill>
                        </a:rPr>
                        <a:t>1087</a:t>
                      </a:r>
                      <a:endParaRPr lang="sl-SI" b="1" dirty="0">
                        <a:solidFill>
                          <a:srgbClr val="FF0000"/>
                        </a:solidFill>
                      </a:endParaRPr>
                    </a:p>
                  </a:txBody>
                  <a:tcPr/>
                </a:tc>
                <a:tc>
                  <a:txBody>
                    <a:bodyPr/>
                    <a:lstStyle/>
                    <a:p>
                      <a:pPr algn="ctr"/>
                      <a:r>
                        <a:rPr lang="sl-SI" b="1" dirty="0" smtClean="0"/>
                        <a:t>7235</a:t>
                      </a:r>
                      <a:endParaRPr lang="sl-SI" b="1" dirty="0"/>
                    </a:p>
                  </a:txBody>
                  <a:tcPr/>
                </a:tc>
                <a:tc>
                  <a:txBody>
                    <a:bodyPr/>
                    <a:lstStyle/>
                    <a:p>
                      <a:pPr algn="ctr"/>
                      <a:r>
                        <a:rPr lang="sl-SI" b="1" dirty="0" smtClean="0"/>
                        <a:t>39311</a:t>
                      </a:r>
                      <a:endParaRPr lang="sl-SI" b="1" dirty="0"/>
                    </a:p>
                  </a:txBody>
                  <a:tcPr/>
                </a:tc>
                <a:tc>
                  <a:txBody>
                    <a:bodyPr/>
                    <a:lstStyle/>
                    <a:p>
                      <a:pPr algn="ctr"/>
                      <a:r>
                        <a:rPr lang="sl-SI" b="1" dirty="0" smtClean="0"/>
                        <a:t>18035</a:t>
                      </a:r>
                      <a:endParaRPr lang="sl-SI" b="1" dirty="0"/>
                    </a:p>
                  </a:txBody>
                  <a:tcPr/>
                </a:tc>
              </a:tr>
              <a:tr h="370840">
                <a:tc>
                  <a:txBody>
                    <a:bodyPr/>
                    <a:lstStyle/>
                    <a:p>
                      <a:pPr algn="ctr"/>
                      <a:r>
                        <a:rPr lang="sl-SI" b="1" dirty="0" smtClean="0"/>
                        <a:t>2021</a:t>
                      </a:r>
                      <a:endParaRPr lang="sl-SI" b="1" dirty="0"/>
                    </a:p>
                  </a:txBody>
                  <a:tcPr/>
                </a:tc>
                <a:tc>
                  <a:txBody>
                    <a:bodyPr/>
                    <a:lstStyle/>
                    <a:p>
                      <a:pPr algn="ctr"/>
                      <a:r>
                        <a:rPr lang="sl-SI" b="1" dirty="0" smtClean="0">
                          <a:solidFill>
                            <a:srgbClr val="FF0000"/>
                          </a:solidFill>
                        </a:rPr>
                        <a:t>1134</a:t>
                      </a:r>
                      <a:endParaRPr lang="sl-SI" b="1" dirty="0">
                        <a:solidFill>
                          <a:srgbClr val="FF0000"/>
                        </a:solidFill>
                      </a:endParaRPr>
                    </a:p>
                  </a:txBody>
                  <a:tcPr/>
                </a:tc>
                <a:tc>
                  <a:txBody>
                    <a:bodyPr/>
                    <a:lstStyle/>
                    <a:p>
                      <a:pPr algn="ctr"/>
                      <a:r>
                        <a:rPr lang="sl-SI" b="1" dirty="0" smtClean="0"/>
                        <a:t>6984</a:t>
                      </a:r>
                      <a:endParaRPr lang="sl-SI" b="1" dirty="0"/>
                    </a:p>
                  </a:txBody>
                  <a:tcPr/>
                </a:tc>
                <a:tc>
                  <a:txBody>
                    <a:bodyPr/>
                    <a:lstStyle/>
                    <a:p>
                      <a:pPr algn="ctr"/>
                      <a:r>
                        <a:rPr lang="sl-SI" b="1" dirty="0" smtClean="0"/>
                        <a:t>39292</a:t>
                      </a:r>
                      <a:endParaRPr lang="sl-SI" b="1" dirty="0"/>
                    </a:p>
                  </a:txBody>
                  <a:tcPr/>
                </a:tc>
                <a:tc>
                  <a:txBody>
                    <a:bodyPr/>
                    <a:lstStyle/>
                    <a:p>
                      <a:pPr algn="ctr"/>
                      <a:r>
                        <a:rPr lang="sl-SI" b="1" dirty="0" smtClean="0"/>
                        <a:t>18865</a:t>
                      </a:r>
                      <a:endParaRPr lang="sl-SI" b="1" dirty="0"/>
                    </a:p>
                  </a:txBody>
                  <a:tcPr/>
                </a:tc>
              </a:tr>
              <a:tr h="370840">
                <a:tc>
                  <a:txBody>
                    <a:bodyPr/>
                    <a:lstStyle/>
                    <a:p>
                      <a:pPr algn="ctr"/>
                      <a:r>
                        <a:rPr lang="sl-SI" b="1" dirty="0" smtClean="0"/>
                        <a:t>2022</a:t>
                      </a:r>
                      <a:endParaRPr lang="sl-SI" b="1" dirty="0"/>
                    </a:p>
                  </a:txBody>
                  <a:tcPr/>
                </a:tc>
                <a:tc>
                  <a:txBody>
                    <a:bodyPr/>
                    <a:lstStyle/>
                    <a:p>
                      <a:pPr algn="ctr"/>
                      <a:r>
                        <a:rPr lang="sl-SI" b="1" dirty="0" smtClean="0">
                          <a:solidFill>
                            <a:srgbClr val="FF0000"/>
                          </a:solidFill>
                        </a:rPr>
                        <a:t>1062</a:t>
                      </a:r>
                      <a:endParaRPr lang="sl-SI" b="1" dirty="0">
                        <a:solidFill>
                          <a:srgbClr val="FF0000"/>
                        </a:solidFill>
                      </a:endParaRPr>
                    </a:p>
                  </a:txBody>
                  <a:tcPr/>
                </a:tc>
                <a:tc>
                  <a:txBody>
                    <a:bodyPr/>
                    <a:lstStyle/>
                    <a:p>
                      <a:pPr algn="ctr"/>
                      <a:r>
                        <a:rPr lang="sl-SI" b="1" dirty="0" smtClean="0"/>
                        <a:t>6186</a:t>
                      </a:r>
                      <a:endParaRPr lang="sl-SI" b="1" dirty="0"/>
                    </a:p>
                  </a:txBody>
                  <a:tcPr/>
                </a:tc>
                <a:tc>
                  <a:txBody>
                    <a:bodyPr/>
                    <a:lstStyle/>
                    <a:p>
                      <a:pPr algn="ctr"/>
                      <a:r>
                        <a:rPr lang="sl-SI" b="1" dirty="0" smtClean="0"/>
                        <a:t>37311</a:t>
                      </a:r>
                      <a:endParaRPr lang="sl-SI" b="1" dirty="0"/>
                    </a:p>
                  </a:txBody>
                  <a:tcPr/>
                </a:tc>
                <a:tc>
                  <a:txBody>
                    <a:bodyPr/>
                    <a:lstStyle/>
                    <a:p>
                      <a:pPr algn="ctr"/>
                      <a:r>
                        <a:rPr lang="sl-SI" b="1" dirty="0" smtClean="0"/>
                        <a:t>17485</a:t>
                      </a:r>
                      <a:endParaRPr lang="sl-SI" b="1" dirty="0"/>
                    </a:p>
                  </a:txBody>
                  <a:tcPr/>
                </a:tc>
              </a:tr>
              <a:tr h="370840">
                <a:tc>
                  <a:txBody>
                    <a:bodyPr/>
                    <a:lstStyle/>
                    <a:p>
                      <a:pPr algn="ctr"/>
                      <a:r>
                        <a:rPr lang="sl-SI" b="1" dirty="0" smtClean="0"/>
                        <a:t>2023</a:t>
                      </a:r>
                      <a:endParaRPr lang="sl-SI" b="1" dirty="0"/>
                    </a:p>
                  </a:txBody>
                  <a:tcPr/>
                </a:tc>
                <a:tc>
                  <a:txBody>
                    <a:bodyPr/>
                    <a:lstStyle/>
                    <a:p>
                      <a:pPr algn="ctr"/>
                      <a:r>
                        <a:rPr lang="sl-SI" b="1" dirty="0" smtClean="0">
                          <a:solidFill>
                            <a:srgbClr val="FF0000"/>
                          </a:solidFill>
                        </a:rPr>
                        <a:t>1067</a:t>
                      </a:r>
                      <a:endParaRPr lang="sl-SI" b="1" dirty="0">
                        <a:solidFill>
                          <a:srgbClr val="FF0000"/>
                        </a:solidFill>
                      </a:endParaRPr>
                    </a:p>
                  </a:txBody>
                  <a:tcPr/>
                </a:tc>
                <a:tc>
                  <a:txBody>
                    <a:bodyPr/>
                    <a:lstStyle/>
                    <a:p>
                      <a:pPr algn="ctr"/>
                      <a:r>
                        <a:rPr lang="sl-SI" b="1" dirty="0" smtClean="0"/>
                        <a:t>5519</a:t>
                      </a:r>
                      <a:endParaRPr lang="sl-SI" b="1" dirty="0"/>
                    </a:p>
                  </a:txBody>
                  <a:tcPr/>
                </a:tc>
                <a:tc>
                  <a:txBody>
                    <a:bodyPr/>
                    <a:lstStyle/>
                    <a:p>
                      <a:pPr algn="ctr"/>
                      <a:r>
                        <a:rPr lang="sl-SI" b="1" dirty="0" smtClean="0"/>
                        <a:t>36042</a:t>
                      </a:r>
                      <a:endParaRPr lang="sl-SI" b="1" dirty="0"/>
                    </a:p>
                  </a:txBody>
                  <a:tcPr/>
                </a:tc>
                <a:tc>
                  <a:txBody>
                    <a:bodyPr/>
                    <a:lstStyle/>
                    <a:p>
                      <a:pPr algn="ctr"/>
                      <a:r>
                        <a:rPr lang="sl-SI" b="1" dirty="0" smtClean="0"/>
                        <a:t>16842</a:t>
                      </a:r>
                      <a:endParaRPr lang="sl-SI" b="1" dirty="0"/>
                    </a:p>
                  </a:txBody>
                  <a:tcPr/>
                </a:tc>
              </a:tr>
            </a:tbl>
          </a:graphicData>
        </a:graphic>
      </p:graphicFrame>
      <p:sp>
        <p:nvSpPr>
          <p:cNvPr id="5" name="Pravokotnik 4"/>
          <p:cNvSpPr/>
          <p:nvPr/>
        </p:nvSpPr>
        <p:spPr>
          <a:xfrm>
            <a:off x="611560" y="6309320"/>
            <a:ext cx="1620380" cy="369332"/>
          </a:xfrm>
          <a:prstGeom prst="rect">
            <a:avLst/>
          </a:prstGeom>
        </p:spPr>
        <p:txBody>
          <a:bodyPr wrap="none">
            <a:spAutoFit/>
          </a:bodyPr>
          <a:lstStyle/>
          <a:p>
            <a:r>
              <a:rPr lang="sl-SI" dirty="0">
                <a:solidFill>
                  <a:prstClr val="black"/>
                </a:solidFill>
              </a:rPr>
              <a:t>Vir: OC </a:t>
            </a:r>
            <a:r>
              <a:rPr lang="sl-SI" dirty="0" smtClean="0">
                <a:solidFill>
                  <a:prstClr val="black"/>
                </a:solidFill>
              </a:rPr>
              <a:t>Preska; </a:t>
            </a:r>
            <a:endParaRPr lang="sl-SI" dirty="0">
              <a:solidFill>
                <a:prstClr val="black"/>
              </a:solidFill>
            </a:endParaRPr>
          </a:p>
        </p:txBody>
      </p:sp>
    </p:spTree>
    <p:extLst>
      <p:ext uri="{BB962C8B-B14F-4D97-AF65-F5344CB8AC3E}">
        <p14:creationId xmlns:p14="http://schemas.microsoft.com/office/powerpoint/2010/main" val="3825506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476672"/>
            <a:ext cx="8229600" cy="1143000"/>
          </a:xfrm>
        </p:spPr>
        <p:txBody>
          <a:bodyPr>
            <a:normAutofit/>
          </a:bodyPr>
          <a:lstStyle/>
          <a:p>
            <a:r>
              <a:rPr lang="sl-SI" sz="3200" b="1" dirty="0" smtClean="0"/>
              <a:t>ČLANSTVO REJCEV V REJSKEM DRUŠTVU CIKA </a:t>
            </a:r>
            <a:br>
              <a:rPr lang="sl-SI" sz="3200" b="1" dirty="0" smtClean="0"/>
            </a:br>
            <a:r>
              <a:rPr lang="sl-SI" sz="3200" b="1" dirty="0" smtClean="0"/>
              <a:t>(2016, 2020 in 2023)</a:t>
            </a:r>
            <a:endParaRPr lang="sl-SI" sz="3200" b="1" dirty="0"/>
          </a:p>
        </p:txBody>
      </p:sp>
      <p:graphicFrame>
        <p:nvGraphicFramePr>
          <p:cNvPr id="5" name="Ograda vsebine 4"/>
          <p:cNvGraphicFramePr>
            <a:graphicFrameLocks noGrp="1"/>
          </p:cNvGraphicFramePr>
          <p:nvPr>
            <p:ph idx="1"/>
            <p:extLst>
              <p:ext uri="{D42A27DB-BD31-4B8C-83A1-F6EECF244321}">
                <p14:modId xmlns:p14="http://schemas.microsoft.com/office/powerpoint/2010/main" val="2443682849"/>
              </p:ext>
            </p:extLst>
          </p:nvPr>
        </p:nvGraphicFramePr>
        <p:xfrm>
          <a:off x="348698" y="2204864"/>
          <a:ext cx="8568951" cy="2108200"/>
        </p:xfrm>
        <a:graphic>
          <a:graphicData uri="http://schemas.openxmlformats.org/drawingml/2006/table">
            <a:tbl>
              <a:tblPr firstRow="1" bandRow="1">
                <a:tableStyleId>{5C22544A-7EE6-4342-B048-85BDC9FD1C3A}</a:tableStyleId>
              </a:tblPr>
              <a:tblGrid>
                <a:gridCol w="3215190"/>
                <a:gridCol w="1728192"/>
                <a:gridCol w="1728192"/>
                <a:gridCol w="1897377"/>
              </a:tblGrid>
              <a:tr h="370840">
                <a:tc>
                  <a:txBody>
                    <a:bodyPr/>
                    <a:lstStyle/>
                    <a:p>
                      <a:pPr algn="ctr"/>
                      <a:r>
                        <a:rPr lang="sl-SI" b="1" dirty="0" smtClean="0"/>
                        <a:t>ČLANSTVO</a:t>
                      </a:r>
                      <a:r>
                        <a:rPr lang="sl-SI" b="1" baseline="0" dirty="0" smtClean="0"/>
                        <a:t> V DRUŠTVU (</a:t>
                      </a:r>
                      <a:r>
                        <a:rPr lang="sl-SI" b="1" baseline="0" dirty="0" err="1" smtClean="0"/>
                        <a:t>Cpz</a:t>
                      </a:r>
                      <a:r>
                        <a:rPr lang="sl-SI" b="1" baseline="0" dirty="0" smtClean="0"/>
                        <a:t> govedo)</a:t>
                      </a:r>
                      <a:endParaRPr lang="sl-SI" b="1" dirty="0"/>
                    </a:p>
                  </a:txBody>
                  <a:tcPr/>
                </a:tc>
                <a:tc>
                  <a:txBody>
                    <a:bodyPr/>
                    <a:lstStyle/>
                    <a:p>
                      <a:pPr algn="ctr"/>
                      <a:r>
                        <a:rPr lang="sl-SI" b="1" dirty="0" smtClean="0"/>
                        <a:t>Število rejcev 2016</a:t>
                      </a:r>
                      <a:endParaRPr lang="sl-SI" b="1" dirty="0"/>
                    </a:p>
                  </a:txBody>
                  <a:tcPr/>
                </a:tc>
                <a:tc>
                  <a:txBody>
                    <a:bodyPr/>
                    <a:lstStyle/>
                    <a:p>
                      <a:pPr algn="ctr"/>
                      <a:r>
                        <a:rPr lang="sl-SI" b="1" dirty="0" smtClean="0"/>
                        <a:t>Število rejcev 2020</a:t>
                      </a:r>
                      <a:endParaRPr lang="sl-SI"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b="1" dirty="0" smtClean="0"/>
                        <a:t>Število rejcev 2023</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b="1" dirty="0" smtClean="0">
                          <a:solidFill>
                            <a:srgbClr val="00B050"/>
                          </a:solidFill>
                        </a:rPr>
                        <a:t>AKTIVNI</a:t>
                      </a:r>
                      <a:r>
                        <a:rPr lang="sl-SI" b="1" baseline="0" dirty="0" smtClean="0">
                          <a:solidFill>
                            <a:srgbClr val="00B050"/>
                          </a:solidFill>
                        </a:rPr>
                        <a:t> ČLANI REJSKEGA DRUŠTVA</a:t>
                      </a:r>
                      <a:endParaRPr lang="sl-SI" b="1" dirty="0" smtClean="0">
                        <a:solidFill>
                          <a:srgbClr val="00B050"/>
                        </a:solidFill>
                      </a:endParaRPr>
                    </a:p>
                  </a:txBody>
                  <a:tcPr/>
                </a:tc>
                <a:tc>
                  <a:txBody>
                    <a:bodyPr/>
                    <a:lstStyle/>
                    <a:p>
                      <a:pPr algn="ctr"/>
                      <a:r>
                        <a:rPr lang="sl-SI" b="1" dirty="0" smtClean="0">
                          <a:solidFill>
                            <a:srgbClr val="00B050"/>
                          </a:solidFill>
                        </a:rPr>
                        <a:t>280</a:t>
                      </a:r>
                      <a:endParaRPr lang="sl-SI" b="1" dirty="0">
                        <a:solidFill>
                          <a:srgbClr val="00B050"/>
                        </a:solidFill>
                      </a:endParaRPr>
                    </a:p>
                  </a:txBody>
                  <a:tcPr/>
                </a:tc>
                <a:tc>
                  <a:txBody>
                    <a:bodyPr/>
                    <a:lstStyle/>
                    <a:p>
                      <a:pPr algn="ctr"/>
                      <a:r>
                        <a:rPr lang="sl-SI" b="1" dirty="0" smtClean="0">
                          <a:solidFill>
                            <a:srgbClr val="00B050"/>
                          </a:solidFill>
                        </a:rPr>
                        <a:t>415</a:t>
                      </a:r>
                      <a:endParaRPr lang="sl-SI" b="1" dirty="0">
                        <a:solidFill>
                          <a:srgbClr val="00B050"/>
                        </a:solidFill>
                      </a:endParaRPr>
                    </a:p>
                  </a:txBody>
                  <a:tcPr/>
                </a:tc>
                <a:tc>
                  <a:txBody>
                    <a:bodyPr/>
                    <a:lstStyle/>
                    <a:p>
                      <a:pPr algn="ctr"/>
                      <a:r>
                        <a:rPr lang="sl-SI" b="1" dirty="0" smtClean="0">
                          <a:solidFill>
                            <a:srgbClr val="00B050"/>
                          </a:solidFill>
                        </a:rPr>
                        <a:t>476</a:t>
                      </a:r>
                      <a:endParaRPr lang="sl-SI" b="1" dirty="0">
                        <a:solidFill>
                          <a:srgbClr val="00B050"/>
                        </a:solidFill>
                      </a:endParaRPr>
                    </a:p>
                  </a:txBody>
                  <a:tcPr/>
                </a:tc>
              </a:tr>
              <a:tr h="370840">
                <a:tc>
                  <a:txBody>
                    <a:bodyPr/>
                    <a:lstStyle/>
                    <a:p>
                      <a:pPr algn="ctr"/>
                      <a:r>
                        <a:rPr lang="sl-SI" b="1" dirty="0" smtClean="0"/>
                        <a:t>VSI</a:t>
                      </a:r>
                      <a:r>
                        <a:rPr lang="sl-SI" b="1" baseline="0" dirty="0" smtClean="0"/>
                        <a:t> VPISANI V CPZ GOVEDO*</a:t>
                      </a:r>
                      <a:endParaRPr lang="sl-SI" b="1" dirty="0"/>
                    </a:p>
                  </a:txBody>
                  <a:tcPr/>
                </a:tc>
                <a:tc>
                  <a:txBody>
                    <a:bodyPr/>
                    <a:lstStyle/>
                    <a:p>
                      <a:pPr algn="ctr"/>
                      <a:r>
                        <a:rPr lang="sl-SI" b="1" dirty="0" smtClean="0"/>
                        <a:t>762</a:t>
                      </a:r>
                      <a:endParaRPr lang="sl-SI" b="1" dirty="0"/>
                    </a:p>
                  </a:txBody>
                  <a:tcPr/>
                </a:tc>
                <a:tc>
                  <a:txBody>
                    <a:bodyPr/>
                    <a:lstStyle/>
                    <a:p>
                      <a:pPr algn="ctr"/>
                      <a:r>
                        <a:rPr lang="sl-SI" b="1" dirty="0" smtClean="0"/>
                        <a:t>820</a:t>
                      </a:r>
                      <a:endParaRPr lang="sl-SI" b="1" dirty="0"/>
                    </a:p>
                  </a:txBody>
                  <a:tcPr/>
                </a:tc>
                <a:tc>
                  <a:txBody>
                    <a:bodyPr/>
                    <a:lstStyle/>
                    <a:p>
                      <a:pPr algn="ctr"/>
                      <a:r>
                        <a:rPr lang="sl-SI" b="1" dirty="0" smtClean="0"/>
                        <a:t>893</a:t>
                      </a:r>
                      <a:endParaRPr lang="sl-SI" b="1" dirty="0"/>
                    </a:p>
                  </a:txBody>
                  <a:tcPr/>
                </a:tc>
              </a:tr>
              <a:tr h="370840">
                <a:tc>
                  <a:txBody>
                    <a:bodyPr/>
                    <a:lstStyle/>
                    <a:p>
                      <a:pPr algn="ctr"/>
                      <a:r>
                        <a:rPr lang="sl-SI" sz="2400" b="1" dirty="0" smtClean="0">
                          <a:solidFill>
                            <a:srgbClr val="FF0000"/>
                          </a:solidFill>
                        </a:rPr>
                        <a:t>RAZLIKA</a:t>
                      </a:r>
                      <a:endParaRPr lang="sl-SI" sz="2400" b="1" dirty="0">
                        <a:solidFill>
                          <a:srgbClr val="FF0000"/>
                        </a:solidFill>
                      </a:endParaRPr>
                    </a:p>
                  </a:txBody>
                  <a:tcPr/>
                </a:tc>
                <a:tc>
                  <a:txBody>
                    <a:bodyPr/>
                    <a:lstStyle/>
                    <a:p>
                      <a:pPr algn="ctr"/>
                      <a:r>
                        <a:rPr lang="sl-SI" sz="2400" b="1" dirty="0" smtClean="0">
                          <a:solidFill>
                            <a:srgbClr val="FF0000"/>
                          </a:solidFill>
                        </a:rPr>
                        <a:t>482</a:t>
                      </a:r>
                      <a:endParaRPr lang="sl-SI" sz="2400" b="1" dirty="0">
                        <a:solidFill>
                          <a:srgbClr val="FF0000"/>
                        </a:solidFill>
                      </a:endParaRPr>
                    </a:p>
                  </a:txBody>
                  <a:tcPr/>
                </a:tc>
                <a:tc>
                  <a:txBody>
                    <a:bodyPr/>
                    <a:lstStyle/>
                    <a:p>
                      <a:pPr algn="ctr"/>
                      <a:r>
                        <a:rPr lang="sl-SI" sz="2400" b="1" dirty="0" smtClean="0">
                          <a:solidFill>
                            <a:srgbClr val="FF0000"/>
                          </a:solidFill>
                        </a:rPr>
                        <a:t>405</a:t>
                      </a:r>
                      <a:endParaRPr lang="sl-SI" sz="2400" b="1" dirty="0">
                        <a:solidFill>
                          <a:srgbClr val="FF0000"/>
                        </a:solidFill>
                      </a:endParaRPr>
                    </a:p>
                  </a:txBody>
                  <a:tcPr/>
                </a:tc>
                <a:tc>
                  <a:txBody>
                    <a:bodyPr/>
                    <a:lstStyle/>
                    <a:p>
                      <a:pPr algn="ctr"/>
                      <a:r>
                        <a:rPr lang="sl-SI" sz="2400" b="1" dirty="0" smtClean="0">
                          <a:solidFill>
                            <a:srgbClr val="FF0000"/>
                          </a:solidFill>
                        </a:rPr>
                        <a:t>417</a:t>
                      </a:r>
                      <a:endParaRPr lang="sl-SI" sz="2400" b="1" dirty="0">
                        <a:solidFill>
                          <a:srgbClr val="FF0000"/>
                        </a:solidFill>
                      </a:endParaRPr>
                    </a:p>
                  </a:txBody>
                  <a:tcPr/>
                </a:tc>
              </a:tr>
            </a:tbl>
          </a:graphicData>
        </a:graphic>
      </p:graphicFrame>
      <p:sp>
        <p:nvSpPr>
          <p:cNvPr id="3" name="Pravokotnik 2"/>
          <p:cNvSpPr/>
          <p:nvPr/>
        </p:nvSpPr>
        <p:spPr>
          <a:xfrm>
            <a:off x="395536" y="5013176"/>
            <a:ext cx="8161145" cy="1200329"/>
          </a:xfrm>
          <a:prstGeom prst="rect">
            <a:avLst/>
          </a:prstGeom>
        </p:spPr>
        <p:txBody>
          <a:bodyPr wrap="none">
            <a:spAutoFit/>
          </a:bodyPr>
          <a:lstStyle/>
          <a:p>
            <a:r>
              <a:rPr lang="sl-SI" b="1" dirty="0">
                <a:solidFill>
                  <a:prstClr val="black"/>
                </a:solidFill>
              </a:rPr>
              <a:t>Aktivni </a:t>
            </a:r>
            <a:r>
              <a:rPr lang="sl-SI" b="1" dirty="0" smtClean="0">
                <a:solidFill>
                  <a:prstClr val="black"/>
                </a:solidFill>
              </a:rPr>
              <a:t>člani: plačali </a:t>
            </a:r>
            <a:r>
              <a:rPr lang="sl-SI" b="1" dirty="0">
                <a:solidFill>
                  <a:prstClr val="black"/>
                </a:solidFill>
              </a:rPr>
              <a:t>članarino </a:t>
            </a:r>
            <a:r>
              <a:rPr lang="sl-SI" b="1" dirty="0" smtClean="0">
                <a:solidFill>
                  <a:prstClr val="black"/>
                </a:solidFill>
              </a:rPr>
              <a:t>združenju oz. vštevši z opomini</a:t>
            </a:r>
          </a:p>
          <a:p>
            <a:endParaRPr lang="sl-SI" b="1" dirty="0" smtClean="0">
              <a:solidFill>
                <a:prstClr val="black"/>
              </a:solidFill>
            </a:endParaRPr>
          </a:p>
          <a:p>
            <a:r>
              <a:rPr lang="sl-SI" b="1" dirty="0" smtClean="0">
                <a:solidFill>
                  <a:prstClr val="black"/>
                </a:solidFill>
              </a:rPr>
              <a:t>*Aktivni člani, ne aktivni člani in rejci-nečlani, ki imajo svoje živali vključene v rejski </a:t>
            </a:r>
          </a:p>
          <a:p>
            <a:r>
              <a:rPr lang="sl-SI" b="1" dirty="0" smtClean="0">
                <a:solidFill>
                  <a:prstClr val="black"/>
                </a:solidFill>
              </a:rPr>
              <a:t>program za </a:t>
            </a:r>
            <a:r>
              <a:rPr lang="sl-SI" b="1" dirty="0" err="1" smtClean="0">
                <a:solidFill>
                  <a:prstClr val="black"/>
                </a:solidFill>
              </a:rPr>
              <a:t>cikasto</a:t>
            </a:r>
            <a:r>
              <a:rPr lang="sl-SI" b="1" dirty="0" smtClean="0">
                <a:solidFill>
                  <a:prstClr val="black"/>
                </a:solidFill>
              </a:rPr>
              <a:t> govedo oz. niso v rejskem programu</a:t>
            </a:r>
            <a:endParaRPr lang="sl-SI" b="1" dirty="0">
              <a:solidFill>
                <a:prstClr val="black"/>
              </a:solidFill>
            </a:endParaRPr>
          </a:p>
        </p:txBody>
      </p:sp>
    </p:spTree>
    <p:extLst>
      <p:ext uri="{BB962C8B-B14F-4D97-AF65-F5344CB8AC3E}">
        <p14:creationId xmlns:p14="http://schemas.microsoft.com/office/powerpoint/2010/main" val="1938582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1389" y="260648"/>
            <a:ext cx="8229600" cy="720080"/>
          </a:xfrm>
        </p:spPr>
        <p:txBody>
          <a:bodyPr>
            <a:noAutofit/>
          </a:bodyPr>
          <a:lstStyle/>
          <a:p>
            <a:pPr algn="l"/>
            <a:r>
              <a:rPr lang="sl-SI" sz="3600" b="1" dirty="0" smtClean="0"/>
              <a:t>REJSKI CILJ – STALEŽ KRAV CIKASTE PASME</a:t>
            </a:r>
            <a:endParaRPr lang="sl-SI" sz="3600" b="1" dirty="0"/>
          </a:p>
        </p:txBody>
      </p:sp>
      <p:sp>
        <p:nvSpPr>
          <p:cNvPr id="6" name="TextBox 5"/>
          <p:cNvSpPr txBox="1"/>
          <p:nvPr/>
        </p:nvSpPr>
        <p:spPr>
          <a:xfrm>
            <a:off x="464588" y="1052736"/>
            <a:ext cx="7855978"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sl-SI" sz="2400" b="1" dirty="0">
                <a:solidFill>
                  <a:prstClr val="white"/>
                </a:solidFill>
              </a:rPr>
              <a:t>Osnovni cilj je </a:t>
            </a:r>
            <a:r>
              <a:rPr lang="sl-SI" sz="2400" b="1" dirty="0" smtClean="0">
                <a:solidFill>
                  <a:prstClr val="white"/>
                </a:solidFill>
              </a:rPr>
              <a:t>ohranitev živali  z optimalnimi lastnostmi avtohtonosti. </a:t>
            </a:r>
            <a:endParaRPr lang="sl-SI" sz="2400" b="1" dirty="0">
              <a:solidFill>
                <a:prstClr val="white"/>
              </a:solidFill>
            </a:endParaRPr>
          </a:p>
        </p:txBody>
      </p:sp>
      <p:sp>
        <p:nvSpPr>
          <p:cNvPr id="8" name="TextBox 7"/>
          <p:cNvSpPr txBox="1"/>
          <p:nvPr/>
        </p:nvSpPr>
        <p:spPr>
          <a:xfrm>
            <a:off x="445522" y="3501008"/>
            <a:ext cx="787504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l-SI" sz="2400" b="1" dirty="0" smtClean="0">
                <a:solidFill>
                  <a:srgbClr val="FF0000"/>
                </a:solidFill>
              </a:rPr>
              <a:t>Pomoč</a:t>
            </a:r>
            <a:r>
              <a:rPr lang="sl-SI" sz="2400" dirty="0" smtClean="0">
                <a:solidFill>
                  <a:prstClr val="black"/>
                </a:solidFill>
              </a:rPr>
              <a:t>: zgodovinski viri na osnovi katerih je razviden </a:t>
            </a:r>
            <a:r>
              <a:rPr lang="sl-SI" sz="2400" dirty="0" err="1" smtClean="0">
                <a:solidFill>
                  <a:prstClr val="black"/>
                </a:solidFill>
              </a:rPr>
              <a:t>izgled</a:t>
            </a:r>
            <a:r>
              <a:rPr lang="sl-SI" sz="2400" dirty="0" smtClean="0">
                <a:solidFill>
                  <a:prstClr val="black"/>
                </a:solidFill>
              </a:rPr>
              <a:t> in razvoj pasme (Banova uredba, 6</a:t>
            </a:r>
            <a:r>
              <a:rPr lang="sl-SI" sz="2400" dirty="0">
                <a:solidFill>
                  <a:prstClr val="black"/>
                </a:solidFill>
              </a:rPr>
              <a:t>. aprila </a:t>
            </a:r>
            <a:r>
              <a:rPr lang="sl-SI" sz="2400" dirty="0" smtClean="0">
                <a:solidFill>
                  <a:prstClr val="black"/>
                </a:solidFill>
              </a:rPr>
              <a:t>1935,..)</a:t>
            </a:r>
            <a:endParaRPr lang="sl-SI" sz="2400" dirty="0">
              <a:solidFill>
                <a:prstClr val="black"/>
              </a:solidFill>
            </a:endParaRPr>
          </a:p>
        </p:txBody>
      </p:sp>
      <p:sp>
        <p:nvSpPr>
          <p:cNvPr id="9" name="TextBox 8"/>
          <p:cNvSpPr txBox="1"/>
          <p:nvPr/>
        </p:nvSpPr>
        <p:spPr>
          <a:xfrm>
            <a:off x="464588" y="2918563"/>
            <a:ext cx="4832477" cy="46166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algn="just"/>
            <a:r>
              <a:rPr lang="sl-SI" sz="2400" b="1" dirty="0" smtClean="0">
                <a:solidFill>
                  <a:prstClr val="white"/>
                </a:solidFill>
              </a:rPr>
              <a:t>Preprečevanje </a:t>
            </a:r>
            <a:r>
              <a:rPr lang="sl-SI" sz="2400" b="1" dirty="0">
                <a:solidFill>
                  <a:prstClr val="white"/>
                </a:solidFill>
              </a:rPr>
              <a:t>parjenja v sorodstvu. </a:t>
            </a:r>
          </a:p>
        </p:txBody>
      </p:sp>
      <p:sp>
        <p:nvSpPr>
          <p:cNvPr id="10" name="TextBox 9"/>
          <p:cNvSpPr txBox="1"/>
          <p:nvPr/>
        </p:nvSpPr>
        <p:spPr>
          <a:xfrm>
            <a:off x="464588" y="4437112"/>
            <a:ext cx="787962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sl-SI" sz="2400" b="1" dirty="0" smtClean="0">
                <a:solidFill>
                  <a:srgbClr val="FF0000"/>
                </a:solidFill>
              </a:rPr>
              <a:t>Želimo si: </a:t>
            </a:r>
          </a:p>
          <a:p>
            <a:pPr marL="342900" indent="-342900" algn="just">
              <a:buFont typeface="Arial" panose="020B0604020202020204" pitchFamily="34" charset="0"/>
              <a:buChar char="•"/>
            </a:pPr>
            <a:r>
              <a:rPr lang="sl-SI" sz="2400" dirty="0">
                <a:solidFill>
                  <a:prstClr val="black"/>
                </a:solidFill>
              </a:rPr>
              <a:t>L</a:t>
            </a:r>
            <a:r>
              <a:rPr lang="sl-SI" sz="2400" dirty="0" smtClean="0">
                <a:solidFill>
                  <a:prstClr val="black"/>
                </a:solidFill>
              </a:rPr>
              <a:t>ahke živali, </a:t>
            </a:r>
            <a:r>
              <a:rPr lang="sl-SI" sz="2400" dirty="0">
                <a:solidFill>
                  <a:prstClr val="black"/>
                </a:solidFill>
              </a:rPr>
              <a:t>s tankimi kostmi in </a:t>
            </a:r>
            <a:r>
              <a:rPr lang="sl-SI" sz="2400" dirty="0" err="1">
                <a:solidFill>
                  <a:prstClr val="black"/>
                </a:solidFill>
              </a:rPr>
              <a:t>nerobustne</a:t>
            </a:r>
            <a:r>
              <a:rPr lang="sl-SI" sz="2400" dirty="0">
                <a:solidFill>
                  <a:prstClr val="black"/>
                </a:solidFill>
              </a:rPr>
              <a:t> </a:t>
            </a:r>
            <a:r>
              <a:rPr lang="sl-SI" sz="2400" dirty="0" smtClean="0">
                <a:solidFill>
                  <a:prstClr val="black"/>
                </a:solidFill>
              </a:rPr>
              <a:t>konstitucije, </a:t>
            </a:r>
          </a:p>
          <a:p>
            <a:pPr marL="342900" indent="-342900" algn="just">
              <a:buFont typeface="Arial" panose="020B0604020202020204" pitchFamily="34" charset="0"/>
              <a:buChar char="•"/>
            </a:pPr>
            <a:r>
              <a:rPr lang="sl-SI" sz="2400" dirty="0">
                <a:solidFill>
                  <a:prstClr val="black"/>
                </a:solidFill>
              </a:rPr>
              <a:t>K</a:t>
            </a:r>
            <a:r>
              <a:rPr lang="sl-SI" sz="2400" dirty="0" smtClean="0">
                <a:solidFill>
                  <a:prstClr val="black"/>
                </a:solidFill>
              </a:rPr>
              <a:t>ombiniran tip </a:t>
            </a:r>
            <a:r>
              <a:rPr lang="sl-SI" sz="2400" dirty="0">
                <a:solidFill>
                  <a:prstClr val="black"/>
                </a:solidFill>
              </a:rPr>
              <a:t>z večjim </a:t>
            </a:r>
            <a:r>
              <a:rPr lang="sl-SI" sz="2400" dirty="0" smtClean="0">
                <a:solidFill>
                  <a:prstClr val="black"/>
                </a:solidFill>
              </a:rPr>
              <a:t>poudarkom </a:t>
            </a:r>
            <a:r>
              <a:rPr lang="sl-SI" sz="2400" dirty="0">
                <a:solidFill>
                  <a:prstClr val="black"/>
                </a:solidFill>
              </a:rPr>
              <a:t>na prireji </a:t>
            </a:r>
            <a:r>
              <a:rPr lang="sl-SI" sz="2400" dirty="0" smtClean="0">
                <a:solidFill>
                  <a:prstClr val="black"/>
                </a:solidFill>
              </a:rPr>
              <a:t>mleka,</a:t>
            </a:r>
          </a:p>
          <a:p>
            <a:pPr marL="342900" indent="-342900" algn="just">
              <a:buFont typeface="Arial" panose="020B0604020202020204" pitchFamily="34" charset="0"/>
              <a:buChar char="•"/>
            </a:pPr>
            <a:r>
              <a:rPr lang="sl-SI" sz="2400" dirty="0" smtClean="0">
                <a:solidFill>
                  <a:prstClr val="black"/>
                </a:solidFill>
              </a:rPr>
              <a:t>Manjši okvir, </a:t>
            </a:r>
          </a:p>
          <a:p>
            <a:pPr marL="342900" indent="-342900" algn="just">
              <a:buFont typeface="Arial" panose="020B0604020202020204" pitchFamily="34" charset="0"/>
              <a:buChar char="•"/>
            </a:pPr>
            <a:r>
              <a:rPr lang="sl-SI" sz="2400" dirty="0">
                <a:solidFill>
                  <a:prstClr val="black"/>
                </a:solidFill>
              </a:rPr>
              <a:t>K</a:t>
            </a:r>
            <a:r>
              <a:rPr lang="sl-SI" sz="2400" dirty="0" smtClean="0">
                <a:solidFill>
                  <a:prstClr val="black"/>
                </a:solidFill>
              </a:rPr>
              <a:t>orektne telesne oblike in</a:t>
            </a:r>
          </a:p>
          <a:p>
            <a:pPr marL="342900" indent="-342900" algn="just">
              <a:buFont typeface="Arial" panose="020B0604020202020204" pitchFamily="34" charset="0"/>
              <a:buChar char="•"/>
            </a:pPr>
            <a:r>
              <a:rPr lang="sl-SI" sz="2400" dirty="0" smtClean="0">
                <a:solidFill>
                  <a:prstClr val="black"/>
                </a:solidFill>
              </a:rPr>
              <a:t>Ocena avtohtonosti nad 6. </a:t>
            </a:r>
            <a:endParaRPr lang="sl-SI" sz="2400" dirty="0">
              <a:solidFill>
                <a:prstClr val="black"/>
              </a:solidFill>
            </a:endParaRPr>
          </a:p>
        </p:txBody>
      </p:sp>
      <p:sp>
        <p:nvSpPr>
          <p:cNvPr id="12" name="TextBox 11"/>
          <p:cNvSpPr txBox="1"/>
          <p:nvPr/>
        </p:nvSpPr>
        <p:spPr>
          <a:xfrm>
            <a:off x="447834" y="1988840"/>
            <a:ext cx="2826543"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a:solidFill>
                  <a:prstClr val="black"/>
                </a:solidFill>
              </a:rPr>
              <a:t>Izhodiščno leto 2009 </a:t>
            </a:r>
            <a:endParaRPr lang="sl-SI" sz="2400" dirty="0" smtClean="0">
              <a:solidFill>
                <a:prstClr val="black"/>
              </a:solidFill>
            </a:endParaRPr>
          </a:p>
          <a:p>
            <a:pPr algn="ctr"/>
            <a:r>
              <a:rPr lang="sl-SI" sz="2400" b="1" dirty="0" smtClean="0">
                <a:solidFill>
                  <a:srgbClr val="FF0000"/>
                </a:solidFill>
              </a:rPr>
              <a:t>162 krav</a:t>
            </a:r>
            <a:endParaRPr lang="sl-SI" sz="2400" b="1" dirty="0">
              <a:solidFill>
                <a:srgbClr val="FF0000"/>
              </a:solidFill>
            </a:endParaRPr>
          </a:p>
        </p:txBody>
      </p:sp>
      <p:sp>
        <p:nvSpPr>
          <p:cNvPr id="13" name="TextBox 12"/>
          <p:cNvSpPr txBox="1"/>
          <p:nvPr/>
        </p:nvSpPr>
        <p:spPr>
          <a:xfrm>
            <a:off x="4110307" y="1988840"/>
            <a:ext cx="1488036"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smtClean="0">
                <a:solidFill>
                  <a:prstClr val="black"/>
                </a:solidFill>
              </a:rPr>
              <a:t>Leto 2018 </a:t>
            </a:r>
          </a:p>
          <a:p>
            <a:pPr algn="ctr"/>
            <a:r>
              <a:rPr lang="sl-SI" sz="2400" b="1" dirty="0" smtClean="0">
                <a:solidFill>
                  <a:srgbClr val="FF0000"/>
                </a:solidFill>
              </a:rPr>
              <a:t>466 krav</a:t>
            </a:r>
            <a:endParaRPr lang="sl-SI" sz="2400" b="1" dirty="0">
              <a:solidFill>
                <a:srgbClr val="FF0000"/>
              </a:solidFill>
            </a:endParaRPr>
          </a:p>
        </p:txBody>
      </p:sp>
      <p:sp>
        <p:nvSpPr>
          <p:cNvPr id="14" name="TextBox 13"/>
          <p:cNvSpPr txBox="1"/>
          <p:nvPr/>
        </p:nvSpPr>
        <p:spPr>
          <a:xfrm>
            <a:off x="6353111" y="1988839"/>
            <a:ext cx="1950535"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smtClean="0">
                <a:solidFill>
                  <a:prstClr val="black"/>
                </a:solidFill>
              </a:rPr>
              <a:t>Dolgoročni cilj</a:t>
            </a:r>
          </a:p>
          <a:p>
            <a:pPr algn="ctr"/>
            <a:r>
              <a:rPr lang="sl-SI" sz="2400" b="1" dirty="0" smtClean="0">
                <a:solidFill>
                  <a:srgbClr val="FF0000"/>
                </a:solidFill>
              </a:rPr>
              <a:t>880 krav</a:t>
            </a:r>
            <a:endParaRPr lang="sl-SI" sz="2400" b="1" dirty="0">
              <a:solidFill>
                <a:srgbClr val="FF0000"/>
              </a:solidFill>
            </a:endParaRPr>
          </a:p>
        </p:txBody>
      </p:sp>
      <p:sp>
        <p:nvSpPr>
          <p:cNvPr id="15" name="Right Arrow 14"/>
          <p:cNvSpPr/>
          <p:nvPr/>
        </p:nvSpPr>
        <p:spPr>
          <a:xfrm>
            <a:off x="3402909" y="2377716"/>
            <a:ext cx="611257" cy="360040"/>
          </a:xfrm>
          <a:prstGeom prst="rightArrow">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l-SI" sz="2400">
              <a:solidFill>
                <a:prstClr val="black"/>
              </a:solidFill>
            </a:endParaRPr>
          </a:p>
        </p:txBody>
      </p:sp>
      <p:sp>
        <p:nvSpPr>
          <p:cNvPr id="16" name="Right Arrow 15"/>
          <p:cNvSpPr/>
          <p:nvPr/>
        </p:nvSpPr>
        <p:spPr>
          <a:xfrm>
            <a:off x="5741854" y="2377716"/>
            <a:ext cx="611257" cy="360040"/>
          </a:xfrm>
          <a:prstGeom prst="rightArrow">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l-SI" sz="2400">
              <a:solidFill>
                <a:prstClr val="black"/>
              </a:solidFill>
            </a:endParaRPr>
          </a:p>
        </p:txBody>
      </p:sp>
    </p:spTree>
    <p:extLst>
      <p:ext uri="{BB962C8B-B14F-4D97-AF65-F5344CB8AC3E}">
        <p14:creationId xmlns:p14="http://schemas.microsoft.com/office/powerpoint/2010/main" val="947463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539552" y="6165304"/>
            <a:ext cx="7776864" cy="504056"/>
          </a:xfrm>
        </p:spPr>
        <p:txBody>
          <a:bodyPr>
            <a:normAutofit fontScale="85000" lnSpcReduction="20000"/>
          </a:bodyPr>
          <a:lstStyle/>
          <a:p>
            <a:r>
              <a:rPr lang="sl-SI" sz="1600" dirty="0" smtClean="0"/>
              <a:t>*NISO RAZVRŠČENE</a:t>
            </a:r>
          </a:p>
          <a:p>
            <a:r>
              <a:rPr lang="sl-SI" sz="1600" dirty="0" smtClean="0"/>
              <a:t>Vir: </a:t>
            </a:r>
            <a:r>
              <a:rPr lang="sl-SI" sz="1600" dirty="0" err="1" smtClean="0"/>
              <a:t>Cpz</a:t>
            </a:r>
            <a:r>
              <a:rPr lang="sl-SI" sz="1600" dirty="0" smtClean="0"/>
              <a:t> Govedo, Kmetijski inštitut </a:t>
            </a:r>
            <a:r>
              <a:rPr lang="sl-SI" sz="1600" dirty="0"/>
              <a:t>S</a:t>
            </a:r>
            <a:r>
              <a:rPr lang="sl-SI" sz="1600" dirty="0" smtClean="0"/>
              <a:t>lovenije</a:t>
            </a:r>
            <a:endParaRPr lang="sl-SI" sz="1600" dirty="0"/>
          </a:p>
        </p:txBody>
      </p:sp>
      <p:sp>
        <p:nvSpPr>
          <p:cNvPr id="3" name="Pravokotnik 2"/>
          <p:cNvSpPr/>
          <p:nvPr/>
        </p:nvSpPr>
        <p:spPr>
          <a:xfrm>
            <a:off x="539552" y="620688"/>
            <a:ext cx="7776864" cy="646331"/>
          </a:xfrm>
          <a:prstGeom prst="rect">
            <a:avLst/>
          </a:prstGeom>
        </p:spPr>
        <p:txBody>
          <a:bodyPr wrap="square">
            <a:spAutoFit/>
          </a:bodyPr>
          <a:lstStyle/>
          <a:p>
            <a:r>
              <a:rPr lang="sl-SI" b="1" dirty="0" smtClean="0">
                <a:solidFill>
                  <a:prstClr val="black"/>
                </a:solidFill>
              </a:rPr>
              <a:t>Razvrstitev </a:t>
            </a:r>
            <a:r>
              <a:rPr lang="sl-SI" b="1" dirty="0" err="1" smtClean="0">
                <a:solidFill>
                  <a:prstClr val="black"/>
                </a:solidFill>
              </a:rPr>
              <a:t>cikastih</a:t>
            </a:r>
            <a:r>
              <a:rPr lang="sl-SI" b="1" dirty="0" smtClean="0">
                <a:solidFill>
                  <a:prstClr val="black"/>
                </a:solidFill>
              </a:rPr>
              <a:t> krav </a:t>
            </a:r>
            <a:r>
              <a:rPr lang="sl-SI" b="1" dirty="0">
                <a:solidFill>
                  <a:prstClr val="black"/>
                </a:solidFill>
              </a:rPr>
              <a:t>po </a:t>
            </a:r>
            <a:r>
              <a:rPr lang="sl-SI" b="1" dirty="0" smtClean="0">
                <a:solidFill>
                  <a:prstClr val="black"/>
                </a:solidFill>
              </a:rPr>
              <a:t>razredih rodovniške knjige za </a:t>
            </a:r>
            <a:r>
              <a:rPr lang="sl-SI" b="1" dirty="0" err="1" smtClean="0">
                <a:solidFill>
                  <a:prstClr val="black"/>
                </a:solidFill>
              </a:rPr>
              <a:t>cikasto</a:t>
            </a:r>
            <a:r>
              <a:rPr lang="sl-SI" b="1" dirty="0" smtClean="0">
                <a:solidFill>
                  <a:prstClr val="black"/>
                </a:solidFill>
              </a:rPr>
              <a:t> govedo </a:t>
            </a:r>
          </a:p>
          <a:p>
            <a:r>
              <a:rPr lang="sl-SI" b="1" dirty="0" smtClean="0">
                <a:solidFill>
                  <a:prstClr val="black"/>
                </a:solidFill>
              </a:rPr>
              <a:t>(2014 – 2023)</a:t>
            </a:r>
            <a:endParaRPr lang="sl-SI" b="1" dirty="0">
              <a:solidFill>
                <a:prstClr val="black"/>
              </a:solidFill>
            </a:endParaRPr>
          </a:p>
        </p:txBody>
      </p:sp>
      <p:graphicFrame>
        <p:nvGraphicFramePr>
          <p:cNvPr id="8" name="Tabela 7"/>
          <p:cNvGraphicFramePr>
            <a:graphicFrameLocks noGrp="1"/>
          </p:cNvGraphicFramePr>
          <p:nvPr>
            <p:extLst>
              <p:ext uri="{D42A27DB-BD31-4B8C-83A1-F6EECF244321}">
                <p14:modId xmlns:p14="http://schemas.microsoft.com/office/powerpoint/2010/main" val="3013639075"/>
              </p:ext>
            </p:extLst>
          </p:nvPr>
        </p:nvGraphicFramePr>
        <p:xfrm>
          <a:off x="683568" y="1628799"/>
          <a:ext cx="7920881" cy="4032448"/>
        </p:xfrm>
        <a:graphic>
          <a:graphicData uri="http://schemas.openxmlformats.org/drawingml/2006/table">
            <a:tbl>
              <a:tblPr/>
              <a:tblGrid>
                <a:gridCol w="1404508"/>
                <a:gridCol w="1057941"/>
                <a:gridCol w="875538"/>
                <a:gridCol w="1080742"/>
                <a:gridCol w="875538"/>
                <a:gridCol w="875538"/>
                <a:gridCol w="875538"/>
                <a:gridCol w="875538"/>
              </a:tblGrid>
              <a:tr h="504056">
                <a:tc>
                  <a:txBody>
                    <a:bodyPr/>
                    <a:lstStyle/>
                    <a:p>
                      <a:pPr algn="ctr" fontAlgn="b"/>
                      <a:r>
                        <a:rPr lang="sl-SI" sz="16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smtClean="0">
                          <a:solidFill>
                            <a:srgbClr val="000000"/>
                          </a:solidFill>
                          <a:effectLst/>
                          <a:latin typeface="Calibri"/>
                        </a:rPr>
                        <a:t>2022</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smtClean="0">
                          <a:solidFill>
                            <a:srgbClr val="000000"/>
                          </a:solidFill>
                          <a:effectLst/>
                          <a:latin typeface="Calibri"/>
                        </a:rPr>
                        <a:t>2023</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504056">
                <a:tc>
                  <a:txBody>
                    <a:bodyPr/>
                    <a:lstStyle/>
                    <a:p>
                      <a:pPr algn="ctr" fontAlgn="b"/>
                      <a:r>
                        <a:rPr lang="sl-SI" sz="1600" b="1" i="0" u="none" strike="noStrike" dirty="0">
                          <a:solidFill>
                            <a:srgbClr val="FF0000"/>
                          </a:solidFill>
                          <a:effectLst/>
                          <a:latin typeface="Calibri"/>
                        </a:rPr>
                        <a:t>IRK CK ~ A1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50</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35</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FF0000"/>
                          </a:solidFill>
                          <a:effectLst/>
                          <a:latin typeface="Calibri"/>
                        </a:rPr>
                        <a:t>IRK CK ~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621</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635</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FF0000"/>
                          </a:solidFill>
                          <a:effectLst/>
                          <a:latin typeface="Calibri"/>
                        </a:rPr>
                        <a:t>IRK CK~B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698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1010</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1225</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IRK CK ~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465</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379</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IRK CK ~ 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134</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147</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CPZ </a:t>
                      </a:r>
                      <a:r>
                        <a:rPr lang="sl-SI" sz="1600" b="1" i="0" u="none" strike="noStrike" dirty="0" smtClean="0">
                          <a:solidFill>
                            <a:srgbClr val="000000"/>
                          </a:solidFill>
                          <a:effectLst/>
                          <a:latin typeface="Calibri"/>
                        </a:rPr>
                        <a:t>GOVEDO*</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243</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201</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1387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1593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1793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smtClean="0">
                          <a:solidFill>
                            <a:srgbClr val="000000"/>
                          </a:solidFill>
                          <a:effectLst/>
                          <a:latin typeface="Calibri"/>
                        </a:rPr>
                        <a:t>2523</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smtClean="0">
                          <a:solidFill>
                            <a:srgbClr val="000000"/>
                          </a:solidFill>
                          <a:effectLst/>
                          <a:latin typeface="Calibri"/>
                        </a:rPr>
                        <a:t>2622</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Tree>
    <p:extLst>
      <p:ext uri="{BB962C8B-B14F-4D97-AF65-F5344CB8AC3E}">
        <p14:creationId xmlns:p14="http://schemas.microsoft.com/office/powerpoint/2010/main" val="3246698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1205253038"/>
              </p:ext>
            </p:extLst>
          </p:nvPr>
        </p:nvGraphicFramePr>
        <p:xfrm>
          <a:off x="611560" y="620688"/>
          <a:ext cx="7412771" cy="4364196"/>
        </p:xfrm>
        <a:graphic>
          <a:graphicData uri="http://schemas.openxmlformats.org/drawingml/2006/table">
            <a:tbl>
              <a:tblPr firstRow="1" firstCol="1" bandRow="1">
                <a:tableStyleId>{5C22544A-7EE6-4342-B048-85BDC9FD1C3A}</a:tableStyleId>
              </a:tblPr>
              <a:tblGrid>
                <a:gridCol w="1127837"/>
                <a:gridCol w="566345"/>
                <a:gridCol w="610074"/>
                <a:gridCol w="720080"/>
                <a:gridCol w="864096"/>
                <a:gridCol w="864096"/>
                <a:gridCol w="864096"/>
                <a:gridCol w="936104"/>
                <a:gridCol w="860043"/>
              </a:tblGrid>
              <a:tr h="578580">
                <a:tc rowSpan="2">
                  <a:txBody>
                    <a:bodyPr/>
                    <a:lstStyle/>
                    <a:p>
                      <a:pPr>
                        <a:lnSpc>
                          <a:spcPct val="115000"/>
                        </a:lnSpc>
                        <a:spcAft>
                          <a:spcPts val="0"/>
                        </a:spcAft>
                      </a:pPr>
                      <a:r>
                        <a:rPr lang="sl-SI" sz="1100" dirty="0">
                          <a:effectLst/>
                        </a:rPr>
                        <a:t> </a:t>
                      </a:r>
                      <a:endParaRPr lang="sl-SI" sz="1100" dirty="0">
                        <a:effectLst/>
                        <a:latin typeface="Calibri"/>
                        <a:ea typeface="Calibri"/>
                        <a:cs typeface="Times New Roman"/>
                      </a:endParaRPr>
                    </a:p>
                  </a:txBody>
                  <a:tcPr marL="44450" marR="44450" marT="0" marB="0" anchor="b"/>
                </a:tc>
                <a:tc gridSpan="8">
                  <a:txBody>
                    <a:bodyPr/>
                    <a:lstStyle/>
                    <a:p>
                      <a:pPr algn="ctr">
                        <a:lnSpc>
                          <a:spcPct val="115000"/>
                        </a:lnSpc>
                        <a:spcAft>
                          <a:spcPts val="0"/>
                        </a:spcAft>
                      </a:pPr>
                      <a:r>
                        <a:rPr lang="sl-SI" sz="1600" dirty="0">
                          <a:effectLst/>
                        </a:rPr>
                        <a:t>Leto</a:t>
                      </a:r>
                      <a:endParaRPr lang="sl-SI" sz="1600" dirty="0">
                        <a:effectLst/>
                        <a:latin typeface="Calibri"/>
                        <a:ea typeface="Calibri"/>
                        <a:cs typeface="Times New Roman"/>
                      </a:endParaRPr>
                    </a:p>
                  </a:txBody>
                  <a:tcPr marL="44450" marR="44450" marT="0" marB="0" anchor="b"/>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pPr algn="ctr">
                        <a:lnSpc>
                          <a:spcPct val="115000"/>
                        </a:lnSpc>
                        <a:spcAft>
                          <a:spcPts val="0"/>
                        </a:spcAft>
                      </a:pPr>
                      <a:endParaRPr lang="sl-SI" sz="1400" dirty="0">
                        <a:effectLst/>
                        <a:latin typeface="Calibri"/>
                        <a:ea typeface="Calibri"/>
                        <a:cs typeface="Times New Roman"/>
                      </a:endParaRPr>
                    </a:p>
                  </a:txBody>
                  <a:tcPr marL="44450" marR="44450" marT="0" marB="0" anchor="b"/>
                </a:tc>
                <a:tc hMerge="1">
                  <a:txBody>
                    <a:bodyPr/>
                    <a:lstStyle/>
                    <a:p>
                      <a:pPr algn="ctr">
                        <a:lnSpc>
                          <a:spcPct val="115000"/>
                        </a:lnSpc>
                        <a:spcAft>
                          <a:spcPts val="0"/>
                        </a:spcAft>
                      </a:pPr>
                      <a:endParaRPr lang="sl-SI" sz="1600" dirty="0">
                        <a:effectLst/>
                        <a:latin typeface="Calibri"/>
                        <a:ea typeface="Calibri"/>
                        <a:cs typeface="Times New Roman"/>
                      </a:endParaRPr>
                    </a:p>
                  </a:txBody>
                  <a:tcPr marL="44450" marR="44450" marT="0" marB="0" anchor="b"/>
                </a:tc>
              </a:tr>
              <a:tr h="437874">
                <a:tc vMerge="1">
                  <a:txBody>
                    <a:bodyPr/>
                    <a:lstStyle/>
                    <a:p>
                      <a:endParaRPr lang="sl-SI"/>
                    </a:p>
                  </a:txBody>
                  <a:tcPr/>
                </a:tc>
                <a:tc>
                  <a:txBody>
                    <a:bodyPr/>
                    <a:lstStyle/>
                    <a:p>
                      <a:pPr algn="ctr">
                        <a:lnSpc>
                          <a:spcPct val="115000"/>
                        </a:lnSpc>
                        <a:spcAft>
                          <a:spcPts val="0"/>
                        </a:spcAft>
                      </a:pPr>
                      <a:r>
                        <a:rPr lang="sl-SI" sz="1600" b="1" dirty="0">
                          <a:effectLst/>
                        </a:rPr>
                        <a:t>2002</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b="1" dirty="0">
                          <a:effectLst/>
                        </a:rPr>
                        <a:t>2006</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b="1" dirty="0">
                          <a:effectLst/>
                        </a:rPr>
                        <a:t>2009</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2015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2018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2020</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2022</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2023</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Število rej s CK pasmo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a:effectLst/>
                        </a:rPr>
                        <a:t>105</a:t>
                      </a:r>
                      <a:endParaRPr lang="sl-SI"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293</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427</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696</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775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820</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874</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893</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Število CK </a:t>
                      </a:r>
                      <a:r>
                        <a:rPr lang="sl-SI" sz="1400" dirty="0" smtClean="0">
                          <a:effectLst/>
                        </a:rPr>
                        <a:t>krav</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152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566</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885</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1503</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2017</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2295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2523</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2622</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Število CK krav / rejo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1,4</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1,9</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2,1</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2,2</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2,6</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2,9</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Krav – vse pasme (VP)</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440</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smtClean="0">
                          <a:effectLst/>
                        </a:rPr>
                        <a:t>1223</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smtClean="0">
                          <a:effectLst/>
                        </a:rPr>
                        <a:t>1704</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2450</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3472</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4044</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4204</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4414</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Krav VP / rejo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4,0</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3,5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4,48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4,9</a:t>
                      </a:r>
                      <a:endParaRPr lang="sl-SI" sz="1800" b="1" dirty="0">
                        <a:solidFill>
                          <a:srgbClr val="FF0000"/>
                        </a:solidFill>
                        <a:effectLst/>
                        <a:latin typeface="Calibri"/>
                        <a:ea typeface="Calibri"/>
                        <a:cs typeface="Times New Roman"/>
                      </a:endParaRPr>
                    </a:p>
                  </a:txBody>
                  <a:tcPr marL="44450" marR="44450" marT="0" marB="0" anchor="b"/>
                </a:tc>
              </a:tr>
            </a:tbl>
          </a:graphicData>
        </a:graphic>
      </p:graphicFrame>
      <p:sp>
        <p:nvSpPr>
          <p:cNvPr id="5" name="Pravokotnik 4"/>
          <p:cNvSpPr/>
          <p:nvPr/>
        </p:nvSpPr>
        <p:spPr>
          <a:xfrm>
            <a:off x="611560" y="5133179"/>
            <a:ext cx="7992888" cy="646331"/>
          </a:xfrm>
          <a:prstGeom prst="rect">
            <a:avLst/>
          </a:prstGeom>
        </p:spPr>
        <p:txBody>
          <a:bodyPr wrap="square">
            <a:spAutoFit/>
          </a:bodyPr>
          <a:lstStyle/>
          <a:p>
            <a:r>
              <a:rPr lang="sl-SI" dirty="0">
                <a:solidFill>
                  <a:prstClr val="black"/>
                </a:solidFill>
              </a:rPr>
              <a:t>Število krav </a:t>
            </a:r>
            <a:r>
              <a:rPr lang="sl-SI" dirty="0" err="1">
                <a:solidFill>
                  <a:prstClr val="black"/>
                </a:solidFill>
              </a:rPr>
              <a:t>cikaste</a:t>
            </a:r>
            <a:r>
              <a:rPr lang="sl-SI" dirty="0">
                <a:solidFill>
                  <a:prstClr val="black"/>
                </a:solidFill>
              </a:rPr>
              <a:t> pasme po posameznih letih, število rej in povprečja števila krav na rejo v primerjavi z vsemi pasmami, ki jih rede na teh kmetijskih gospodarstvih</a:t>
            </a:r>
          </a:p>
        </p:txBody>
      </p:sp>
      <p:sp>
        <p:nvSpPr>
          <p:cNvPr id="6" name="Pravokotnik 5"/>
          <p:cNvSpPr/>
          <p:nvPr/>
        </p:nvSpPr>
        <p:spPr>
          <a:xfrm>
            <a:off x="755576" y="5301208"/>
            <a:ext cx="4572000" cy="923330"/>
          </a:xfrm>
          <a:prstGeom prst="rect">
            <a:avLst/>
          </a:prstGeom>
        </p:spPr>
        <p:txBody>
          <a:bodyPr>
            <a:spAutoFit/>
          </a:bodyPr>
          <a:lstStyle/>
          <a:p>
            <a:endParaRPr lang="sl-SI" dirty="0">
              <a:solidFill>
                <a:prstClr val="black"/>
              </a:solidFill>
            </a:endParaRPr>
          </a:p>
          <a:p>
            <a:endParaRPr lang="sl-SI" b="1" dirty="0">
              <a:solidFill>
                <a:prstClr val="black"/>
              </a:solidFill>
            </a:endParaRPr>
          </a:p>
          <a:p>
            <a:r>
              <a:rPr lang="sl-SI" dirty="0" smtClean="0">
                <a:solidFill>
                  <a:prstClr val="black"/>
                </a:solidFill>
              </a:rPr>
              <a:t>Vir: </a:t>
            </a:r>
            <a:r>
              <a:rPr lang="sl-SI" dirty="0" err="1" smtClean="0">
                <a:solidFill>
                  <a:prstClr val="black"/>
                </a:solidFill>
              </a:rPr>
              <a:t>Cpz</a:t>
            </a:r>
            <a:r>
              <a:rPr lang="sl-SI" dirty="0" smtClean="0">
                <a:solidFill>
                  <a:prstClr val="black"/>
                </a:solidFill>
              </a:rPr>
              <a:t> Govedo, Kmetijski inštitut Slovenije</a:t>
            </a:r>
            <a:endParaRPr lang="sl-SI" dirty="0">
              <a:solidFill>
                <a:prstClr val="black"/>
              </a:solidFill>
            </a:endParaRPr>
          </a:p>
        </p:txBody>
      </p:sp>
    </p:spTree>
    <p:extLst>
      <p:ext uri="{BB962C8B-B14F-4D97-AF65-F5344CB8AC3E}">
        <p14:creationId xmlns:p14="http://schemas.microsoft.com/office/powerpoint/2010/main" val="3525938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grada vsebine 5"/>
          <p:cNvGraphicFramePr>
            <a:graphicFrameLocks noGrp="1"/>
          </p:cNvGraphicFramePr>
          <p:nvPr>
            <p:ph idx="1"/>
            <p:extLst>
              <p:ext uri="{D42A27DB-BD31-4B8C-83A1-F6EECF244321}">
                <p14:modId xmlns:p14="http://schemas.microsoft.com/office/powerpoint/2010/main" val="462991131"/>
              </p:ext>
            </p:extLst>
          </p:nvPr>
        </p:nvGraphicFramePr>
        <p:xfrm>
          <a:off x="827585" y="764704"/>
          <a:ext cx="7488830" cy="5184580"/>
        </p:xfrm>
        <a:graphic>
          <a:graphicData uri="http://schemas.openxmlformats.org/drawingml/2006/table">
            <a:tbl>
              <a:tblPr/>
              <a:tblGrid>
                <a:gridCol w="1978913"/>
                <a:gridCol w="1493886"/>
                <a:gridCol w="1241671"/>
                <a:gridCol w="1532689"/>
                <a:gridCol w="1241671"/>
              </a:tblGrid>
              <a:tr h="518458">
                <a:tc gridSpan="3">
                  <a:txBody>
                    <a:bodyPr/>
                    <a:lstStyle/>
                    <a:p>
                      <a:pPr algn="ctr" fontAlgn="b"/>
                      <a:r>
                        <a:rPr lang="pl-PL" sz="1400" b="0" i="0" u="none" strike="noStrike" dirty="0">
                          <a:solidFill>
                            <a:srgbClr val="000000"/>
                          </a:solidFill>
                          <a:effectLst/>
                          <a:latin typeface="Calibri"/>
                        </a:rPr>
                        <a:t>leto 2022 (stanje na dan 31.12.2022)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hMerge="1">
                  <a:txBody>
                    <a:bodyPr/>
                    <a:lstStyle/>
                    <a:p>
                      <a:endParaRPr lang="sl-SI"/>
                    </a:p>
                  </a:txBody>
                  <a:tcPr/>
                </a:tc>
                <a:tc hMerge="1">
                  <a:txBody>
                    <a:bodyPr/>
                    <a:lstStyle/>
                    <a:p>
                      <a:endParaRPr lang="sl-SI"/>
                    </a:p>
                  </a:txBody>
                  <a:tcPr/>
                </a:tc>
                <a:tc>
                  <a:txBody>
                    <a:bodyPr/>
                    <a:lstStyle/>
                    <a:p>
                      <a:pPr algn="ctr" fontAlgn="b"/>
                      <a:endParaRPr lang="sl-SI" sz="14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sl-SI" sz="1400" b="0" i="0" u="none" strike="noStrike">
                        <a:solidFill>
                          <a:srgbClr val="000000"/>
                        </a:solidFill>
                        <a:effectLst/>
                        <a:latin typeface="Calibri"/>
                      </a:endParaRPr>
                    </a:p>
                  </a:txBody>
                  <a:tcPr marL="0" marR="0" marT="0" marB="0" anchor="b">
                    <a:lnL>
                      <a:noFill/>
                    </a:lnL>
                    <a:lnR>
                      <a:noFill/>
                    </a:lnR>
                    <a:lnT>
                      <a:noFill/>
                    </a:lnT>
                    <a:lnB>
                      <a:noFill/>
                    </a:lnB>
                  </a:tcPr>
                </a:tc>
              </a:tr>
              <a:tr h="518458">
                <a:tc>
                  <a:txBody>
                    <a:bodyPr/>
                    <a:lstStyle/>
                    <a:p>
                      <a:pPr algn="ctr" fontAlgn="b"/>
                      <a:endParaRPr lang="sl-SI" sz="14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sl-SI" sz="14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sl-SI" sz="14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sl-SI" sz="14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sl-SI" sz="14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518458">
                <a:tc>
                  <a:txBody>
                    <a:bodyPr/>
                    <a:lstStyle/>
                    <a:p>
                      <a:pPr algn="ctr" fontAlgn="b"/>
                      <a:r>
                        <a:rPr lang="sl-SI" sz="1400" b="0" i="0" u="none" strike="noStrike">
                          <a:solidFill>
                            <a:srgbClr val="000000"/>
                          </a:solidFill>
                          <a:effectLst/>
                          <a:latin typeface="Calibri"/>
                        </a:rPr>
                        <a:t>velikost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dirty="0">
                          <a:solidFill>
                            <a:srgbClr val="000000"/>
                          </a:solidFill>
                          <a:effectLst/>
                          <a:latin typeface="Calibri"/>
                        </a:rPr>
                        <a:t>Reje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Vse pasme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CK krav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518458">
                <a:tc>
                  <a:txBody>
                    <a:bodyPr/>
                    <a:lstStyle/>
                    <a:p>
                      <a:pPr algn="ctr" fontAlgn="b"/>
                      <a:r>
                        <a:rPr lang="sl-SI" sz="1400" b="0" i="0" u="none" strike="noStrike">
                          <a:solidFill>
                            <a:srgbClr val="000000"/>
                          </a:solidFill>
                          <a:effectLst/>
                          <a:latin typeface="Calibri"/>
                        </a:rPr>
                        <a:t>rej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dirty="0">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518458">
                <a:tc>
                  <a:txBody>
                    <a:bodyPr/>
                    <a:lstStyle/>
                    <a:p>
                      <a:pPr algn="ctr" fontAlgn="b"/>
                      <a:r>
                        <a:rPr lang="sl-SI" sz="1400" b="0" i="0" u="none" strike="noStrike">
                          <a:solidFill>
                            <a:srgbClr val="000000"/>
                          </a:solidFill>
                          <a:effectLst/>
                          <a:latin typeface="Calibri"/>
                        </a:rPr>
                        <a:t>&lt;3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dirty="0">
                          <a:solidFill>
                            <a:srgbClr val="000000"/>
                          </a:solidFill>
                          <a:effectLst/>
                          <a:latin typeface="Calibri"/>
                        </a:rPr>
                        <a:t>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dirty="0">
                          <a:solidFill>
                            <a:srgbClr val="000000"/>
                          </a:solidFill>
                          <a:effectLst/>
                          <a:latin typeface="Calibri"/>
                        </a:rPr>
                        <a:t>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dirty="0">
                          <a:solidFill>
                            <a:srgbClr val="000000"/>
                          </a:solidFill>
                          <a:effectLst/>
                          <a:latin typeface="Calibri"/>
                        </a:rPr>
                        <a:t>595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400" b="0" i="0" u="none" strike="noStrike">
                          <a:solidFill>
                            <a:srgbClr val="000000"/>
                          </a:solidFill>
                          <a:effectLst/>
                          <a:latin typeface="Calibri"/>
                        </a:rPr>
                        <a:t>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458">
                <a:tc>
                  <a:txBody>
                    <a:bodyPr/>
                    <a:lstStyle/>
                    <a:p>
                      <a:pPr algn="ctr" fontAlgn="b"/>
                      <a:r>
                        <a:rPr lang="sl-SI" sz="1400" b="0" i="0" u="none" strike="noStrike">
                          <a:solidFill>
                            <a:srgbClr val="000000"/>
                          </a:solidFill>
                          <a:effectLst/>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dirty="0">
                          <a:solidFill>
                            <a:srgbClr val="000000"/>
                          </a:solidFill>
                          <a:effectLst/>
                          <a:latin typeface="Calibri"/>
                        </a:rPr>
                        <a:t>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400" b="0" i="0" u="none" strike="noStrike">
                          <a:solidFill>
                            <a:srgbClr val="000000"/>
                          </a:solidFill>
                          <a:effectLst/>
                          <a:latin typeface="Calibri"/>
                        </a:rPr>
                        <a:t>27,3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458">
                <a:tc>
                  <a:txBody>
                    <a:bodyPr/>
                    <a:lstStyle/>
                    <a:p>
                      <a:pPr algn="ctr" fontAlgn="b"/>
                      <a:r>
                        <a:rPr lang="sl-SI" sz="140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dirty="0">
                          <a:solidFill>
                            <a:srgbClr val="000000"/>
                          </a:solidFill>
                          <a:effectLst/>
                          <a:latin typeface="Calibri"/>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400" b="0" i="0" u="none" strike="noStrike" dirty="0">
                          <a:solidFill>
                            <a:srgbClr val="000000"/>
                          </a:solidFill>
                          <a:effectLst/>
                          <a:latin typeface="Calibri"/>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458">
                <a:tc>
                  <a:txBody>
                    <a:bodyPr/>
                    <a:lstStyle/>
                    <a:p>
                      <a:pPr algn="ctr" fontAlgn="b"/>
                      <a:r>
                        <a:rPr lang="sl-SI" sz="1400" b="0" i="0" u="none" strike="noStrike">
                          <a:solidFill>
                            <a:srgbClr val="000000"/>
                          </a:solidFill>
                          <a:effectLst/>
                          <a:latin typeface="Calibri"/>
                        </a:rPr>
                        <a:t>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400" b="0" i="0" u="none" strike="noStrike" dirty="0">
                          <a:solidFill>
                            <a:srgbClr val="000000"/>
                          </a:solidFill>
                          <a:effectLst/>
                          <a:latin typeface="Calibri"/>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458">
                <a:tc>
                  <a:txBody>
                    <a:bodyPr/>
                    <a:lstStyle/>
                    <a:p>
                      <a:pPr algn="ctr" fontAlgn="b"/>
                      <a:r>
                        <a:rPr lang="sl-SI" sz="1400" b="0" i="0" u="none" strike="noStrike">
                          <a:solidFill>
                            <a:srgbClr val="000000"/>
                          </a:solidFill>
                          <a:effectLst/>
                          <a:latin typeface="Calibri"/>
                        </a:rPr>
                        <a:t>&gt;10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1536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400" b="0" i="0" u="none" strike="noStrike" dirty="0">
                          <a:solidFill>
                            <a:srgbClr val="000000"/>
                          </a:solidFill>
                          <a:effectLst/>
                          <a:latin typeface="Calibri"/>
                        </a:rPr>
                        <a:t>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458">
                <a:tc>
                  <a:txBody>
                    <a:bodyPr/>
                    <a:lstStyle/>
                    <a:p>
                      <a:pPr algn="ctr" fontAlgn="b"/>
                      <a:r>
                        <a:rPr lang="sl-SI" sz="1400" b="0" i="0" u="none" strike="noStrike">
                          <a:solidFill>
                            <a:srgbClr val="000000"/>
                          </a:solidFill>
                          <a:effectLst/>
                          <a:latin typeface="Calibri"/>
                        </a:rPr>
                        <a:t>skupaj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dirty="0">
                          <a:solidFill>
                            <a:srgbClr val="000000"/>
                          </a:solidFill>
                          <a:effectLst/>
                          <a:latin typeface="Calibri"/>
                        </a:rPr>
                        <a:t>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dirty="0">
                          <a:solidFill>
                            <a:srgbClr val="000000"/>
                          </a:solidFill>
                          <a:effectLst/>
                          <a:latin typeface="Calibri"/>
                        </a:rPr>
                        <a:t>2523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4204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endParaRPr lang="sl-SI"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bl>
          </a:graphicData>
        </a:graphic>
      </p:graphicFrame>
    </p:spTree>
    <p:extLst>
      <p:ext uri="{BB962C8B-B14F-4D97-AF65-F5344CB8AC3E}">
        <p14:creationId xmlns:p14="http://schemas.microsoft.com/office/powerpoint/2010/main" val="104377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OCENJEVANJE KRAV CIKASTE PASME, 2023 IN SKUPAJ 2014 - 2023</a:t>
            </a:r>
            <a:endParaRPr lang="sl-SI" sz="3200" b="1" dirty="0">
              <a:solidFill>
                <a:srgbClr val="FF0000"/>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200693406"/>
              </p:ext>
            </p:extLst>
          </p:nvPr>
        </p:nvGraphicFramePr>
        <p:xfrm>
          <a:off x="611560" y="1484785"/>
          <a:ext cx="7632848" cy="3907143"/>
        </p:xfrm>
        <a:graphic>
          <a:graphicData uri="http://schemas.openxmlformats.org/drawingml/2006/table">
            <a:tbl>
              <a:tblPr firstRow="1" firstCol="1" bandRow="1">
                <a:tableStyleId>{5C22544A-7EE6-4342-B048-85BDC9FD1C3A}</a:tableStyleId>
              </a:tblPr>
              <a:tblGrid>
                <a:gridCol w="3672408">
                  <a:extLst>
                    <a:ext uri="{9D8B030D-6E8A-4147-A177-3AD203B41FA5}">
                      <a16:colId xmlns="" xmlns:a16="http://schemas.microsoft.com/office/drawing/2014/main" val="20000"/>
                    </a:ext>
                  </a:extLst>
                </a:gridCol>
                <a:gridCol w="2376264">
                  <a:extLst>
                    <a:ext uri="{9D8B030D-6E8A-4147-A177-3AD203B41FA5}">
                      <a16:colId xmlns="" xmlns:a16="http://schemas.microsoft.com/office/drawing/2014/main" val="20001"/>
                    </a:ext>
                  </a:extLst>
                </a:gridCol>
                <a:gridCol w="1584176">
                  <a:extLst>
                    <a:ext uri="{9D8B030D-6E8A-4147-A177-3AD203B41FA5}">
                      <a16:colId xmlns="" xmlns:a16="http://schemas.microsoft.com/office/drawing/2014/main" val="20002"/>
                    </a:ext>
                  </a:extLst>
                </a:gridCol>
              </a:tblGrid>
              <a:tr h="792087">
                <a:tc>
                  <a:txBody>
                    <a:bodyPr/>
                    <a:lstStyle/>
                    <a:p>
                      <a:pPr algn="ctr">
                        <a:lnSpc>
                          <a:spcPct val="115000"/>
                        </a:lnSpc>
                        <a:spcAft>
                          <a:spcPts val="0"/>
                        </a:spcAft>
                      </a:pPr>
                      <a:r>
                        <a:rPr lang="sl-SI" sz="1800" dirty="0">
                          <a:effectLst/>
                          <a:latin typeface="+mj-lt"/>
                        </a:rPr>
                        <a:t>OBMOČJE</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dirty="0" smtClean="0">
                          <a:effectLst/>
                          <a:latin typeface="+mj-lt"/>
                        </a:rPr>
                        <a:t>ŠT.</a:t>
                      </a:r>
                      <a:r>
                        <a:rPr lang="sl-SI" sz="1800" baseline="0" dirty="0" smtClean="0">
                          <a:effectLst/>
                          <a:latin typeface="+mj-lt"/>
                        </a:rPr>
                        <a:t> </a:t>
                      </a:r>
                      <a:r>
                        <a:rPr lang="sl-SI" sz="1800" dirty="0" smtClean="0">
                          <a:effectLst/>
                          <a:latin typeface="+mj-lt"/>
                        </a:rPr>
                        <a:t>OCEN</a:t>
                      </a:r>
                      <a:r>
                        <a:rPr lang="sl-SI" sz="1800" baseline="0" dirty="0" smtClean="0">
                          <a:effectLst/>
                          <a:latin typeface="+mj-lt"/>
                        </a:rPr>
                        <a:t> </a:t>
                      </a:r>
                      <a:r>
                        <a:rPr lang="sl-SI" sz="1800" dirty="0" smtClean="0">
                          <a:effectLst/>
                          <a:latin typeface="+mj-lt"/>
                        </a:rPr>
                        <a:t>PRV.</a:t>
                      </a:r>
                      <a:r>
                        <a:rPr lang="sl-SI" sz="1800" baseline="0" dirty="0" smtClean="0">
                          <a:effectLst/>
                          <a:latin typeface="+mj-lt"/>
                        </a:rPr>
                        <a:t> </a:t>
                      </a:r>
                      <a:r>
                        <a:rPr lang="sl-SI" sz="1800" dirty="0" smtClean="0">
                          <a:effectLst/>
                          <a:latin typeface="+mj-lt"/>
                        </a:rPr>
                        <a:t>2023</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dirty="0" smtClean="0">
                          <a:effectLst/>
                          <a:latin typeface="+mj-lt"/>
                        </a:rPr>
                        <a:t>ŠT.</a:t>
                      </a:r>
                      <a:r>
                        <a:rPr lang="sl-SI" sz="1800" baseline="0" dirty="0" smtClean="0">
                          <a:effectLst/>
                          <a:latin typeface="+mj-lt"/>
                        </a:rPr>
                        <a:t> </a:t>
                      </a:r>
                      <a:r>
                        <a:rPr lang="sl-SI" sz="1800" dirty="0" smtClean="0">
                          <a:effectLst/>
                          <a:latin typeface="+mj-lt"/>
                        </a:rPr>
                        <a:t>OCEN</a:t>
                      </a:r>
                      <a:r>
                        <a:rPr lang="sl-SI" sz="1800" baseline="0" dirty="0" smtClean="0">
                          <a:effectLst/>
                          <a:latin typeface="+mj-lt"/>
                        </a:rPr>
                        <a:t> </a:t>
                      </a:r>
                      <a:r>
                        <a:rPr lang="sl-SI" sz="1800" dirty="0" smtClean="0">
                          <a:effectLst/>
                          <a:latin typeface="+mj-lt"/>
                        </a:rPr>
                        <a:t>PRV.</a:t>
                      </a:r>
                      <a:r>
                        <a:rPr lang="sl-SI" sz="1800" baseline="0" dirty="0" smtClean="0">
                          <a:effectLst/>
                          <a:latin typeface="+mj-lt"/>
                        </a:rPr>
                        <a:t> </a:t>
                      </a:r>
                      <a:r>
                        <a:rPr lang="sl-SI" sz="1800" dirty="0" smtClean="0">
                          <a:effectLst/>
                          <a:latin typeface="+mj-lt"/>
                        </a:rPr>
                        <a:t>2014 - 2022</a:t>
                      </a:r>
                      <a:endParaRPr lang="sl-SI" sz="1800" dirty="0">
                        <a:effectLst/>
                        <a:latin typeface="+mj-lt"/>
                        <a:ea typeface="Calibri"/>
                        <a:cs typeface="Times New Roman"/>
                      </a:endParaRPr>
                    </a:p>
                  </a:txBody>
                  <a:tcPr marL="68580" marR="68580" marT="0" marB="0"/>
                </a:tc>
                <a:extLst>
                  <a:ext uri="{0D108BD9-81ED-4DB2-BD59-A6C34878D82A}">
                    <a16:rowId xmlns="" xmlns:a16="http://schemas.microsoft.com/office/drawing/2014/main" val="10000"/>
                  </a:ext>
                </a:extLst>
              </a:tr>
              <a:tr h="399317">
                <a:tc>
                  <a:txBody>
                    <a:bodyPr/>
                    <a:lstStyle/>
                    <a:p>
                      <a:pPr algn="ctr">
                        <a:lnSpc>
                          <a:spcPct val="115000"/>
                        </a:lnSpc>
                        <a:spcAft>
                          <a:spcPts val="0"/>
                        </a:spcAft>
                      </a:pPr>
                      <a:r>
                        <a:rPr lang="sl-SI" sz="1800" dirty="0">
                          <a:effectLst/>
                          <a:latin typeface="+mj-lt"/>
                        </a:rPr>
                        <a:t>KGZS ZAVOD </a:t>
                      </a:r>
                      <a:r>
                        <a:rPr lang="sl-SI" sz="1800" dirty="0" smtClean="0">
                          <a:effectLst/>
                          <a:latin typeface="+mj-lt"/>
                        </a:rPr>
                        <a:t>LJUBLJANA</a:t>
                      </a:r>
                    </a:p>
                  </a:txBody>
                  <a:tcPr marL="68580" marR="68580" marT="0" marB="0"/>
                </a:tc>
                <a:tc>
                  <a:txBody>
                    <a:bodyPr/>
                    <a:lstStyle/>
                    <a:p>
                      <a:pPr algn="ctr">
                        <a:lnSpc>
                          <a:spcPct val="115000"/>
                        </a:lnSpc>
                        <a:spcAft>
                          <a:spcPts val="0"/>
                        </a:spcAft>
                      </a:pPr>
                      <a:r>
                        <a:rPr lang="sl-SI" sz="1800" b="1" dirty="0" smtClean="0">
                          <a:effectLst/>
                          <a:latin typeface="+mj-lt"/>
                        </a:rPr>
                        <a:t>54</a:t>
                      </a:r>
                    </a:p>
                  </a:txBody>
                  <a:tcPr marL="68580" marR="68580" marT="0" marB="0"/>
                </a:tc>
                <a:tc>
                  <a:txBody>
                    <a:bodyPr/>
                    <a:lstStyle/>
                    <a:p>
                      <a:pPr algn="ctr">
                        <a:lnSpc>
                          <a:spcPct val="115000"/>
                        </a:lnSpc>
                        <a:spcAft>
                          <a:spcPts val="0"/>
                        </a:spcAft>
                      </a:pPr>
                      <a:r>
                        <a:rPr lang="sl-SI" sz="1800" b="1" dirty="0" smtClean="0">
                          <a:effectLst/>
                          <a:latin typeface="+mj-lt"/>
                        </a:rPr>
                        <a:t>767</a:t>
                      </a:r>
                    </a:p>
                  </a:txBody>
                  <a:tcPr marL="68580" marR="68580" marT="0" marB="0"/>
                </a:tc>
                <a:extLst>
                  <a:ext uri="{0D108BD9-81ED-4DB2-BD59-A6C34878D82A}">
                    <a16:rowId xmlns="" xmlns:a16="http://schemas.microsoft.com/office/drawing/2014/main" val="10001"/>
                  </a:ext>
                </a:extLst>
              </a:tr>
              <a:tr h="399317">
                <a:tc>
                  <a:txBody>
                    <a:bodyPr/>
                    <a:lstStyle/>
                    <a:p>
                      <a:pPr algn="ctr">
                        <a:lnSpc>
                          <a:spcPct val="115000"/>
                        </a:lnSpc>
                        <a:spcAft>
                          <a:spcPts val="0"/>
                        </a:spcAft>
                      </a:pPr>
                      <a:r>
                        <a:rPr lang="sl-SI" sz="1800" dirty="0">
                          <a:effectLst/>
                          <a:latin typeface="+mj-lt"/>
                        </a:rPr>
                        <a:t>KGZS ZAVOD KRANJ</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32</a:t>
                      </a: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440</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2"/>
                  </a:ext>
                </a:extLst>
              </a:tr>
              <a:tr h="399317">
                <a:tc>
                  <a:txBody>
                    <a:bodyPr/>
                    <a:lstStyle/>
                    <a:p>
                      <a:pPr algn="ctr">
                        <a:lnSpc>
                          <a:spcPct val="115000"/>
                        </a:lnSpc>
                        <a:spcAft>
                          <a:spcPts val="0"/>
                        </a:spcAft>
                      </a:pPr>
                      <a:r>
                        <a:rPr lang="sl-SI" sz="1800" dirty="0">
                          <a:effectLst/>
                          <a:latin typeface="+mj-lt"/>
                        </a:rPr>
                        <a:t>KGZS ZAVOD NOVO MESTO</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14</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125</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3"/>
                  </a:ext>
                </a:extLst>
              </a:tr>
              <a:tr h="396043">
                <a:tc>
                  <a:txBody>
                    <a:bodyPr/>
                    <a:lstStyle/>
                    <a:p>
                      <a:pPr algn="ctr">
                        <a:lnSpc>
                          <a:spcPct val="115000"/>
                        </a:lnSpc>
                        <a:spcAft>
                          <a:spcPts val="0"/>
                        </a:spcAft>
                      </a:pPr>
                      <a:r>
                        <a:rPr lang="sl-SI" sz="1800" dirty="0">
                          <a:effectLst/>
                          <a:latin typeface="+mj-lt"/>
                        </a:rPr>
                        <a:t>KGZS ZAVOD NOVA GORICA</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45</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373</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4"/>
                  </a:ext>
                </a:extLst>
              </a:tr>
              <a:tr h="399317">
                <a:tc>
                  <a:txBody>
                    <a:bodyPr/>
                    <a:lstStyle/>
                    <a:p>
                      <a:pPr algn="ctr">
                        <a:lnSpc>
                          <a:spcPct val="115000"/>
                        </a:lnSpc>
                        <a:spcAft>
                          <a:spcPts val="0"/>
                        </a:spcAft>
                      </a:pPr>
                      <a:r>
                        <a:rPr lang="sl-SI" sz="1800" dirty="0">
                          <a:effectLst/>
                          <a:latin typeface="+mj-lt"/>
                        </a:rPr>
                        <a:t>KGZS ZAVOD PTUJ</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10</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199</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5"/>
                  </a:ext>
                </a:extLst>
              </a:tr>
              <a:tr h="399317">
                <a:tc>
                  <a:txBody>
                    <a:bodyPr/>
                    <a:lstStyle/>
                    <a:p>
                      <a:pPr algn="ctr">
                        <a:lnSpc>
                          <a:spcPct val="115000"/>
                        </a:lnSpc>
                        <a:spcAft>
                          <a:spcPts val="0"/>
                        </a:spcAft>
                      </a:pPr>
                      <a:r>
                        <a:rPr lang="sl-SI" sz="1800">
                          <a:effectLst/>
                          <a:latin typeface="+mj-lt"/>
                        </a:rPr>
                        <a:t>KGZS ZAVOD CELJE</a:t>
                      </a:r>
                      <a:endParaRPr lang="sl-SI" sz="180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91</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740</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6"/>
                  </a:ext>
                </a:extLst>
              </a:tr>
              <a:tr h="425502">
                <a:tc>
                  <a:txBody>
                    <a:bodyPr/>
                    <a:lstStyle/>
                    <a:p>
                      <a:pPr algn="ctr">
                        <a:lnSpc>
                          <a:spcPct val="115000"/>
                        </a:lnSpc>
                        <a:spcAft>
                          <a:spcPts val="0"/>
                        </a:spcAft>
                      </a:pPr>
                      <a:r>
                        <a:rPr lang="sl-SI" sz="1800" dirty="0" smtClean="0">
                          <a:effectLst/>
                          <a:latin typeface="+mj-lt"/>
                          <a:ea typeface="Calibri"/>
                          <a:cs typeface="Times New Roman"/>
                        </a:rPr>
                        <a:t>KGZS ZAVOD MURSKA SOBOTA</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0</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7</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7"/>
                  </a:ext>
                </a:extLst>
              </a:tr>
              <a:tr h="199659">
                <a:tc>
                  <a:txBody>
                    <a:bodyPr/>
                    <a:lstStyle/>
                    <a:p>
                      <a:pPr algn="ctr">
                        <a:lnSpc>
                          <a:spcPct val="115000"/>
                        </a:lnSpc>
                        <a:spcAft>
                          <a:spcPts val="0"/>
                        </a:spcAft>
                      </a:pPr>
                      <a:r>
                        <a:rPr lang="sl-SI" sz="1800" dirty="0">
                          <a:solidFill>
                            <a:schemeClr val="tx1"/>
                          </a:solidFill>
                          <a:effectLst/>
                          <a:latin typeface="+mj-lt"/>
                        </a:rPr>
                        <a:t>SKUPAJ</a:t>
                      </a:r>
                      <a:endParaRPr lang="sl-SI" sz="1800" dirty="0">
                        <a:solidFill>
                          <a:schemeClr val="tx1"/>
                        </a:solidFill>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246</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2651</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265514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188640"/>
            <a:ext cx="8229600" cy="1143000"/>
          </a:xfrm>
        </p:spPr>
        <p:txBody>
          <a:bodyPr/>
          <a:lstStyle/>
          <a:p>
            <a:pPr lvl="0">
              <a:spcBef>
                <a:spcPts val="0"/>
              </a:spcBef>
            </a:pPr>
            <a:r>
              <a:rPr lang="sl-SI" sz="2000" b="1" dirty="0" smtClean="0">
                <a:solidFill>
                  <a:prstClr val="black"/>
                </a:solidFill>
                <a:ea typeface="+mn-ea"/>
                <a:cs typeface="+mn-cs"/>
              </a:rPr>
              <a:t>Graf 1: </a:t>
            </a:r>
            <a:r>
              <a:rPr lang="sl-SI" sz="2000" b="1" dirty="0">
                <a:solidFill>
                  <a:prstClr val="black"/>
                </a:solidFill>
                <a:ea typeface="+mn-ea"/>
                <a:cs typeface="+mn-cs"/>
              </a:rPr>
              <a:t>Razporeditev CK krav po velikostnih razredih čred, 2022</a:t>
            </a:r>
            <a:r>
              <a:rPr lang="sl-SI" sz="1800" b="1" dirty="0">
                <a:solidFill>
                  <a:prstClr val="black"/>
                </a:solidFill>
                <a:ea typeface="+mn-ea"/>
                <a:cs typeface="+mn-cs"/>
              </a:rPr>
              <a:t/>
            </a:r>
            <a:br>
              <a:rPr lang="sl-SI" sz="1800" b="1" dirty="0">
                <a:solidFill>
                  <a:prstClr val="black"/>
                </a:solidFill>
                <a:ea typeface="+mn-ea"/>
                <a:cs typeface="+mn-cs"/>
              </a:rPr>
            </a:br>
            <a:endParaRPr lang="sl-SI"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63284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34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114996094"/>
              </p:ext>
            </p:extLst>
          </p:nvPr>
        </p:nvGraphicFramePr>
        <p:xfrm>
          <a:off x="899590" y="764700"/>
          <a:ext cx="7344820" cy="5328595"/>
        </p:xfrm>
        <a:graphic>
          <a:graphicData uri="http://schemas.openxmlformats.org/drawingml/2006/table">
            <a:tbl>
              <a:tblPr/>
              <a:tblGrid>
                <a:gridCol w="1468964"/>
                <a:gridCol w="1468964"/>
                <a:gridCol w="1468964"/>
                <a:gridCol w="1468964"/>
                <a:gridCol w="1468964"/>
              </a:tblGrid>
              <a:tr h="512821">
                <a:tc gridSpan="4">
                  <a:txBody>
                    <a:bodyPr/>
                    <a:lstStyle/>
                    <a:p>
                      <a:pPr algn="ctr" fontAlgn="b"/>
                      <a:r>
                        <a:rPr lang="pl-PL" sz="1400" b="0" i="0" u="none" strike="noStrike" dirty="0">
                          <a:solidFill>
                            <a:srgbClr val="000000"/>
                          </a:solidFill>
                          <a:effectLst/>
                          <a:latin typeface="Calibri"/>
                        </a:rPr>
                        <a:t>leto 2023 (stanje na dan 31.12.2023)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hMerge="1">
                  <a:txBody>
                    <a:bodyPr/>
                    <a:lstStyle/>
                    <a:p>
                      <a:endParaRPr lang="sl-SI"/>
                    </a:p>
                  </a:txBody>
                  <a:tcPr/>
                </a:tc>
                <a:tc hMerge="1">
                  <a:txBody>
                    <a:bodyPr/>
                    <a:lstStyle/>
                    <a:p>
                      <a:endParaRPr lang="sl-SI"/>
                    </a:p>
                  </a:txBody>
                  <a:tcPr/>
                </a:tc>
                <a:tc hMerge="1">
                  <a:txBody>
                    <a:bodyPr/>
                    <a:lstStyle/>
                    <a:p>
                      <a:endParaRPr lang="sl-SI"/>
                    </a:p>
                  </a:txBody>
                  <a:tcPr/>
                </a:tc>
                <a:tc>
                  <a:txBody>
                    <a:bodyPr/>
                    <a:lstStyle/>
                    <a:p>
                      <a:pPr algn="ctr" fontAlgn="b"/>
                      <a:endParaRPr lang="sl-SI" sz="1400" b="0" i="0" u="none" strike="noStrike">
                        <a:solidFill>
                          <a:srgbClr val="000000"/>
                        </a:solidFill>
                        <a:effectLst/>
                        <a:latin typeface="Calibri"/>
                      </a:endParaRPr>
                    </a:p>
                  </a:txBody>
                  <a:tcPr marL="0" marR="0" marT="0" marB="0" anchor="b">
                    <a:lnL>
                      <a:noFill/>
                    </a:lnL>
                    <a:lnR>
                      <a:noFill/>
                    </a:lnR>
                    <a:lnT>
                      <a:noFill/>
                    </a:lnT>
                    <a:lnB>
                      <a:noFill/>
                    </a:lnB>
                  </a:tcPr>
                </a:tc>
              </a:tr>
              <a:tr h="512821">
                <a:tc>
                  <a:txBody>
                    <a:bodyPr/>
                    <a:lstStyle/>
                    <a:p>
                      <a:pPr algn="ctr" fontAlgn="b"/>
                      <a:endParaRPr lang="sl-SI" sz="14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sl-SI" sz="14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sl-SI" sz="14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sl-SI" sz="14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sl-SI" sz="14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512821">
                <a:tc>
                  <a:txBody>
                    <a:bodyPr/>
                    <a:lstStyle/>
                    <a:p>
                      <a:pPr algn="ctr" fontAlgn="b"/>
                      <a:r>
                        <a:rPr lang="sl-SI" sz="1400" b="0" i="0" u="none" strike="noStrike">
                          <a:solidFill>
                            <a:srgbClr val="000000"/>
                          </a:solidFill>
                          <a:effectLst/>
                          <a:latin typeface="Calibri"/>
                        </a:rPr>
                        <a:t>velikost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dirty="0">
                          <a:solidFill>
                            <a:srgbClr val="000000"/>
                          </a:solidFill>
                          <a:effectLst/>
                          <a:latin typeface="Calibri"/>
                        </a:rPr>
                        <a:t>Reje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Vse pasme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CK krav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512821">
                <a:tc>
                  <a:txBody>
                    <a:bodyPr/>
                    <a:lstStyle/>
                    <a:p>
                      <a:pPr algn="ctr" fontAlgn="b"/>
                      <a:r>
                        <a:rPr lang="sl-SI" sz="1400" b="0" i="0" u="none" strike="noStrike">
                          <a:solidFill>
                            <a:srgbClr val="000000"/>
                          </a:solidFill>
                          <a:effectLst/>
                          <a:latin typeface="Calibri"/>
                        </a:rPr>
                        <a:t>rej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dirty="0">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dirty="0">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512821">
                <a:tc>
                  <a:txBody>
                    <a:bodyPr/>
                    <a:lstStyle/>
                    <a:p>
                      <a:pPr algn="ctr" fontAlgn="b"/>
                      <a:r>
                        <a:rPr lang="sl-SI" sz="1400" b="0" i="0" u="none" strike="noStrike">
                          <a:solidFill>
                            <a:srgbClr val="000000"/>
                          </a:solidFill>
                          <a:effectLst/>
                          <a:latin typeface="Calibri"/>
                        </a:rPr>
                        <a:t>&lt;3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dirty="0">
                          <a:solidFill>
                            <a:srgbClr val="000000"/>
                          </a:solidFill>
                          <a:effectLst/>
                          <a:latin typeface="Calibri"/>
                        </a:rPr>
                        <a:t>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400" b="0" i="0" u="none" strike="noStrike">
                          <a:solidFill>
                            <a:srgbClr val="000000"/>
                          </a:solidFill>
                          <a:effectLst/>
                          <a:latin typeface="Calibri"/>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2821">
                <a:tc>
                  <a:txBody>
                    <a:bodyPr/>
                    <a:lstStyle/>
                    <a:p>
                      <a:pPr algn="ctr" fontAlgn="b"/>
                      <a:r>
                        <a:rPr lang="sl-SI" sz="1400" b="0" i="0" u="none" strike="noStrike">
                          <a:solidFill>
                            <a:srgbClr val="000000"/>
                          </a:solidFill>
                          <a:effectLst/>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dirty="0">
                          <a:solidFill>
                            <a:srgbClr val="000000"/>
                          </a:solidFill>
                          <a:effectLst/>
                          <a:latin typeface="Calibri"/>
                        </a:rPr>
                        <a:t>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1135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400" b="0" i="0" u="none" strike="noStrike">
                          <a:solidFill>
                            <a:srgbClr val="000000"/>
                          </a:solidFill>
                          <a:effectLst/>
                          <a:latin typeface="Calibri"/>
                        </a:rPr>
                        <a:t>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2821">
                <a:tc>
                  <a:txBody>
                    <a:bodyPr/>
                    <a:lstStyle/>
                    <a:p>
                      <a:pPr algn="ctr" fontAlgn="b"/>
                      <a:r>
                        <a:rPr lang="sl-SI" sz="140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dirty="0">
                          <a:solidFill>
                            <a:srgbClr val="000000"/>
                          </a:solidFill>
                          <a:effectLst/>
                          <a:latin typeface="Calibri"/>
                        </a:rPr>
                        <a:t>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400" b="0" i="0" u="none" strike="noStrike">
                          <a:solidFill>
                            <a:srgbClr val="000000"/>
                          </a:solidFill>
                          <a:effectLst/>
                          <a:latin typeface="Calibri"/>
                        </a:rPr>
                        <a:t>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3206">
                <a:tc>
                  <a:txBody>
                    <a:bodyPr/>
                    <a:lstStyle/>
                    <a:p>
                      <a:pPr algn="ctr" fontAlgn="b"/>
                      <a:r>
                        <a:rPr lang="sl-SI" sz="1400" b="0" i="0" u="none" strike="noStrike">
                          <a:solidFill>
                            <a:srgbClr val="000000"/>
                          </a:solidFill>
                          <a:effectLst/>
                          <a:latin typeface="Calibri"/>
                        </a:rPr>
                        <a:t>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dirty="0">
                          <a:solidFill>
                            <a:srgbClr val="000000"/>
                          </a:solidFill>
                          <a:effectLst/>
                          <a:latin typeface="Calibri"/>
                        </a:rPr>
                        <a:t>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400" b="0" i="0" u="none" strike="noStrike">
                          <a:solidFill>
                            <a:srgbClr val="000000"/>
                          </a:solidFill>
                          <a:effectLst/>
                          <a:latin typeface="Calibri"/>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2821">
                <a:tc>
                  <a:txBody>
                    <a:bodyPr/>
                    <a:lstStyle/>
                    <a:p>
                      <a:pPr algn="ctr" fontAlgn="b"/>
                      <a:r>
                        <a:rPr lang="sl-SI" sz="1400" b="0" i="0" u="none" strike="noStrike">
                          <a:solidFill>
                            <a:srgbClr val="000000"/>
                          </a:solidFill>
                          <a:effectLst/>
                          <a:latin typeface="Calibri"/>
                        </a:rPr>
                        <a:t>&gt;10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a:solidFill>
                            <a:srgbClr val="000000"/>
                          </a:solidFill>
                          <a:effectLst/>
                          <a:latin typeface="Calibri"/>
                        </a:rPr>
                        <a:t>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400" b="0" i="0" u="none" strike="noStrike" dirty="0">
                          <a:solidFill>
                            <a:srgbClr val="000000"/>
                          </a:solidFill>
                          <a:effectLst/>
                          <a:latin typeface="Calibri"/>
                        </a:rPr>
                        <a:t>1610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400" b="0" i="0" u="none" strike="noStrike" dirty="0">
                          <a:solidFill>
                            <a:srgbClr val="000000"/>
                          </a:solidFill>
                          <a:effectLst/>
                          <a:latin typeface="Calibri"/>
                        </a:rPr>
                        <a:t>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2821">
                <a:tc>
                  <a:txBody>
                    <a:bodyPr/>
                    <a:lstStyle/>
                    <a:p>
                      <a:pPr algn="ctr" fontAlgn="b"/>
                      <a:r>
                        <a:rPr lang="sl-SI" sz="1400" b="0" i="0" u="none" strike="noStrike">
                          <a:solidFill>
                            <a:srgbClr val="000000"/>
                          </a:solidFill>
                          <a:effectLst/>
                          <a:latin typeface="Calibri"/>
                        </a:rPr>
                        <a:t>skupaj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2622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400" b="0" i="0" u="none" strike="noStrike">
                          <a:solidFill>
                            <a:srgbClr val="000000"/>
                          </a:solidFill>
                          <a:effectLst/>
                          <a:latin typeface="Calibri"/>
                        </a:rPr>
                        <a:t>4414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endParaRPr lang="sl-SI"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bl>
          </a:graphicData>
        </a:graphic>
      </p:graphicFrame>
    </p:spTree>
    <p:extLst>
      <p:ext uri="{BB962C8B-B14F-4D97-AF65-F5344CB8AC3E}">
        <p14:creationId xmlns:p14="http://schemas.microsoft.com/office/powerpoint/2010/main" val="1509678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normAutofit/>
          </a:bodyPr>
          <a:lstStyle/>
          <a:p>
            <a:r>
              <a:rPr lang="sl-SI" sz="2000" b="1" dirty="0" smtClean="0">
                <a:solidFill>
                  <a:prstClr val="black"/>
                </a:solidFill>
              </a:rPr>
              <a:t>Graf 2: </a:t>
            </a:r>
            <a:r>
              <a:rPr lang="sl-SI" sz="2000" b="1" dirty="0">
                <a:solidFill>
                  <a:prstClr val="black"/>
                </a:solidFill>
              </a:rPr>
              <a:t>Razporeditev CK krav po velikostnih razredih čred, </a:t>
            </a:r>
            <a:r>
              <a:rPr lang="sl-SI" sz="2000" b="1" dirty="0" smtClean="0">
                <a:solidFill>
                  <a:prstClr val="black"/>
                </a:solidFill>
              </a:rPr>
              <a:t>2023</a:t>
            </a:r>
            <a:endParaRPr lang="sl-SI" sz="20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48883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081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IZGUBLJENI RODOVNIŠKI PODATKI</a:t>
            </a:r>
            <a:endParaRPr lang="sl-SI" b="1" dirty="0"/>
          </a:p>
        </p:txBody>
      </p:sp>
      <p:sp>
        <p:nvSpPr>
          <p:cNvPr id="3" name="Ograda vsebine 2"/>
          <p:cNvSpPr>
            <a:spLocks noGrp="1"/>
          </p:cNvSpPr>
          <p:nvPr>
            <p:ph idx="1"/>
          </p:nvPr>
        </p:nvSpPr>
        <p:spPr/>
        <p:txBody>
          <a:bodyPr/>
          <a:lstStyle/>
          <a:p>
            <a:pPr lvl="0"/>
            <a:r>
              <a:rPr lang="sl-SI" b="1" dirty="0"/>
              <a:t>Rejec ni poskrbel za vpis v CPZ. Na začetku je imel kravo s poznanimi starši in izračunanimi deleži CK pasme. </a:t>
            </a:r>
          </a:p>
          <a:p>
            <a:pPr lvl="0"/>
            <a:r>
              <a:rPr lang="sl-SI" b="1" dirty="0" smtClean="0"/>
              <a:t>Potomci krav </a:t>
            </a:r>
            <a:r>
              <a:rPr lang="sl-SI" b="1" dirty="0"/>
              <a:t>so zaradi direktnega vpisa  v </a:t>
            </a:r>
            <a:r>
              <a:rPr lang="sl-SI" b="1" dirty="0" smtClean="0"/>
              <a:t>SIR in ne naknadnega vpisa potomcev v register Govedo, </a:t>
            </a:r>
            <a:r>
              <a:rPr lang="sl-SI" b="1" dirty="0"/>
              <a:t>izgubili poreklo in zaradi tega so vodeni pod neznano pasmo.</a:t>
            </a:r>
          </a:p>
          <a:p>
            <a:pPr marL="0" indent="0">
              <a:buNone/>
            </a:pPr>
            <a:endParaRPr lang="sl-SI" dirty="0"/>
          </a:p>
        </p:txBody>
      </p:sp>
    </p:spTree>
    <p:extLst>
      <p:ext uri="{BB962C8B-B14F-4D97-AF65-F5344CB8AC3E}">
        <p14:creationId xmlns:p14="http://schemas.microsoft.com/office/powerpoint/2010/main" val="167030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5703"/>
            <a:ext cx="4392245" cy="293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733408"/>
            <a:ext cx="3603674" cy="249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5" y="3645024"/>
            <a:ext cx="5064621" cy="227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157192"/>
            <a:ext cx="3291830" cy="14020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esna puščica 4"/>
          <p:cNvSpPr/>
          <p:nvPr/>
        </p:nvSpPr>
        <p:spPr>
          <a:xfrm>
            <a:off x="4705681" y="836712"/>
            <a:ext cx="420019" cy="432048"/>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
        <p:nvSpPr>
          <p:cNvPr id="9" name="Kotna puščica gor 8"/>
          <p:cNvSpPr/>
          <p:nvPr/>
        </p:nvSpPr>
        <p:spPr>
          <a:xfrm rot="10800000">
            <a:off x="4915690" y="2029300"/>
            <a:ext cx="527078" cy="1584176"/>
          </a:xfrm>
          <a:prstGeom prst="bentUpArrow">
            <a:avLst>
              <a:gd name="adj1" fmla="val 14253"/>
              <a:gd name="adj2" fmla="val 25000"/>
              <a:gd name="adj3" fmla="val 2500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
        <p:nvSpPr>
          <p:cNvPr id="10" name="Elipsa 9"/>
          <p:cNvSpPr/>
          <p:nvPr/>
        </p:nvSpPr>
        <p:spPr>
          <a:xfrm>
            <a:off x="2051720" y="3501008"/>
            <a:ext cx="3127509" cy="72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Tree>
    <p:extLst>
      <p:ext uri="{BB962C8B-B14F-4D97-AF65-F5344CB8AC3E}">
        <p14:creationId xmlns:p14="http://schemas.microsoft.com/office/powerpoint/2010/main" val="1644414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55576" y="332656"/>
            <a:ext cx="7772400" cy="938535"/>
          </a:xfrm>
        </p:spPr>
        <p:txBody>
          <a:bodyPr>
            <a:normAutofit fontScale="90000"/>
          </a:bodyPr>
          <a:lstStyle/>
          <a:p>
            <a:r>
              <a:rPr lang="pl-PL" sz="2200" b="1" dirty="0" smtClean="0"/>
              <a:t>Graf </a:t>
            </a:r>
            <a:r>
              <a:rPr lang="pl-PL" sz="2200" b="1" dirty="0"/>
              <a:t>3</a:t>
            </a:r>
            <a:r>
              <a:rPr lang="pl-PL" sz="2200" b="1" dirty="0" smtClean="0"/>
              <a:t>: </a:t>
            </a:r>
            <a:r>
              <a:rPr lang="pl-PL" sz="2200" b="1" dirty="0"/>
              <a:t>Stopnja inbridinga v ženski cikasti populaciji</a:t>
            </a:r>
            <a:r>
              <a:rPr lang="sl-SI" b="1" dirty="0"/>
              <a:t/>
            </a:r>
            <a:br>
              <a:rPr lang="sl-SI" b="1" dirty="0"/>
            </a:br>
            <a:endParaRPr lang="sl-SI" b="1" dirty="0"/>
          </a:p>
        </p:txBody>
      </p:sp>
      <p:graphicFrame>
        <p:nvGraphicFramePr>
          <p:cNvPr id="4" name="Grafikon 3"/>
          <p:cNvGraphicFramePr/>
          <p:nvPr>
            <p:extLst>
              <p:ext uri="{D42A27DB-BD31-4B8C-83A1-F6EECF244321}">
                <p14:modId xmlns:p14="http://schemas.microsoft.com/office/powerpoint/2010/main" val="218795686"/>
              </p:ext>
            </p:extLst>
          </p:nvPr>
        </p:nvGraphicFramePr>
        <p:xfrm>
          <a:off x="611560" y="1124744"/>
          <a:ext cx="7704856"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3081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pl-PL" sz="2000" b="1" dirty="0" smtClean="0"/>
              <a:t>Stopnja </a:t>
            </a:r>
            <a:r>
              <a:rPr lang="pl-PL" sz="2000" b="1" dirty="0"/>
              <a:t>sorodnosti med plemenskimi biki in živo populacijo cikastih plemenic (v %)</a:t>
            </a:r>
            <a:r>
              <a:rPr lang="sl-SI" sz="2000" b="1" dirty="0"/>
              <a:t/>
            </a:r>
            <a:br>
              <a:rPr lang="sl-SI" sz="2000" b="1" dirty="0"/>
            </a:br>
            <a:endParaRPr lang="sl-SI" sz="20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2284960305"/>
              </p:ext>
            </p:extLst>
          </p:nvPr>
        </p:nvGraphicFramePr>
        <p:xfrm>
          <a:off x="653097" y="1988841"/>
          <a:ext cx="7951351" cy="2160238"/>
        </p:xfrm>
        <a:graphic>
          <a:graphicData uri="http://schemas.openxmlformats.org/drawingml/2006/table">
            <a:tbl>
              <a:tblPr firstRow="1" firstCol="1" bandRow="1"/>
              <a:tblGrid>
                <a:gridCol w="617787"/>
                <a:gridCol w="521157"/>
                <a:gridCol w="530176"/>
                <a:gridCol w="411643"/>
                <a:gridCol w="498610"/>
                <a:gridCol w="582356"/>
                <a:gridCol w="568184"/>
                <a:gridCol w="331763"/>
                <a:gridCol w="498610"/>
                <a:gridCol w="503764"/>
                <a:gridCol w="449007"/>
                <a:gridCol w="445786"/>
                <a:gridCol w="479284"/>
                <a:gridCol w="474131"/>
                <a:gridCol w="559165"/>
                <a:gridCol w="479928"/>
              </a:tblGrid>
              <a:tr h="642450">
                <a:tc>
                  <a:txBody>
                    <a:bodyPr/>
                    <a:lstStyle/>
                    <a:p>
                      <a:endParaRPr lang="sl-SI" sz="1100" dirty="0">
                        <a:effectLst/>
                        <a:latin typeface="Calibri"/>
                        <a:cs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dirty="0">
                          <a:solidFill>
                            <a:srgbClr val="000000"/>
                          </a:solidFill>
                          <a:effectLst/>
                          <a:latin typeface="Calibri"/>
                          <a:ea typeface="Times New Roman"/>
                          <a:cs typeface="Arial"/>
                        </a:rPr>
                        <a:t>FRAM</a:t>
                      </a:r>
                      <a:endParaRPr lang="sl-SI" sz="1000" dirty="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a:solidFill>
                            <a:srgbClr val="000000"/>
                          </a:solidFill>
                          <a:effectLst/>
                          <a:latin typeface="Calibri"/>
                          <a:ea typeface="Times New Roman"/>
                          <a:cs typeface="Arial"/>
                        </a:rPr>
                        <a:t>NORD</a:t>
                      </a:r>
                      <a:endParaRPr lang="sl-SI" sz="10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a:solidFill>
                            <a:srgbClr val="000000"/>
                          </a:solidFill>
                          <a:effectLst/>
                          <a:latin typeface="Calibri"/>
                          <a:ea typeface="Times New Roman"/>
                          <a:cs typeface="Arial"/>
                        </a:rPr>
                        <a:t>SOD</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a:solidFill>
                            <a:srgbClr val="000000"/>
                          </a:solidFill>
                          <a:effectLst/>
                          <a:latin typeface="Calibri"/>
                          <a:ea typeface="Times New Roman"/>
                          <a:cs typeface="Arial"/>
                        </a:rPr>
                        <a:t>SAVO</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a:solidFill>
                            <a:srgbClr val="000000"/>
                          </a:solidFill>
                          <a:effectLst/>
                          <a:latin typeface="Calibri"/>
                          <a:ea typeface="Times New Roman"/>
                          <a:cs typeface="Arial"/>
                        </a:rPr>
                        <a:t>GRBAC</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a:solidFill>
                            <a:srgbClr val="000000"/>
                          </a:solidFill>
                          <a:effectLst/>
                          <a:latin typeface="Calibri"/>
                          <a:ea typeface="Times New Roman"/>
                          <a:cs typeface="Arial"/>
                        </a:rPr>
                        <a:t>NINKO</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a:solidFill>
                            <a:srgbClr val="000000"/>
                          </a:solidFill>
                          <a:effectLst/>
                          <a:latin typeface="Calibri"/>
                          <a:ea typeface="Times New Roman"/>
                          <a:cs typeface="Arial"/>
                        </a:rPr>
                        <a:t>BIL</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dirty="0">
                          <a:solidFill>
                            <a:srgbClr val="000000"/>
                          </a:solidFill>
                          <a:effectLst/>
                          <a:latin typeface="Calibri"/>
                          <a:ea typeface="Times New Roman"/>
                          <a:cs typeface="Arial"/>
                        </a:rPr>
                        <a:t>GREN</a:t>
                      </a:r>
                      <a:endParaRPr lang="sl-SI" sz="1000" dirty="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a:solidFill>
                            <a:srgbClr val="000000"/>
                          </a:solidFill>
                          <a:effectLst/>
                          <a:latin typeface="Calibri"/>
                          <a:ea typeface="Times New Roman"/>
                          <a:cs typeface="Arial"/>
                        </a:rPr>
                        <a:t>ROMI</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a:solidFill>
                            <a:srgbClr val="000000"/>
                          </a:solidFill>
                          <a:effectLst/>
                          <a:latin typeface="Calibri"/>
                          <a:ea typeface="Times New Roman"/>
                          <a:cs typeface="Arial"/>
                        </a:rPr>
                        <a:t>PIKO</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a:solidFill>
                            <a:srgbClr val="000000"/>
                          </a:solidFill>
                          <a:effectLst/>
                          <a:latin typeface="Calibri"/>
                          <a:ea typeface="Times New Roman"/>
                          <a:cs typeface="Arial"/>
                        </a:rPr>
                        <a:t>SANI</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sl-SI" sz="1000" b="1">
                          <a:solidFill>
                            <a:srgbClr val="000000"/>
                          </a:solidFill>
                          <a:effectLst/>
                          <a:latin typeface="Calibri"/>
                          <a:ea typeface="Times New Roman"/>
                          <a:cs typeface="Arial"/>
                        </a:rPr>
                        <a:t>MLIN</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spcBef>
                          <a:spcPts val="600"/>
                        </a:spcBef>
                        <a:spcAft>
                          <a:spcPts val="0"/>
                        </a:spcAft>
                      </a:pPr>
                      <a:r>
                        <a:rPr lang="sl-SI" sz="1000" b="1">
                          <a:solidFill>
                            <a:srgbClr val="000000"/>
                          </a:solidFill>
                          <a:effectLst/>
                          <a:latin typeface="Calibri"/>
                          <a:ea typeface="Times New Roman"/>
                          <a:cs typeface="Arial"/>
                        </a:rPr>
                        <a:t>SAR</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spcBef>
                          <a:spcPts val="600"/>
                        </a:spcBef>
                        <a:spcAft>
                          <a:spcPts val="0"/>
                        </a:spcAft>
                      </a:pPr>
                      <a:r>
                        <a:rPr lang="sl-SI" sz="1000" b="1">
                          <a:solidFill>
                            <a:srgbClr val="000000"/>
                          </a:solidFill>
                          <a:effectLst/>
                          <a:latin typeface="Calibri"/>
                          <a:ea typeface="Times New Roman"/>
                          <a:cs typeface="Arial"/>
                        </a:rPr>
                        <a:t>NEROM</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spcBef>
                          <a:spcPts val="600"/>
                        </a:spcBef>
                        <a:spcAft>
                          <a:spcPts val="0"/>
                        </a:spcAft>
                      </a:pPr>
                      <a:r>
                        <a:rPr lang="sl-SI" sz="1000" b="1">
                          <a:solidFill>
                            <a:srgbClr val="000000"/>
                          </a:solidFill>
                          <a:effectLst/>
                          <a:latin typeface="Calibri"/>
                          <a:ea typeface="Times New Roman"/>
                          <a:cs typeface="Arial"/>
                        </a:rPr>
                        <a:t>VITEZ</a:t>
                      </a:r>
                      <a:endParaRPr lang="sl-SI" sz="10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388147">
                <a:tc>
                  <a:txBody>
                    <a:bodyPr/>
                    <a:lstStyle/>
                    <a:p>
                      <a:pPr algn="just">
                        <a:spcBef>
                          <a:spcPts val="600"/>
                        </a:spcBef>
                        <a:spcAft>
                          <a:spcPts val="0"/>
                        </a:spcAft>
                      </a:pPr>
                      <a:r>
                        <a:rPr lang="sl-SI" sz="1100" b="1" dirty="0">
                          <a:solidFill>
                            <a:srgbClr val="000000"/>
                          </a:solidFill>
                          <a:effectLst/>
                          <a:latin typeface="Calibri"/>
                          <a:ea typeface="Times New Roman"/>
                          <a:cs typeface="Arial"/>
                        </a:rPr>
                        <a:t>&lt; 2 leti</a:t>
                      </a:r>
                      <a:endParaRPr lang="sl-SI" sz="1100" dirty="0">
                        <a:solidFill>
                          <a:srgbClr val="000000"/>
                        </a:solidFill>
                        <a:effectLst/>
                        <a:latin typeface="Calibri"/>
                        <a:ea typeface="Times New Roman"/>
                        <a:cs typeface="Arial"/>
                      </a:endParaRPr>
                    </a:p>
                  </a:txBody>
                  <a:tcPr marL="68580" marR="68580" marT="0" marB="0" anchor="b">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5,2</a:t>
                      </a:r>
                      <a:endParaRPr lang="sl-SI" sz="11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7,3</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a:solidFill>
                            <a:srgbClr val="000000"/>
                          </a:solidFill>
                          <a:effectLst/>
                          <a:latin typeface="Calibri"/>
                          <a:ea typeface="Times New Roman"/>
                          <a:cs typeface="Arial"/>
                        </a:rPr>
                        <a:t>5,8</a:t>
                      </a:r>
                      <a:endParaRPr lang="sl-SI" sz="1100">
                        <a:solidFill>
                          <a:srgbClr val="000000"/>
                        </a:solidFill>
                        <a:effectLst/>
                        <a:latin typeface="Calibri"/>
                        <a:ea typeface="Times New Roman"/>
                        <a:cs typeface="Arial"/>
                      </a:endParaRPr>
                    </a:p>
                  </a:txBody>
                  <a:tcPr marL="68580" marR="68580" marT="0" marB="0" anchor="ctr">
                    <a:lnL>
                      <a:noFill/>
                    </a:lnL>
                    <a:lnR w="19050" cap="flat" cmpd="dbl"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spcBef>
                          <a:spcPts val="600"/>
                        </a:spcBef>
                        <a:spcAft>
                          <a:spcPts val="0"/>
                        </a:spcAft>
                      </a:pPr>
                      <a:r>
                        <a:rPr lang="pl-PL" sz="1100">
                          <a:solidFill>
                            <a:srgbClr val="000000"/>
                          </a:solidFill>
                          <a:effectLst/>
                          <a:latin typeface="Calibri"/>
                          <a:ea typeface="Times New Roman"/>
                          <a:cs typeface="Arial"/>
                        </a:rPr>
                        <a:t>6,0</a:t>
                      </a:r>
                      <a:endParaRPr lang="sl-SI" sz="1100">
                        <a:solidFill>
                          <a:srgbClr val="000000"/>
                        </a:solidFill>
                        <a:effectLst/>
                        <a:latin typeface="Calibri"/>
                        <a:ea typeface="Times New Roman"/>
                        <a:cs typeface="Arial"/>
                      </a:endParaRPr>
                    </a:p>
                  </a:txBody>
                  <a:tcPr marL="68580" marR="68580" marT="0" marB="0" anchor="ctr">
                    <a:lnL w="19050" cap="flat" cmpd="dbl"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a:solidFill>
                            <a:srgbClr val="000000"/>
                          </a:solidFill>
                          <a:effectLst/>
                          <a:latin typeface="Calibri"/>
                          <a:ea typeface="Times New Roman"/>
                          <a:cs typeface="Arial"/>
                        </a:rPr>
                        <a:t>5,2</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6,8</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a:solidFill>
                            <a:srgbClr val="000000"/>
                          </a:solidFill>
                          <a:effectLst/>
                          <a:latin typeface="Calibri"/>
                          <a:ea typeface="Times New Roman"/>
                          <a:cs typeface="Arial"/>
                        </a:rPr>
                        <a:t>6,5</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a:solidFill>
                            <a:srgbClr val="000000"/>
                          </a:solidFill>
                          <a:effectLst/>
                          <a:latin typeface="Calibri"/>
                          <a:ea typeface="Times New Roman"/>
                          <a:cs typeface="Arial"/>
                        </a:rPr>
                        <a:t>4,6</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4,3</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3,8</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4,7</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4,3</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4,0</a:t>
                      </a:r>
                      <a:endParaRPr lang="sl-SI" sz="11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5,1</a:t>
                      </a:r>
                      <a:endParaRPr lang="sl-SI" sz="11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4,1</a:t>
                      </a:r>
                      <a:endParaRPr lang="sl-SI" sz="11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88147">
                <a:tc>
                  <a:txBody>
                    <a:bodyPr/>
                    <a:lstStyle/>
                    <a:p>
                      <a:pPr algn="just">
                        <a:spcBef>
                          <a:spcPts val="600"/>
                        </a:spcBef>
                        <a:spcAft>
                          <a:spcPts val="0"/>
                        </a:spcAft>
                      </a:pPr>
                      <a:r>
                        <a:rPr lang="sl-SI" sz="1100" b="1">
                          <a:solidFill>
                            <a:srgbClr val="000000"/>
                          </a:solidFill>
                          <a:effectLst/>
                          <a:latin typeface="Calibri"/>
                          <a:ea typeface="Times New Roman"/>
                          <a:cs typeface="Arial"/>
                        </a:rPr>
                        <a:t>2 – 7 let</a:t>
                      </a:r>
                      <a:endParaRPr lang="sl-SI" sz="1100">
                        <a:solidFill>
                          <a:srgbClr val="000000"/>
                        </a:solidFill>
                        <a:effectLst/>
                        <a:latin typeface="Calibri"/>
                        <a:ea typeface="Times New Roman"/>
                        <a:cs typeface="Arial"/>
                      </a:endParaRPr>
                    </a:p>
                  </a:txBody>
                  <a:tcPr marL="68580" marR="68580" marT="0" marB="0" anchor="b">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6,9</a:t>
                      </a:r>
                      <a:endParaRPr lang="sl-SI" sz="11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8,1</a:t>
                      </a:r>
                      <a:endParaRPr lang="sl-SI" sz="11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6,9</a:t>
                      </a:r>
                      <a:endParaRPr lang="sl-SI" sz="1100" dirty="0">
                        <a:solidFill>
                          <a:srgbClr val="000000"/>
                        </a:solidFill>
                        <a:effectLst/>
                        <a:latin typeface="Calibri"/>
                        <a:ea typeface="Times New Roman"/>
                        <a:cs typeface="Arial"/>
                      </a:endParaRPr>
                    </a:p>
                  </a:txBody>
                  <a:tcPr marL="68580" marR="68580" marT="0" marB="0" anchor="ctr">
                    <a:lnL>
                      <a:noFill/>
                    </a:lnL>
                    <a:lnR w="19050" cap="flat" cmpd="dbl"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6,9</a:t>
                      </a:r>
                      <a:endParaRPr lang="sl-SI" sz="1100" dirty="0">
                        <a:solidFill>
                          <a:srgbClr val="000000"/>
                        </a:solidFill>
                        <a:effectLst/>
                        <a:latin typeface="Calibri"/>
                        <a:ea typeface="Times New Roman"/>
                        <a:cs typeface="Arial"/>
                      </a:endParaRPr>
                    </a:p>
                  </a:txBody>
                  <a:tcPr marL="68580" marR="68580" marT="0" marB="0" anchor="ctr">
                    <a:lnL w="19050" cap="flat" cmpd="dbl"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5,8</a:t>
                      </a:r>
                      <a:endParaRPr lang="sl-SI" sz="11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6,8</a:t>
                      </a:r>
                      <a:endParaRPr lang="sl-SI" sz="11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a:solidFill>
                            <a:srgbClr val="000000"/>
                          </a:solidFill>
                          <a:effectLst/>
                          <a:latin typeface="Calibri"/>
                          <a:ea typeface="Times New Roman"/>
                          <a:cs typeface="Arial"/>
                        </a:rPr>
                        <a:t>7,0</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a:solidFill>
                            <a:srgbClr val="000000"/>
                          </a:solidFill>
                          <a:effectLst/>
                          <a:latin typeface="Calibri"/>
                          <a:ea typeface="Times New Roman"/>
                          <a:cs typeface="Arial"/>
                        </a:rPr>
                        <a:t>4,3</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4,5</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2,9</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4,8</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4,3</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3,7</a:t>
                      </a:r>
                      <a:endParaRPr lang="sl-SI" sz="11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4,5</a:t>
                      </a:r>
                      <a:endParaRPr lang="sl-SI" sz="11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4,6</a:t>
                      </a:r>
                      <a:endParaRPr lang="sl-SI" sz="11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88147">
                <a:tc>
                  <a:txBody>
                    <a:bodyPr/>
                    <a:lstStyle/>
                    <a:p>
                      <a:pPr algn="just">
                        <a:spcBef>
                          <a:spcPts val="600"/>
                        </a:spcBef>
                        <a:spcAft>
                          <a:spcPts val="0"/>
                        </a:spcAft>
                      </a:pPr>
                      <a:r>
                        <a:rPr lang="sl-SI" sz="1100" b="1">
                          <a:solidFill>
                            <a:srgbClr val="000000"/>
                          </a:solidFill>
                          <a:effectLst/>
                          <a:latin typeface="Calibri"/>
                          <a:ea typeface="Times New Roman"/>
                          <a:cs typeface="Arial"/>
                        </a:rPr>
                        <a:t>starejše</a:t>
                      </a:r>
                      <a:endParaRPr lang="sl-SI" sz="1100">
                        <a:solidFill>
                          <a:srgbClr val="000000"/>
                        </a:solidFill>
                        <a:effectLst/>
                        <a:latin typeface="Calibri"/>
                        <a:ea typeface="Times New Roman"/>
                        <a:cs typeface="Arial"/>
                      </a:endParaRPr>
                    </a:p>
                  </a:txBody>
                  <a:tcPr marL="68580" marR="68580" marT="0" marB="0" anchor="b">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4,4</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5,6</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4,5</a:t>
                      </a:r>
                      <a:endParaRPr lang="sl-SI" sz="1100">
                        <a:solidFill>
                          <a:srgbClr val="000000"/>
                        </a:solidFill>
                        <a:effectLst/>
                        <a:latin typeface="Calibri"/>
                        <a:ea typeface="Times New Roman"/>
                        <a:cs typeface="Arial"/>
                      </a:endParaRPr>
                    </a:p>
                  </a:txBody>
                  <a:tcPr marL="68580" marR="68580" marT="0" marB="0" anchor="ctr">
                    <a:lnL>
                      <a:noFill/>
                    </a:lnL>
                    <a:lnR w="19050" cap="flat" cmpd="dbl"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4,2</a:t>
                      </a:r>
                      <a:endParaRPr lang="sl-SI" sz="1100">
                        <a:solidFill>
                          <a:srgbClr val="000000"/>
                        </a:solidFill>
                        <a:effectLst/>
                        <a:latin typeface="Calibri"/>
                        <a:ea typeface="Times New Roman"/>
                        <a:cs typeface="Arial"/>
                      </a:endParaRPr>
                    </a:p>
                  </a:txBody>
                  <a:tcPr marL="68580" marR="68580" marT="0" marB="0" anchor="ctr">
                    <a:lnL w="19050" cap="flat" cmpd="dbl"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3,3</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5,9</a:t>
                      </a:r>
                      <a:endParaRPr lang="sl-SI" sz="11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3,8</a:t>
                      </a:r>
                      <a:endParaRPr lang="sl-SI" sz="11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2,9</a:t>
                      </a:r>
                      <a:endParaRPr lang="sl-SI" sz="11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2,7</a:t>
                      </a:r>
                      <a:endParaRPr lang="sl-SI" sz="11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3,5</a:t>
                      </a:r>
                      <a:endParaRPr lang="sl-SI" sz="11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4,2</a:t>
                      </a:r>
                      <a:endParaRPr lang="sl-SI" sz="11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4,0</a:t>
                      </a:r>
                      <a:endParaRPr lang="sl-SI" sz="11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3,2</a:t>
                      </a:r>
                      <a:endParaRPr lang="sl-SI" sz="11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4,3</a:t>
                      </a:r>
                      <a:endParaRPr lang="sl-SI" sz="11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3,6</a:t>
                      </a:r>
                      <a:endParaRPr lang="sl-SI" sz="11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r>
              <a:tr h="353347">
                <a:tc>
                  <a:txBody>
                    <a:bodyPr/>
                    <a:lstStyle/>
                    <a:p>
                      <a:pPr algn="just">
                        <a:spcBef>
                          <a:spcPts val="600"/>
                        </a:spcBef>
                        <a:spcAft>
                          <a:spcPts val="0"/>
                        </a:spcAft>
                      </a:pPr>
                      <a:r>
                        <a:rPr lang="sl-SI" sz="1100" b="1">
                          <a:solidFill>
                            <a:srgbClr val="000000"/>
                          </a:solidFill>
                          <a:effectLst/>
                          <a:latin typeface="Calibri"/>
                          <a:ea typeface="Times New Roman"/>
                          <a:cs typeface="Arial"/>
                        </a:rPr>
                        <a:t>skupaj</a:t>
                      </a:r>
                      <a:endParaRPr lang="sl-SI" sz="1100">
                        <a:solidFill>
                          <a:srgbClr val="000000"/>
                        </a:solidFill>
                        <a:effectLst/>
                        <a:latin typeface="Calibri"/>
                        <a:ea typeface="Times New Roman"/>
                        <a:cs typeface="Arial"/>
                      </a:endParaRPr>
                    </a:p>
                  </a:txBody>
                  <a:tcPr marL="68580" marR="68580" marT="0" marB="0" anchor="b">
                    <a:lnL w="12700" cap="flat" cmpd="sng" algn="ctr">
                      <a:solidFill>
                        <a:srgbClr val="F79646"/>
                      </a:solidFill>
                      <a:prstDash val="solid"/>
                      <a:round/>
                      <a:headEnd type="none" w="med" len="med"/>
                      <a:tailEnd type="none" w="med" len="med"/>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5,7</a:t>
                      </a:r>
                      <a:endParaRPr lang="sl-SI" sz="1100">
                        <a:solidFill>
                          <a:srgbClr val="000000"/>
                        </a:solidFill>
                        <a:effectLst/>
                        <a:latin typeface="Calibri"/>
                        <a:ea typeface="Times New Roman"/>
                        <a:cs typeface="Arial"/>
                      </a:endParaRPr>
                    </a:p>
                  </a:txBody>
                  <a:tcPr marL="68580" marR="68580" marT="0" marB="0" anchor="ctr">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7,1</a:t>
                      </a:r>
                      <a:endParaRPr lang="sl-SI" sz="1100">
                        <a:solidFill>
                          <a:srgbClr val="000000"/>
                        </a:solidFill>
                        <a:effectLst/>
                        <a:latin typeface="Calibri"/>
                        <a:ea typeface="Times New Roman"/>
                        <a:cs typeface="Arial"/>
                      </a:endParaRPr>
                    </a:p>
                  </a:txBody>
                  <a:tcPr marL="68580" marR="68580" marT="0" marB="0" anchor="ctr">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a:solidFill>
                            <a:srgbClr val="000000"/>
                          </a:solidFill>
                          <a:effectLst/>
                          <a:latin typeface="Calibri"/>
                          <a:ea typeface="Times New Roman"/>
                          <a:cs typeface="Arial"/>
                        </a:rPr>
                        <a:t>5,8</a:t>
                      </a:r>
                      <a:endParaRPr lang="sl-SI" sz="1100">
                        <a:solidFill>
                          <a:srgbClr val="000000"/>
                        </a:solidFill>
                        <a:effectLst/>
                        <a:latin typeface="Calibri"/>
                        <a:ea typeface="Times New Roman"/>
                        <a:cs typeface="Arial"/>
                      </a:endParaRPr>
                    </a:p>
                  </a:txBody>
                  <a:tcPr marL="68580" marR="68580" marT="0" marB="0" anchor="ctr">
                    <a:lnL>
                      <a:noFill/>
                    </a:lnL>
                    <a:lnR w="19050" cap="flat" cmpd="dbl" algn="ctr">
                      <a:solidFill>
                        <a:srgbClr val="F79646"/>
                      </a:solidFill>
                      <a:prstDash val="solid"/>
                      <a:round/>
                      <a:headEnd type="none" w="med" len="med"/>
                      <a:tailEnd type="none" w="med" len="med"/>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5,8</a:t>
                      </a:r>
                      <a:endParaRPr lang="sl-SI" sz="1100">
                        <a:solidFill>
                          <a:srgbClr val="000000"/>
                        </a:solidFill>
                        <a:effectLst/>
                        <a:latin typeface="Calibri"/>
                        <a:ea typeface="Times New Roman"/>
                        <a:cs typeface="Arial"/>
                      </a:endParaRPr>
                    </a:p>
                  </a:txBody>
                  <a:tcPr marL="68580" marR="68580" marT="0" marB="0" anchor="ctr">
                    <a:lnL w="19050" cap="flat" cmpd="dbl" algn="ctr">
                      <a:solidFill>
                        <a:srgbClr val="F79646"/>
                      </a:solidFill>
                      <a:prstDash val="solid"/>
                      <a:round/>
                      <a:headEnd type="none" w="med" len="med"/>
                      <a:tailEnd type="none" w="med" len="med"/>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4,9</a:t>
                      </a:r>
                      <a:endParaRPr lang="sl-SI" sz="1100">
                        <a:solidFill>
                          <a:srgbClr val="000000"/>
                        </a:solidFill>
                        <a:effectLst/>
                        <a:latin typeface="Calibri"/>
                        <a:ea typeface="Times New Roman"/>
                        <a:cs typeface="Arial"/>
                      </a:endParaRPr>
                    </a:p>
                  </a:txBody>
                  <a:tcPr marL="68580" marR="68580" marT="0" marB="0" anchor="ctr">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6,5</a:t>
                      </a:r>
                      <a:endParaRPr lang="sl-SI" sz="1100">
                        <a:solidFill>
                          <a:srgbClr val="000000"/>
                        </a:solidFill>
                        <a:effectLst/>
                        <a:latin typeface="Calibri"/>
                        <a:ea typeface="Times New Roman"/>
                        <a:cs typeface="Arial"/>
                      </a:endParaRPr>
                    </a:p>
                  </a:txBody>
                  <a:tcPr marL="68580" marR="68580" marT="0" marB="0" anchor="ctr">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5,9</a:t>
                      </a:r>
                      <a:endParaRPr lang="sl-SI" sz="1100" dirty="0">
                        <a:solidFill>
                          <a:srgbClr val="000000"/>
                        </a:solidFill>
                        <a:effectLst/>
                        <a:latin typeface="Calibri"/>
                        <a:ea typeface="Times New Roman"/>
                        <a:cs typeface="Arial"/>
                      </a:endParaRPr>
                    </a:p>
                  </a:txBody>
                  <a:tcPr marL="68580" marR="68580" marT="0" marB="0" anchor="ctr">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4,0</a:t>
                      </a:r>
                      <a:endParaRPr lang="sl-SI" sz="1100">
                        <a:solidFill>
                          <a:srgbClr val="000000"/>
                        </a:solidFill>
                        <a:effectLst/>
                        <a:latin typeface="Calibri"/>
                        <a:ea typeface="Times New Roman"/>
                        <a:cs typeface="Arial"/>
                      </a:endParaRPr>
                    </a:p>
                  </a:txBody>
                  <a:tcPr marL="68580" marR="68580" marT="0" marB="0" anchor="ctr">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3,9</a:t>
                      </a:r>
                      <a:endParaRPr lang="sl-SI" sz="1100">
                        <a:solidFill>
                          <a:srgbClr val="000000"/>
                        </a:solidFill>
                        <a:effectLst/>
                        <a:latin typeface="Calibri"/>
                        <a:ea typeface="Times New Roman"/>
                        <a:cs typeface="Arial"/>
                      </a:endParaRPr>
                    </a:p>
                  </a:txBody>
                  <a:tcPr marL="68580" marR="68580" marT="0" marB="0" anchor="ctr">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a:solidFill>
                            <a:srgbClr val="000000"/>
                          </a:solidFill>
                          <a:effectLst/>
                          <a:latin typeface="Calibri"/>
                          <a:ea typeface="Times New Roman"/>
                          <a:cs typeface="Arial"/>
                        </a:rPr>
                        <a:t>3,4</a:t>
                      </a:r>
                      <a:endParaRPr lang="sl-SI" sz="1100">
                        <a:solidFill>
                          <a:srgbClr val="000000"/>
                        </a:solidFill>
                        <a:effectLst/>
                        <a:latin typeface="Calibri"/>
                        <a:ea typeface="Times New Roman"/>
                        <a:cs typeface="Arial"/>
                      </a:endParaRPr>
                    </a:p>
                  </a:txBody>
                  <a:tcPr marL="68580" marR="68580" marT="0" marB="0" anchor="ctr">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4,6</a:t>
                      </a:r>
                      <a:endParaRPr lang="sl-SI" sz="1100" dirty="0">
                        <a:solidFill>
                          <a:srgbClr val="000000"/>
                        </a:solidFill>
                        <a:effectLst/>
                        <a:latin typeface="Calibri"/>
                        <a:ea typeface="Times New Roman"/>
                        <a:cs typeface="Arial"/>
                      </a:endParaRPr>
                    </a:p>
                  </a:txBody>
                  <a:tcPr marL="68580" marR="68580" marT="0" marB="0" anchor="ctr">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4,2</a:t>
                      </a:r>
                      <a:endParaRPr lang="sl-SI" sz="1100" dirty="0">
                        <a:solidFill>
                          <a:srgbClr val="000000"/>
                        </a:solidFill>
                        <a:effectLst/>
                        <a:latin typeface="Calibri"/>
                        <a:ea typeface="Times New Roman"/>
                        <a:cs typeface="Arial"/>
                      </a:endParaRPr>
                    </a:p>
                  </a:txBody>
                  <a:tcPr marL="68580" marR="68580" marT="0" marB="0" anchor="ctr">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3,6</a:t>
                      </a:r>
                      <a:endParaRPr lang="sl-SI" sz="1100" dirty="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4,7</a:t>
                      </a:r>
                      <a:endParaRPr lang="sl-SI" sz="1100" dirty="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Bef>
                          <a:spcPts val="600"/>
                        </a:spcBef>
                        <a:spcAft>
                          <a:spcPts val="0"/>
                        </a:spcAft>
                      </a:pPr>
                      <a:r>
                        <a:rPr lang="pl-PL" sz="1100" dirty="0">
                          <a:solidFill>
                            <a:srgbClr val="000000"/>
                          </a:solidFill>
                          <a:effectLst/>
                          <a:latin typeface="Calibri"/>
                          <a:ea typeface="Times New Roman"/>
                          <a:cs typeface="Arial"/>
                        </a:rPr>
                        <a:t>4,2</a:t>
                      </a:r>
                      <a:endParaRPr lang="sl-SI" sz="1100" dirty="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6410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9108"/>
            <a:ext cx="8229600" cy="1143000"/>
          </a:xfrm>
        </p:spPr>
        <p:txBody>
          <a:bodyPr>
            <a:normAutofit/>
          </a:bodyPr>
          <a:lstStyle/>
          <a:p>
            <a:r>
              <a:rPr lang="sl-SI" sz="3200" b="1" dirty="0" smtClean="0"/>
              <a:t>DRUŠTVENE AKTIVNOSTI V LETU 2023</a:t>
            </a:r>
            <a:endParaRPr lang="sl-SI" sz="3200" b="1" dirty="0"/>
          </a:p>
        </p:txBody>
      </p:sp>
      <p:sp>
        <p:nvSpPr>
          <p:cNvPr id="3" name="Ograda vsebine 2"/>
          <p:cNvSpPr>
            <a:spLocks noGrp="1"/>
          </p:cNvSpPr>
          <p:nvPr>
            <p:ph idx="1"/>
          </p:nvPr>
        </p:nvSpPr>
        <p:spPr>
          <a:xfrm>
            <a:off x="467544" y="1097360"/>
            <a:ext cx="8229600" cy="5760640"/>
          </a:xfrm>
        </p:spPr>
        <p:txBody>
          <a:bodyPr>
            <a:normAutofit/>
          </a:bodyPr>
          <a:lstStyle/>
          <a:p>
            <a:pPr algn="just"/>
            <a:r>
              <a:rPr lang="sl-SI" sz="2000" dirty="0" smtClean="0"/>
              <a:t>Izpeljali redni občni zbor, </a:t>
            </a:r>
            <a:r>
              <a:rPr lang="sl-SI" sz="2000" b="1" dirty="0" smtClean="0"/>
              <a:t>februar 2023</a:t>
            </a:r>
            <a:r>
              <a:rPr lang="sl-SI" sz="2000" dirty="0" smtClean="0"/>
              <a:t>;</a:t>
            </a:r>
          </a:p>
          <a:p>
            <a:pPr algn="just"/>
            <a:r>
              <a:rPr lang="sl-SI" sz="2000" dirty="0" smtClean="0"/>
              <a:t>Izvedba strokovnega dela (ocenjevanje in odbira živali …), </a:t>
            </a:r>
            <a:r>
              <a:rPr lang="sl-SI" sz="2000" b="1" dirty="0" smtClean="0"/>
              <a:t>marec, april, maj, oktober, november in december 2023;</a:t>
            </a:r>
          </a:p>
          <a:p>
            <a:pPr algn="just"/>
            <a:r>
              <a:rPr lang="sl-SI" sz="2000" dirty="0" smtClean="0"/>
              <a:t>Nadaljnje </a:t>
            </a:r>
            <a:r>
              <a:rPr lang="sl-SI" sz="2000" dirty="0"/>
              <a:t>u</a:t>
            </a:r>
            <a:r>
              <a:rPr lang="sl-SI" sz="2000" dirty="0" smtClean="0"/>
              <a:t>rejevanje potrjevanja porekla in uskladitev novih rej z rejskim programom za </a:t>
            </a:r>
            <a:r>
              <a:rPr lang="sl-SI" sz="2000" dirty="0" err="1" smtClean="0"/>
              <a:t>cikasto</a:t>
            </a:r>
            <a:r>
              <a:rPr lang="sl-SI" sz="2000" dirty="0" smtClean="0"/>
              <a:t> govedo;</a:t>
            </a:r>
          </a:p>
          <a:p>
            <a:pPr algn="just"/>
            <a:r>
              <a:rPr lang="sl-SI" sz="2000" dirty="0" smtClean="0"/>
              <a:t>Sodelovanje na tržnici </a:t>
            </a:r>
            <a:r>
              <a:rPr lang="sl-SI" sz="2000" dirty="0"/>
              <a:t>v BTC </a:t>
            </a:r>
            <a:r>
              <a:rPr lang="sl-SI" sz="2000" dirty="0" err="1"/>
              <a:t>City</a:t>
            </a:r>
            <a:r>
              <a:rPr lang="sl-SI" sz="2000" dirty="0"/>
              <a:t>  v </a:t>
            </a:r>
            <a:r>
              <a:rPr lang="sl-SI" sz="2000" dirty="0" smtClean="0"/>
              <a:t>Ljubljani, projekt </a:t>
            </a:r>
            <a:r>
              <a:rPr lang="sl-SI" sz="2000" b="1" dirty="0" smtClean="0"/>
              <a:t>»DIŠI </a:t>
            </a:r>
            <a:r>
              <a:rPr lang="sl-SI" sz="2000" b="1" dirty="0"/>
              <a:t>PO DOMAČEM</a:t>
            </a:r>
            <a:r>
              <a:rPr lang="sl-SI" sz="2000" b="1" dirty="0" smtClean="0"/>
              <a:t>«, maj 2023;</a:t>
            </a:r>
            <a:endParaRPr lang="sl-SI" sz="2000" dirty="0" smtClean="0"/>
          </a:p>
          <a:p>
            <a:pPr algn="just"/>
            <a:r>
              <a:rPr lang="sl-SI" sz="2000" dirty="0" smtClean="0"/>
              <a:t>8. strokovna delavnica Rejskega Društva CIKA, kmetija Pr </a:t>
            </a:r>
            <a:r>
              <a:rPr lang="sl-SI" sz="2000" dirty="0" err="1" smtClean="0"/>
              <a:t>Perk</a:t>
            </a:r>
            <a:r>
              <a:rPr lang="sl-SI" sz="2000" dirty="0" smtClean="0"/>
              <a:t>, Solčava (</a:t>
            </a:r>
            <a:r>
              <a:rPr lang="sl-SI" sz="2000" b="1" dirty="0"/>
              <a:t>k</a:t>
            </a:r>
            <a:r>
              <a:rPr lang="sl-SI" sz="2000" b="1" dirty="0" smtClean="0"/>
              <a:t>lavna </a:t>
            </a:r>
            <a:r>
              <a:rPr lang="sl-SI" sz="2000" b="1" dirty="0"/>
              <a:t>kakovost, zorenje mesa, informacija o postopku certificiranja kmetijskih pridelkov in živil z oznako izbrana kakovost</a:t>
            </a:r>
            <a:r>
              <a:rPr lang="sl-SI" sz="2000" dirty="0" smtClean="0"/>
              <a:t>), </a:t>
            </a:r>
            <a:r>
              <a:rPr lang="sl-SI" sz="2000" b="1" dirty="0" smtClean="0"/>
              <a:t>junij 2023</a:t>
            </a:r>
            <a:r>
              <a:rPr lang="sl-SI" sz="2000" dirty="0" smtClean="0"/>
              <a:t>;</a:t>
            </a:r>
          </a:p>
          <a:p>
            <a:pPr algn="just"/>
            <a:r>
              <a:rPr lang="sl-SI" sz="2000" dirty="0" smtClean="0"/>
              <a:t>Sodelovanje na razstavi AGRA, </a:t>
            </a:r>
            <a:r>
              <a:rPr lang="sl-SI" sz="2000" b="1" dirty="0" smtClean="0"/>
              <a:t>avgust 2023</a:t>
            </a:r>
            <a:r>
              <a:rPr lang="sl-SI" sz="2000" dirty="0" smtClean="0"/>
              <a:t>;</a:t>
            </a:r>
          </a:p>
          <a:p>
            <a:pPr algn="just"/>
            <a:r>
              <a:rPr lang="sl-SI" sz="2000" dirty="0" smtClean="0"/>
              <a:t>Sodelovanje na 65. Kravjem balu v Bohinju, </a:t>
            </a:r>
            <a:r>
              <a:rPr lang="sl-SI" sz="2000" b="1" dirty="0" smtClean="0"/>
              <a:t>september 2023</a:t>
            </a:r>
            <a:r>
              <a:rPr lang="sl-SI" sz="2000" dirty="0" smtClean="0"/>
              <a:t>;</a:t>
            </a:r>
          </a:p>
          <a:p>
            <a:pPr algn="just"/>
            <a:r>
              <a:rPr lang="sl-SI" sz="2000" dirty="0" smtClean="0"/>
              <a:t>Sodelovanje na dogodku predstavitve </a:t>
            </a:r>
            <a:r>
              <a:rPr lang="sl-SI" sz="2000" dirty="0"/>
              <a:t>projekta </a:t>
            </a:r>
            <a:r>
              <a:rPr lang="sl-SI" sz="2000" dirty="0" err="1"/>
              <a:t>ReNature</a:t>
            </a:r>
            <a:r>
              <a:rPr lang="sl-SI" sz="2000" dirty="0"/>
              <a:t> o kraških pašnikih in reji avtohtonih pasem domačih </a:t>
            </a:r>
            <a:r>
              <a:rPr lang="sl-SI" sz="2000" dirty="0" smtClean="0"/>
              <a:t>živali, </a:t>
            </a:r>
            <a:r>
              <a:rPr lang="sl-SI" sz="2000" b="1" dirty="0" smtClean="0"/>
              <a:t>september 2023</a:t>
            </a:r>
            <a:r>
              <a:rPr lang="sl-SI" sz="2200" dirty="0" smtClean="0"/>
              <a:t>;</a:t>
            </a:r>
          </a:p>
          <a:p>
            <a:pPr algn="just"/>
            <a:r>
              <a:rPr lang="sl-SI" sz="2200" dirty="0" smtClean="0"/>
              <a:t>Sodelovanje na živinorejski razstavi Velike Lašče, </a:t>
            </a:r>
            <a:r>
              <a:rPr lang="sl-SI" sz="2200" b="1" dirty="0" smtClean="0"/>
              <a:t>september 2023</a:t>
            </a:r>
            <a:r>
              <a:rPr lang="sl-SI" sz="2200" dirty="0" smtClean="0"/>
              <a:t>;</a:t>
            </a:r>
          </a:p>
          <a:p>
            <a:pPr marL="0" indent="0" algn="just">
              <a:buNone/>
            </a:pPr>
            <a:endParaRPr lang="sl-SI" sz="2800" dirty="0" smtClean="0"/>
          </a:p>
          <a:p>
            <a:pPr algn="just"/>
            <a:endParaRPr lang="sl-SI" sz="2800" dirty="0"/>
          </a:p>
          <a:p>
            <a:pPr algn="just"/>
            <a:endParaRPr lang="sl-SI" sz="2800" dirty="0" smtClean="0"/>
          </a:p>
          <a:p>
            <a:pPr marL="0" indent="0" algn="just">
              <a:buNone/>
            </a:pPr>
            <a:endParaRPr lang="sl-SI" sz="2000" dirty="0"/>
          </a:p>
        </p:txBody>
      </p:sp>
    </p:spTree>
    <p:extLst>
      <p:ext uri="{BB962C8B-B14F-4D97-AF65-F5344CB8AC3E}">
        <p14:creationId xmlns:p14="http://schemas.microsoft.com/office/powerpoint/2010/main" val="1730763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548680"/>
            <a:ext cx="8229600" cy="4525963"/>
          </a:xfrm>
        </p:spPr>
        <p:txBody>
          <a:bodyPr>
            <a:normAutofit/>
          </a:bodyPr>
          <a:lstStyle/>
          <a:p>
            <a:pPr algn="just"/>
            <a:r>
              <a:rPr lang="sl-SI" sz="2000" dirty="0"/>
              <a:t>Ekskurzija Rejskega Društva CIKA po gorenjski, </a:t>
            </a:r>
            <a:r>
              <a:rPr lang="sl-SI" sz="2000" b="1" dirty="0"/>
              <a:t>oktober 2023</a:t>
            </a:r>
            <a:r>
              <a:rPr lang="sl-SI" sz="2000" dirty="0"/>
              <a:t>;</a:t>
            </a:r>
          </a:p>
          <a:p>
            <a:pPr algn="just"/>
            <a:r>
              <a:rPr lang="sl-SI" sz="2000" dirty="0"/>
              <a:t>Sodelovanje pri pripravi kataloga plemenskih bikov, </a:t>
            </a:r>
            <a:r>
              <a:rPr lang="sl-SI" sz="2000" b="1" dirty="0"/>
              <a:t>november 2023</a:t>
            </a:r>
            <a:r>
              <a:rPr lang="sl-SI" sz="2000" dirty="0" smtClean="0"/>
              <a:t>;</a:t>
            </a:r>
          </a:p>
          <a:p>
            <a:pPr algn="just"/>
            <a:r>
              <a:rPr lang="sl-SI" sz="2000" dirty="0"/>
              <a:t>Izpeljali eno redno sejo upravnega odbora Rejskega Društva CIKA, </a:t>
            </a:r>
            <a:r>
              <a:rPr lang="sl-SI" sz="2000" b="1" dirty="0"/>
              <a:t>december </a:t>
            </a:r>
            <a:r>
              <a:rPr lang="sl-SI" sz="2000" b="1" dirty="0" smtClean="0"/>
              <a:t>2023;</a:t>
            </a:r>
            <a:endParaRPr lang="sl-SI" sz="2000" dirty="0">
              <a:solidFill>
                <a:prstClr val="black"/>
              </a:solidFill>
            </a:endParaRPr>
          </a:p>
          <a:p>
            <a:pPr lvl="0" algn="just"/>
            <a:r>
              <a:rPr lang="sl-SI" sz="2000" dirty="0" smtClean="0">
                <a:solidFill>
                  <a:prstClr val="black"/>
                </a:solidFill>
              </a:rPr>
              <a:t>Revija </a:t>
            </a:r>
            <a:r>
              <a:rPr lang="sl-SI" sz="2000" dirty="0" err="1">
                <a:solidFill>
                  <a:prstClr val="black"/>
                </a:solidFill>
              </a:rPr>
              <a:t>Cikasti</a:t>
            </a:r>
            <a:r>
              <a:rPr lang="sl-SI" sz="2000" dirty="0">
                <a:solidFill>
                  <a:prstClr val="black"/>
                </a:solidFill>
              </a:rPr>
              <a:t> zvonček, </a:t>
            </a:r>
            <a:r>
              <a:rPr lang="sl-SI" sz="2000" b="1" dirty="0">
                <a:solidFill>
                  <a:prstClr val="black"/>
                </a:solidFill>
              </a:rPr>
              <a:t>december </a:t>
            </a:r>
            <a:r>
              <a:rPr lang="sl-SI" sz="2000" b="1" dirty="0" smtClean="0">
                <a:solidFill>
                  <a:prstClr val="black"/>
                </a:solidFill>
              </a:rPr>
              <a:t>2023</a:t>
            </a:r>
            <a:r>
              <a:rPr lang="sl-SI" sz="2000" dirty="0" smtClean="0">
                <a:solidFill>
                  <a:prstClr val="black"/>
                </a:solidFill>
              </a:rPr>
              <a:t> </a:t>
            </a:r>
            <a:r>
              <a:rPr lang="sl-SI" sz="2000" dirty="0">
                <a:solidFill>
                  <a:prstClr val="black"/>
                </a:solidFill>
              </a:rPr>
              <a:t>(</a:t>
            </a:r>
            <a:r>
              <a:rPr lang="sl-SI" sz="2000" dirty="0" smtClean="0">
                <a:solidFill>
                  <a:prstClr val="black"/>
                </a:solidFill>
              </a:rPr>
              <a:t>24. </a:t>
            </a:r>
            <a:r>
              <a:rPr lang="sl-SI" sz="2000" dirty="0">
                <a:solidFill>
                  <a:prstClr val="black"/>
                </a:solidFill>
              </a:rPr>
              <a:t>številka</a:t>
            </a:r>
            <a:r>
              <a:rPr lang="sl-SI" sz="2000" dirty="0" smtClean="0">
                <a:solidFill>
                  <a:prstClr val="black"/>
                </a:solidFill>
              </a:rPr>
              <a:t>);</a:t>
            </a:r>
          </a:p>
          <a:p>
            <a:pPr lvl="0" algn="just"/>
            <a:r>
              <a:rPr lang="sl-SI" sz="2000" dirty="0" smtClean="0">
                <a:solidFill>
                  <a:prstClr val="black"/>
                </a:solidFill>
              </a:rPr>
              <a:t>Uspešna </a:t>
            </a:r>
            <a:r>
              <a:rPr lang="sl-SI" sz="2000" dirty="0">
                <a:solidFill>
                  <a:prstClr val="black"/>
                </a:solidFill>
              </a:rPr>
              <a:t>prijava Rejskega Društva CIKA na </a:t>
            </a:r>
            <a:r>
              <a:rPr lang="sl-SI" sz="2000" dirty="0" smtClean="0">
                <a:solidFill>
                  <a:prstClr val="black"/>
                </a:solidFill>
              </a:rPr>
              <a:t>občinske razpise (</a:t>
            </a:r>
            <a:r>
              <a:rPr lang="sl-SI" sz="2000" b="1" dirty="0"/>
              <a:t>Postojna, Hrpelje – Kozina, Kranjska gora, Litija , Železniki, Šmartno ob Paki, Šmarje pri Jelšah, Laško, Črnomelj, Sevnica (2 x), Šmartno pri Litiji (2 x), Solčava, Mislinja, Lukovica, Dravograd, Kamnik (2 x), Kranj, Gorenja vas – Poljane, Trebnje, Šentjur, Radovljica, Bohinj, Črna na Koroškem, Vransko ter na državni razpis za delovanje rejskih </a:t>
            </a:r>
            <a:r>
              <a:rPr lang="sl-SI" sz="2000" b="1" dirty="0" smtClean="0"/>
              <a:t>organizacij</a:t>
            </a:r>
            <a:r>
              <a:rPr lang="sl-SI" sz="2000" dirty="0" smtClean="0"/>
              <a:t>)</a:t>
            </a:r>
            <a:r>
              <a:rPr lang="sl-SI" sz="2000" dirty="0" smtClean="0">
                <a:solidFill>
                  <a:prstClr val="black"/>
                </a:solidFill>
              </a:rPr>
              <a:t>;</a:t>
            </a:r>
            <a:endParaRPr lang="sl-SI" sz="2000" dirty="0">
              <a:solidFill>
                <a:prstClr val="black"/>
              </a:solidFill>
            </a:endParaRPr>
          </a:p>
          <a:p>
            <a:pPr lvl="0" algn="just"/>
            <a:r>
              <a:rPr lang="sl-SI" sz="2000" dirty="0">
                <a:solidFill>
                  <a:prstClr val="black"/>
                </a:solidFill>
              </a:rPr>
              <a:t>Nabava promocijskega </a:t>
            </a:r>
            <a:r>
              <a:rPr lang="sl-SI" sz="2000" dirty="0" smtClean="0">
                <a:solidFill>
                  <a:prstClr val="black"/>
                </a:solidFill>
              </a:rPr>
              <a:t>materiala.</a:t>
            </a:r>
            <a:endParaRPr lang="sl-SI" sz="2000" dirty="0">
              <a:solidFill>
                <a:prstClr val="black"/>
              </a:solidFill>
            </a:endParaRPr>
          </a:p>
          <a:p>
            <a:endParaRPr lang="sl-SI" dirty="0"/>
          </a:p>
        </p:txBody>
      </p:sp>
    </p:spTree>
    <p:extLst>
      <p:ext uri="{BB962C8B-B14F-4D97-AF65-F5344CB8AC3E}">
        <p14:creationId xmlns:p14="http://schemas.microsoft.com/office/powerpoint/2010/main" val="3572391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normAutofit/>
          </a:bodyPr>
          <a:lstStyle/>
          <a:p>
            <a:r>
              <a:rPr lang="sl-SI" sz="3200" b="1" dirty="0" smtClean="0"/>
              <a:t>PROGRAM DELA ZA LETO 2023</a:t>
            </a:r>
            <a:endParaRPr lang="sl-SI" sz="3200" b="1" dirty="0"/>
          </a:p>
        </p:txBody>
      </p:sp>
      <p:sp>
        <p:nvSpPr>
          <p:cNvPr id="3" name="Ograda vsebine 2"/>
          <p:cNvSpPr>
            <a:spLocks noGrp="1"/>
          </p:cNvSpPr>
          <p:nvPr>
            <p:ph idx="1"/>
          </p:nvPr>
        </p:nvSpPr>
        <p:spPr>
          <a:xfrm>
            <a:off x="457200" y="1124744"/>
            <a:ext cx="8229600" cy="5544616"/>
          </a:xfrm>
        </p:spPr>
        <p:txBody>
          <a:bodyPr>
            <a:normAutofit/>
          </a:bodyPr>
          <a:lstStyle/>
          <a:p>
            <a:pPr algn="just"/>
            <a:r>
              <a:rPr lang="sl-SI" sz="2000" dirty="0" smtClean="0"/>
              <a:t>Ocenjevanje prvesnic (telile od 1. 3. 2023 – 28. 2. 2024);</a:t>
            </a:r>
          </a:p>
          <a:p>
            <a:pPr algn="just"/>
            <a:r>
              <a:rPr lang="sl-SI" sz="2000" dirty="0" smtClean="0"/>
              <a:t>Odbira bikovskih mater za leto 2024;</a:t>
            </a:r>
          </a:p>
          <a:p>
            <a:pPr algn="just"/>
            <a:r>
              <a:rPr lang="sl-SI" sz="2000" dirty="0" err="1" smtClean="0"/>
              <a:t>Predodbira</a:t>
            </a:r>
            <a:r>
              <a:rPr lang="sl-SI" sz="2000" dirty="0" smtClean="0"/>
              <a:t> in odbira (delovna skupina) plemenskih bikov za osemenjevanje in pripust;</a:t>
            </a:r>
          </a:p>
          <a:p>
            <a:pPr algn="just"/>
            <a:r>
              <a:rPr lang="sl-SI" sz="2000" dirty="0" err="1" smtClean="0"/>
              <a:t>Vhleviti</a:t>
            </a:r>
            <a:r>
              <a:rPr lang="sl-SI" sz="2000" dirty="0" smtClean="0"/>
              <a:t> tri plemenske bike </a:t>
            </a:r>
            <a:r>
              <a:rPr lang="sl-SI" sz="2000" dirty="0" err="1" smtClean="0"/>
              <a:t>cikaste</a:t>
            </a:r>
            <a:r>
              <a:rPr lang="sl-SI" sz="2000" dirty="0" smtClean="0"/>
              <a:t> pasme na OC Preska (odvzem semena);</a:t>
            </a:r>
          </a:p>
          <a:p>
            <a:pPr algn="just"/>
            <a:r>
              <a:rPr lang="sl-SI" sz="2000" dirty="0" smtClean="0"/>
              <a:t>Predstaviti povprečno stopnjo sorodstva aktualnih plemenskih bikov za osemenjevanje krav </a:t>
            </a:r>
            <a:r>
              <a:rPr lang="sl-SI" sz="2000" dirty="0" err="1" smtClean="0"/>
              <a:t>cikaste</a:t>
            </a:r>
            <a:r>
              <a:rPr lang="sl-SI" sz="2000" dirty="0" smtClean="0"/>
              <a:t> pasme z aktivno populacijo ženskih živali </a:t>
            </a:r>
            <a:r>
              <a:rPr lang="sl-SI" sz="2000" dirty="0" err="1" smtClean="0"/>
              <a:t>cikaste</a:t>
            </a:r>
            <a:r>
              <a:rPr lang="sl-SI" sz="2000" dirty="0" smtClean="0"/>
              <a:t> pasme v sodelovanju s KIS;</a:t>
            </a:r>
          </a:p>
          <a:p>
            <a:pPr algn="just"/>
            <a:r>
              <a:rPr lang="sl-SI" sz="2000" dirty="0" err="1" smtClean="0"/>
              <a:t>Genotipizirati</a:t>
            </a:r>
            <a:r>
              <a:rPr lang="sl-SI" sz="2000" dirty="0" smtClean="0"/>
              <a:t> 15 plemenskih bikov;</a:t>
            </a:r>
          </a:p>
          <a:p>
            <a:pPr algn="just"/>
            <a:r>
              <a:rPr lang="sl-SI" sz="2000" dirty="0" smtClean="0"/>
              <a:t>Sodelovanje na razstavi AGRA, 2024;</a:t>
            </a:r>
          </a:p>
          <a:p>
            <a:pPr algn="just"/>
            <a:r>
              <a:rPr lang="sl-SI" sz="2000" dirty="0" smtClean="0"/>
              <a:t>Sodelovanje na 66. tradicionalnem Kravjem balu v Bohinju;</a:t>
            </a:r>
          </a:p>
          <a:p>
            <a:pPr algn="just"/>
            <a:r>
              <a:rPr lang="sl-SI" sz="2000" dirty="0" smtClean="0"/>
              <a:t>Iskanje možnosti promocije </a:t>
            </a:r>
            <a:r>
              <a:rPr lang="sl-SI" sz="2000" dirty="0" err="1" smtClean="0"/>
              <a:t>cikastega</a:t>
            </a:r>
            <a:r>
              <a:rPr lang="sl-SI" sz="2000" dirty="0" smtClean="0"/>
              <a:t> goveda, predvsem mesa in mlečnih izdelkov;</a:t>
            </a:r>
          </a:p>
          <a:p>
            <a:pPr algn="just"/>
            <a:r>
              <a:rPr lang="sl-SI" sz="2000" dirty="0" smtClean="0">
                <a:solidFill>
                  <a:prstClr val="black"/>
                </a:solidFill>
              </a:rPr>
              <a:t>Revija </a:t>
            </a:r>
            <a:r>
              <a:rPr lang="sl-SI" sz="2000" dirty="0" err="1">
                <a:solidFill>
                  <a:prstClr val="black"/>
                </a:solidFill>
              </a:rPr>
              <a:t>Cikasti</a:t>
            </a:r>
            <a:r>
              <a:rPr lang="sl-SI" sz="2000" dirty="0">
                <a:solidFill>
                  <a:prstClr val="black"/>
                </a:solidFill>
              </a:rPr>
              <a:t> zvonček, december </a:t>
            </a:r>
            <a:r>
              <a:rPr lang="sl-SI" sz="2000" dirty="0" smtClean="0">
                <a:solidFill>
                  <a:prstClr val="black"/>
                </a:solidFill>
              </a:rPr>
              <a:t>2024, 25. številka;</a:t>
            </a:r>
            <a:r>
              <a:rPr lang="sl-SI" sz="2000" dirty="0" smtClean="0"/>
              <a:t> </a:t>
            </a:r>
            <a:endParaRPr lang="sl-SI" sz="2000" dirty="0"/>
          </a:p>
        </p:txBody>
      </p:sp>
    </p:spTree>
    <p:extLst>
      <p:ext uri="{BB962C8B-B14F-4D97-AF65-F5344CB8AC3E}">
        <p14:creationId xmlns:p14="http://schemas.microsoft.com/office/powerpoint/2010/main" val="2245067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LASTNOSTI, KI SE JIH OPISUJE KOT NAPAKO PRI OCENJEVANJU KRAV CIKASTE PASME</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2003456536"/>
              </p:ext>
            </p:extLst>
          </p:nvPr>
        </p:nvGraphicFramePr>
        <p:xfrm>
          <a:off x="323528" y="1600201"/>
          <a:ext cx="8363272" cy="5082253"/>
        </p:xfrm>
        <a:graphic>
          <a:graphicData uri="http://schemas.openxmlformats.org/drawingml/2006/table">
            <a:tbl>
              <a:tblPr firstRow="1" bandRow="1">
                <a:tableStyleId>{5C22544A-7EE6-4342-B048-85BDC9FD1C3A}</a:tableStyleId>
              </a:tblPr>
              <a:tblGrid>
                <a:gridCol w="1656184">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1147672">
                  <a:extLst>
                    <a:ext uri="{9D8B030D-6E8A-4147-A177-3AD203B41FA5}">
                      <a16:colId xmlns="" xmlns:a16="http://schemas.microsoft.com/office/drawing/2014/main" val="20003"/>
                    </a:ext>
                  </a:extLst>
                </a:gridCol>
                <a:gridCol w="1145384">
                  <a:extLst>
                    <a:ext uri="{9D8B030D-6E8A-4147-A177-3AD203B41FA5}">
                      <a16:colId xmlns="" xmlns:a16="http://schemas.microsoft.com/office/drawing/2014/main" val="20004"/>
                    </a:ext>
                  </a:extLst>
                </a:gridCol>
                <a:gridCol w="1090892">
                  <a:extLst>
                    <a:ext uri="{9D8B030D-6E8A-4147-A177-3AD203B41FA5}">
                      <a16:colId xmlns="" xmlns:a16="http://schemas.microsoft.com/office/drawing/2014/main" val="20005"/>
                    </a:ext>
                  </a:extLst>
                </a:gridCol>
                <a:gridCol w="1090892">
                  <a:extLst>
                    <a:ext uri="{9D8B030D-6E8A-4147-A177-3AD203B41FA5}">
                      <a16:colId xmlns="" xmlns:a16="http://schemas.microsoft.com/office/drawing/2014/main" val="20006"/>
                    </a:ext>
                  </a:extLst>
                </a:gridCol>
              </a:tblGrid>
              <a:tr h="648483">
                <a:tc>
                  <a:txBody>
                    <a:bodyPr/>
                    <a:lstStyle/>
                    <a:p>
                      <a:r>
                        <a:rPr lang="sl-SI" sz="1400" dirty="0" smtClean="0"/>
                        <a:t>LASTNOST</a:t>
                      </a:r>
                    </a:p>
                    <a:p>
                      <a:r>
                        <a:rPr lang="sl-SI" sz="1400" dirty="0" smtClean="0">
                          <a:ln>
                            <a:solidFill>
                              <a:sysClr val="windowText" lastClr="000000"/>
                            </a:solidFill>
                          </a:ln>
                        </a:rPr>
                        <a:t>                        LETO</a:t>
                      </a:r>
                    </a:p>
                  </a:txBody>
                  <a:tcPr>
                    <a:lnBlToTr w="12700" cap="flat" cmpd="sng" algn="ctr">
                      <a:solidFill>
                        <a:schemeClr val="tx1"/>
                      </a:solidFill>
                      <a:prstDash val="solid"/>
                      <a:round/>
                      <a:headEnd type="none" w="med" len="med"/>
                      <a:tailEnd type="none" w="med" len="med"/>
                    </a:lnBlToTr>
                  </a:tcPr>
                </a:tc>
                <a:tc>
                  <a:txBody>
                    <a:bodyPr/>
                    <a:lstStyle/>
                    <a:p>
                      <a:pPr algn="ctr"/>
                      <a:r>
                        <a:rPr lang="sl-SI" sz="1400" dirty="0" smtClean="0"/>
                        <a:t>2007</a:t>
                      </a:r>
                    </a:p>
                    <a:p>
                      <a:pPr algn="ctr"/>
                      <a:r>
                        <a:rPr lang="sl-SI" sz="1400" dirty="0" smtClean="0"/>
                        <a:t>155 ocen</a:t>
                      </a:r>
                      <a:endParaRPr lang="sl-SI" sz="1400" dirty="0"/>
                    </a:p>
                  </a:txBody>
                  <a:tcPr/>
                </a:tc>
                <a:tc>
                  <a:txBody>
                    <a:bodyPr/>
                    <a:lstStyle/>
                    <a:p>
                      <a:pPr algn="ctr"/>
                      <a:r>
                        <a:rPr lang="sl-SI" sz="1400" dirty="0" smtClean="0"/>
                        <a:t>2010</a:t>
                      </a:r>
                    </a:p>
                    <a:p>
                      <a:pPr algn="ctr"/>
                      <a:r>
                        <a:rPr lang="sl-SI" sz="1400" dirty="0" smtClean="0"/>
                        <a:t>196 ocen</a:t>
                      </a:r>
                      <a:endParaRPr lang="sl-SI" sz="1400" dirty="0"/>
                    </a:p>
                  </a:txBody>
                  <a:tcPr/>
                </a:tc>
                <a:tc>
                  <a:txBody>
                    <a:bodyPr/>
                    <a:lstStyle/>
                    <a:p>
                      <a:pPr algn="ctr"/>
                      <a:r>
                        <a:rPr lang="sl-SI" sz="1400" dirty="0" smtClean="0"/>
                        <a:t>2016</a:t>
                      </a:r>
                    </a:p>
                    <a:p>
                      <a:pPr algn="ctr"/>
                      <a:r>
                        <a:rPr lang="sl-SI" sz="1400" dirty="0" smtClean="0"/>
                        <a:t>282 ocen</a:t>
                      </a:r>
                      <a:endParaRPr lang="sl-SI" sz="1400" dirty="0"/>
                    </a:p>
                  </a:txBody>
                  <a:tcPr/>
                </a:tc>
                <a:tc>
                  <a:txBody>
                    <a:bodyPr/>
                    <a:lstStyle/>
                    <a:p>
                      <a:pPr algn="ctr"/>
                      <a:r>
                        <a:rPr lang="sl-SI" sz="1400" smtClean="0"/>
                        <a:t>2020</a:t>
                      </a:r>
                    </a:p>
                    <a:p>
                      <a:pPr algn="ctr"/>
                      <a:r>
                        <a:rPr lang="sl-SI" sz="1400" smtClean="0"/>
                        <a:t>276</a:t>
                      </a:r>
                      <a:r>
                        <a:rPr lang="sl-SI" sz="1400" baseline="0" smtClean="0"/>
                        <a:t> ocen</a:t>
                      </a:r>
                      <a:endParaRPr lang="sl-SI" sz="1400" dirty="0"/>
                    </a:p>
                  </a:txBody>
                  <a:tcPr/>
                </a:tc>
                <a:tc>
                  <a:txBody>
                    <a:bodyPr/>
                    <a:lstStyle/>
                    <a:p>
                      <a:pPr algn="ctr"/>
                      <a:r>
                        <a:rPr lang="sl-SI" sz="1400" dirty="0" smtClean="0"/>
                        <a:t>2022</a:t>
                      </a:r>
                    </a:p>
                    <a:p>
                      <a:pPr algn="ctr"/>
                      <a:r>
                        <a:rPr lang="sl-SI" sz="1400" dirty="0" smtClean="0"/>
                        <a:t>316 ocen</a:t>
                      </a:r>
                      <a:endParaRPr lang="sl-SI" sz="1400" dirty="0"/>
                    </a:p>
                  </a:txBody>
                  <a:tcPr/>
                </a:tc>
                <a:tc>
                  <a:txBody>
                    <a:bodyPr/>
                    <a:lstStyle/>
                    <a:p>
                      <a:pPr algn="ctr"/>
                      <a:r>
                        <a:rPr lang="sl-SI" sz="1400" dirty="0" smtClean="0"/>
                        <a:t>2023</a:t>
                      </a:r>
                    </a:p>
                    <a:p>
                      <a:pPr algn="ctr"/>
                      <a:r>
                        <a:rPr lang="sl-SI" sz="1400" dirty="0" smtClean="0"/>
                        <a:t>246 ocen</a:t>
                      </a:r>
                      <a:endParaRPr lang="sl-SI" sz="1400" dirty="0"/>
                    </a:p>
                  </a:txBody>
                  <a:tcPr/>
                </a:tc>
                <a:extLst>
                  <a:ext uri="{0D108BD9-81ED-4DB2-BD59-A6C34878D82A}">
                    <a16:rowId xmlns="" xmlns:a16="http://schemas.microsoft.com/office/drawing/2014/main" val="10000"/>
                  </a:ext>
                </a:extLst>
              </a:tr>
              <a:tr h="453938">
                <a:tc>
                  <a:txBody>
                    <a:bodyPr/>
                    <a:lstStyle/>
                    <a:p>
                      <a:r>
                        <a:rPr lang="sl-SI" sz="1400" b="1" dirty="0" smtClean="0"/>
                        <a:t>Beli znaki na nogah</a:t>
                      </a:r>
                      <a:endParaRPr lang="sl-SI" sz="1400" b="1" dirty="0"/>
                    </a:p>
                  </a:txBody>
                  <a:tcPr/>
                </a:tc>
                <a:tc>
                  <a:txBody>
                    <a:bodyPr/>
                    <a:lstStyle/>
                    <a:p>
                      <a:r>
                        <a:rPr lang="sl-SI" sz="1400" b="1" dirty="0" smtClean="0"/>
                        <a:t>17</a:t>
                      </a:r>
                      <a:r>
                        <a:rPr lang="sl-SI" sz="1400" dirty="0" smtClean="0"/>
                        <a:t> </a:t>
                      </a:r>
                      <a:r>
                        <a:rPr lang="sl-SI" sz="1400" b="1" dirty="0" smtClean="0">
                          <a:solidFill>
                            <a:srgbClr val="FF0000"/>
                          </a:solidFill>
                        </a:rPr>
                        <a:t>(11,0 %)</a:t>
                      </a:r>
                      <a:endParaRPr lang="sl-SI" sz="1400" b="1" dirty="0">
                        <a:solidFill>
                          <a:srgbClr val="FF0000"/>
                        </a:solidFill>
                      </a:endParaRPr>
                    </a:p>
                  </a:txBody>
                  <a:tcPr/>
                </a:tc>
                <a:tc>
                  <a:txBody>
                    <a:bodyPr/>
                    <a:lstStyle/>
                    <a:p>
                      <a:r>
                        <a:rPr lang="sl-SI" sz="1400" b="1" dirty="0" smtClean="0"/>
                        <a:t>28</a:t>
                      </a:r>
                      <a:r>
                        <a:rPr lang="sl-SI" sz="1400" dirty="0" smtClean="0"/>
                        <a:t> </a:t>
                      </a:r>
                      <a:r>
                        <a:rPr lang="sl-SI" sz="1400" b="1" dirty="0" smtClean="0">
                          <a:solidFill>
                            <a:srgbClr val="FF0000"/>
                          </a:solidFill>
                        </a:rPr>
                        <a:t>(14,3 %)</a:t>
                      </a:r>
                      <a:endParaRPr lang="sl-SI" sz="1400" b="1" dirty="0">
                        <a:solidFill>
                          <a:srgbClr val="FF0000"/>
                        </a:solidFill>
                      </a:endParaRPr>
                    </a:p>
                  </a:txBody>
                  <a:tcPr/>
                </a:tc>
                <a:tc>
                  <a:txBody>
                    <a:bodyPr/>
                    <a:lstStyle/>
                    <a:p>
                      <a:r>
                        <a:rPr lang="sl-SI" sz="1400" b="1" dirty="0" smtClean="0"/>
                        <a:t>32</a:t>
                      </a:r>
                      <a:r>
                        <a:rPr lang="sl-SI" sz="1400" dirty="0" smtClean="0"/>
                        <a:t> </a:t>
                      </a:r>
                      <a:r>
                        <a:rPr lang="sl-SI" sz="1400" b="1" dirty="0" smtClean="0">
                          <a:solidFill>
                            <a:srgbClr val="FF0000"/>
                          </a:solidFill>
                        </a:rPr>
                        <a:t>(11,3 %)</a:t>
                      </a:r>
                      <a:endParaRPr lang="sl-SI" sz="1400" b="1" dirty="0">
                        <a:solidFill>
                          <a:srgbClr val="FF0000"/>
                        </a:solidFill>
                      </a:endParaRPr>
                    </a:p>
                  </a:txBody>
                  <a:tcPr/>
                </a:tc>
                <a:tc>
                  <a:txBody>
                    <a:bodyPr/>
                    <a:lstStyle/>
                    <a:p>
                      <a:r>
                        <a:rPr lang="sl-SI" sz="1400" b="0" dirty="0" smtClean="0">
                          <a:solidFill>
                            <a:schemeClr val="tx1"/>
                          </a:solidFill>
                        </a:rPr>
                        <a:t>10 (3,6 %)</a:t>
                      </a:r>
                      <a:endParaRPr lang="sl-SI" sz="1400" b="0" dirty="0">
                        <a:solidFill>
                          <a:schemeClr val="tx1"/>
                        </a:solidFill>
                      </a:endParaRPr>
                    </a:p>
                  </a:txBody>
                  <a:tcPr/>
                </a:tc>
                <a:tc>
                  <a:txBody>
                    <a:bodyPr/>
                    <a:lstStyle/>
                    <a:p>
                      <a:r>
                        <a:rPr lang="sl-SI" sz="1400" b="0" dirty="0" smtClean="0">
                          <a:solidFill>
                            <a:schemeClr val="tx1"/>
                          </a:solidFill>
                        </a:rPr>
                        <a:t>16 </a:t>
                      </a:r>
                      <a:r>
                        <a:rPr lang="sl-SI" sz="1400" b="0" dirty="0" smtClean="0">
                          <a:solidFill>
                            <a:srgbClr val="FF0000"/>
                          </a:solidFill>
                        </a:rPr>
                        <a:t>(5,1 %)</a:t>
                      </a:r>
                      <a:endParaRPr lang="sl-SI" sz="1400" b="0" dirty="0">
                        <a:solidFill>
                          <a:srgbClr val="FF0000"/>
                        </a:solidFill>
                      </a:endParaRPr>
                    </a:p>
                  </a:txBody>
                  <a:tcPr/>
                </a:tc>
                <a:tc>
                  <a:txBody>
                    <a:bodyPr/>
                    <a:lstStyle/>
                    <a:p>
                      <a:r>
                        <a:rPr lang="sl-SI" sz="1400" b="0" dirty="0" smtClean="0">
                          <a:solidFill>
                            <a:schemeClr val="tx1"/>
                          </a:solidFill>
                        </a:rPr>
                        <a:t>7 (2,8 %)</a:t>
                      </a:r>
                      <a:endParaRPr lang="sl-SI" sz="1400" b="0" dirty="0">
                        <a:solidFill>
                          <a:schemeClr val="tx1"/>
                        </a:solidFill>
                      </a:endParaRPr>
                    </a:p>
                  </a:txBody>
                  <a:tcPr/>
                </a:tc>
                <a:extLst>
                  <a:ext uri="{0D108BD9-81ED-4DB2-BD59-A6C34878D82A}">
                    <a16:rowId xmlns="" xmlns:a16="http://schemas.microsoft.com/office/drawing/2014/main" val="10001"/>
                  </a:ext>
                </a:extLst>
              </a:tr>
              <a:tr h="453938">
                <a:tc>
                  <a:txBody>
                    <a:bodyPr/>
                    <a:lstStyle/>
                    <a:p>
                      <a:r>
                        <a:rPr lang="sl-SI" sz="1400" b="1" dirty="0" smtClean="0">
                          <a:solidFill>
                            <a:schemeClr val="tx1"/>
                          </a:solidFill>
                        </a:rPr>
                        <a:t>Beli znaki</a:t>
                      </a:r>
                      <a:r>
                        <a:rPr lang="sl-SI" sz="1400" b="1" baseline="0" dirty="0" smtClean="0">
                          <a:solidFill>
                            <a:schemeClr val="tx1"/>
                          </a:solidFill>
                        </a:rPr>
                        <a:t> na glavi</a:t>
                      </a:r>
                      <a:endParaRPr lang="sl-SI" sz="1400" b="1" dirty="0">
                        <a:solidFill>
                          <a:schemeClr val="tx1"/>
                        </a:solidFill>
                      </a:endParaRPr>
                    </a:p>
                  </a:txBody>
                  <a:tcPr/>
                </a:tc>
                <a:tc>
                  <a:txBody>
                    <a:bodyPr/>
                    <a:lstStyle/>
                    <a:p>
                      <a:r>
                        <a:rPr lang="sl-SI" sz="1400" b="1" dirty="0" smtClean="0"/>
                        <a:t>18</a:t>
                      </a:r>
                      <a:r>
                        <a:rPr lang="sl-SI" sz="1400" dirty="0" smtClean="0"/>
                        <a:t> </a:t>
                      </a:r>
                      <a:r>
                        <a:rPr lang="sl-SI" sz="1400" b="1" dirty="0" smtClean="0">
                          <a:solidFill>
                            <a:srgbClr val="FF0000"/>
                          </a:solidFill>
                        </a:rPr>
                        <a:t>(11,6 %)</a:t>
                      </a:r>
                      <a:endParaRPr lang="sl-SI" sz="1400" b="1" dirty="0">
                        <a:solidFill>
                          <a:srgbClr val="FF0000"/>
                        </a:solidFill>
                      </a:endParaRPr>
                    </a:p>
                  </a:txBody>
                  <a:tcPr/>
                </a:tc>
                <a:tc>
                  <a:txBody>
                    <a:bodyPr/>
                    <a:lstStyle/>
                    <a:p>
                      <a:r>
                        <a:rPr lang="sl-SI" sz="1400" dirty="0" smtClean="0"/>
                        <a:t>16 </a:t>
                      </a:r>
                      <a:r>
                        <a:rPr lang="sl-SI" sz="1400" b="0" dirty="0" smtClean="0">
                          <a:solidFill>
                            <a:srgbClr val="FF0000"/>
                          </a:solidFill>
                        </a:rPr>
                        <a:t>(8,1 %)</a:t>
                      </a:r>
                      <a:endParaRPr lang="sl-SI" sz="1400" b="0" dirty="0">
                        <a:solidFill>
                          <a:srgbClr val="FF0000"/>
                        </a:solidFill>
                      </a:endParaRPr>
                    </a:p>
                  </a:txBody>
                  <a:tcPr/>
                </a:tc>
                <a:tc>
                  <a:txBody>
                    <a:bodyPr/>
                    <a:lstStyle/>
                    <a:p>
                      <a:r>
                        <a:rPr lang="sl-SI" sz="1400" dirty="0" smtClean="0"/>
                        <a:t>21 </a:t>
                      </a:r>
                      <a:r>
                        <a:rPr lang="sl-SI" sz="1400" b="0" dirty="0" smtClean="0">
                          <a:solidFill>
                            <a:srgbClr val="FF0000"/>
                          </a:solidFill>
                        </a:rPr>
                        <a:t>(7,4 %)</a:t>
                      </a:r>
                      <a:endParaRPr lang="sl-SI" sz="1400" b="0" dirty="0">
                        <a:solidFill>
                          <a:srgbClr val="FF0000"/>
                        </a:solidFill>
                      </a:endParaRPr>
                    </a:p>
                  </a:txBody>
                  <a:tcPr/>
                </a:tc>
                <a:tc>
                  <a:txBody>
                    <a:bodyPr/>
                    <a:lstStyle/>
                    <a:p>
                      <a:r>
                        <a:rPr lang="sl-SI" sz="1400" b="0" dirty="0" smtClean="0">
                          <a:solidFill>
                            <a:schemeClr val="tx1"/>
                          </a:solidFill>
                        </a:rPr>
                        <a:t>4</a:t>
                      </a:r>
                      <a:r>
                        <a:rPr lang="sl-SI" sz="1400" b="1" dirty="0" smtClean="0">
                          <a:solidFill>
                            <a:srgbClr val="00B050"/>
                          </a:solidFill>
                        </a:rPr>
                        <a:t> (1,4 %)</a:t>
                      </a:r>
                      <a:endParaRPr lang="sl-SI" sz="1400" b="1" dirty="0">
                        <a:solidFill>
                          <a:srgbClr val="00B050"/>
                        </a:solidFill>
                      </a:endParaRPr>
                    </a:p>
                  </a:txBody>
                  <a:tcPr/>
                </a:tc>
                <a:tc>
                  <a:txBody>
                    <a:bodyPr/>
                    <a:lstStyle/>
                    <a:p>
                      <a:r>
                        <a:rPr lang="sl-SI" sz="1400" b="0" dirty="0" smtClean="0">
                          <a:solidFill>
                            <a:schemeClr val="tx1"/>
                          </a:solidFill>
                        </a:rPr>
                        <a:t>9 (2,8 %)</a:t>
                      </a:r>
                      <a:endParaRPr lang="sl-SI" sz="1400" b="0" dirty="0">
                        <a:solidFill>
                          <a:schemeClr val="tx1"/>
                        </a:solidFill>
                      </a:endParaRPr>
                    </a:p>
                  </a:txBody>
                  <a:tcPr/>
                </a:tc>
                <a:tc>
                  <a:txBody>
                    <a:bodyPr/>
                    <a:lstStyle/>
                    <a:p>
                      <a:r>
                        <a:rPr lang="sl-SI" sz="1400" b="0" dirty="0" smtClean="0">
                          <a:solidFill>
                            <a:schemeClr val="tx1"/>
                          </a:solidFill>
                        </a:rPr>
                        <a:t>3 </a:t>
                      </a:r>
                      <a:r>
                        <a:rPr lang="sl-SI" sz="1400" b="1" dirty="0" smtClean="0">
                          <a:solidFill>
                            <a:srgbClr val="00B050"/>
                          </a:solidFill>
                        </a:rPr>
                        <a:t>(1,2 %)</a:t>
                      </a:r>
                      <a:endParaRPr lang="sl-SI" sz="1400" b="1" dirty="0">
                        <a:solidFill>
                          <a:srgbClr val="00B050"/>
                        </a:solidFill>
                      </a:endParaRPr>
                    </a:p>
                  </a:txBody>
                  <a:tcPr/>
                </a:tc>
                <a:extLst>
                  <a:ext uri="{0D108BD9-81ED-4DB2-BD59-A6C34878D82A}">
                    <a16:rowId xmlns="" xmlns:a16="http://schemas.microsoft.com/office/drawing/2014/main" val="10002"/>
                  </a:ext>
                </a:extLst>
              </a:tr>
              <a:tr h="296997">
                <a:tc>
                  <a:txBody>
                    <a:bodyPr/>
                    <a:lstStyle/>
                    <a:p>
                      <a:r>
                        <a:rPr lang="sl-SI" sz="1400" b="1" dirty="0" smtClean="0">
                          <a:solidFill>
                            <a:srgbClr val="00B050"/>
                          </a:solidFill>
                        </a:rPr>
                        <a:t>Pikasto pisana</a:t>
                      </a:r>
                    </a:p>
                  </a:txBody>
                  <a:tcPr/>
                </a:tc>
                <a:tc>
                  <a:txBody>
                    <a:bodyPr/>
                    <a:lstStyle/>
                    <a:p>
                      <a:r>
                        <a:rPr lang="sl-SI" sz="1400" dirty="0" smtClean="0"/>
                        <a:t>7   (4,5 %)</a:t>
                      </a:r>
                      <a:endParaRPr lang="sl-SI" sz="1400" dirty="0"/>
                    </a:p>
                  </a:txBody>
                  <a:tcPr/>
                </a:tc>
                <a:tc>
                  <a:txBody>
                    <a:bodyPr/>
                    <a:lstStyle/>
                    <a:p>
                      <a:r>
                        <a:rPr lang="sl-SI" sz="1400" dirty="0" smtClean="0"/>
                        <a:t>14 </a:t>
                      </a:r>
                      <a:r>
                        <a:rPr lang="sl-SI" sz="1400" b="0" dirty="0" smtClean="0">
                          <a:solidFill>
                            <a:srgbClr val="FF0000"/>
                          </a:solidFill>
                        </a:rPr>
                        <a:t>(7,1 %)</a:t>
                      </a:r>
                      <a:endParaRPr lang="sl-SI" sz="1400" b="0" dirty="0">
                        <a:solidFill>
                          <a:srgbClr val="FF0000"/>
                        </a:solidFill>
                      </a:endParaRPr>
                    </a:p>
                  </a:txBody>
                  <a:tcPr/>
                </a:tc>
                <a:tc>
                  <a:txBody>
                    <a:bodyPr/>
                    <a:lstStyle/>
                    <a:p>
                      <a:r>
                        <a:rPr lang="sl-SI" sz="1400" dirty="0" smtClean="0"/>
                        <a:t>11 (3,9%)</a:t>
                      </a:r>
                      <a:endParaRPr lang="sl-SI" sz="1400" dirty="0"/>
                    </a:p>
                  </a:txBody>
                  <a:tcPr/>
                </a:tc>
                <a:tc>
                  <a:txBody>
                    <a:bodyPr/>
                    <a:lstStyle/>
                    <a:p>
                      <a:r>
                        <a:rPr lang="sl-SI" sz="1400" b="0" dirty="0" smtClean="0">
                          <a:solidFill>
                            <a:schemeClr val="tx1"/>
                          </a:solidFill>
                        </a:rPr>
                        <a:t>3</a:t>
                      </a:r>
                      <a:r>
                        <a:rPr lang="sl-SI" sz="1400" b="1" dirty="0" smtClean="0">
                          <a:solidFill>
                            <a:srgbClr val="00B050"/>
                          </a:solidFill>
                        </a:rPr>
                        <a:t> (1,1 %)</a:t>
                      </a:r>
                      <a:endParaRPr lang="sl-SI" sz="1400" b="1" dirty="0">
                        <a:solidFill>
                          <a:srgbClr val="00B050"/>
                        </a:solidFill>
                      </a:endParaRPr>
                    </a:p>
                  </a:txBody>
                  <a:tcPr/>
                </a:tc>
                <a:tc>
                  <a:txBody>
                    <a:bodyPr/>
                    <a:lstStyle/>
                    <a:p>
                      <a:r>
                        <a:rPr lang="sl-SI" sz="1400" b="0" dirty="0" smtClean="0">
                          <a:solidFill>
                            <a:schemeClr val="tx1"/>
                          </a:solidFill>
                        </a:rPr>
                        <a:t>6 </a:t>
                      </a:r>
                      <a:r>
                        <a:rPr lang="sl-SI" sz="1400" b="1" dirty="0" smtClean="0">
                          <a:solidFill>
                            <a:srgbClr val="00B050"/>
                          </a:solidFill>
                        </a:rPr>
                        <a:t>(1,9 %)</a:t>
                      </a:r>
                      <a:endParaRPr lang="sl-SI" sz="1400" b="1" dirty="0">
                        <a:solidFill>
                          <a:srgbClr val="00B050"/>
                        </a:solidFill>
                      </a:endParaRPr>
                    </a:p>
                  </a:txBody>
                  <a:tcPr/>
                </a:tc>
                <a:tc>
                  <a:txBody>
                    <a:bodyPr/>
                    <a:lstStyle/>
                    <a:p>
                      <a:r>
                        <a:rPr lang="sl-SI" sz="1400" b="0" dirty="0" smtClean="0">
                          <a:solidFill>
                            <a:schemeClr val="tx1"/>
                          </a:solidFill>
                        </a:rPr>
                        <a:t>1</a:t>
                      </a:r>
                      <a:r>
                        <a:rPr lang="sl-SI" sz="1400" b="1" dirty="0" smtClean="0">
                          <a:solidFill>
                            <a:srgbClr val="00B050"/>
                          </a:solidFill>
                        </a:rPr>
                        <a:t> (0,4 %)</a:t>
                      </a:r>
                      <a:endParaRPr lang="sl-SI" sz="1400" b="1" dirty="0">
                        <a:solidFill>
                          <a:srgbClr val="00B050"/>
                        </a:solidFill>
                      </a:endParaRPr>
                    </a:p>
                  </a:txBody>
                  <a:tcPr/>
                </a:tc>
                <a:extLst>
                  <a:ext uri="{0D108BD9-81ED-4DB2-BD59-A6C34878D82A}">
                    <a16:rowId xmlns="" xmlns:a16="http://schemas.microsoft.com/office/drawing/2014/main" val="10003"/>
                  </a:ext>
                </a:extLst>
              </a:tr>
              <a:tr h="296997">
                <a:tc>
                  <a:txBody>
                    <a:bodyPr/>
                    <a:lstStyle/>
                    <a:p>
                      <a:r>
                        <a:rPr lang="sl-SI" sz="1400" b="1" dirty="0" smtClean="0"/>
                        <a:t>Temen smrček</a:t>
                      </a:r>
                    </a:p>
                  </a:txBody>
                  <a:tcPr/>
                </a:tc>
                <a:tc>
                  <a:txBody>
                    <a:bodyPr/>
                    <a:lstStyle/>
                    <a:p>
                      <a:r>
                        <a:rPr lang="sl-SI" sz="1400" dirty="0" smtClean="0"/>
                        <a:t>8   </a:t>
                      </a:r>
                      <a:r>
                        <a:rPr lang="sl-SI" sz="1400" dirty="0" smtClean="0">
                          <a:solidFill>
                            <a:srgbClr val="FF0000"/>
                          </a:solidFill>
                        </a:rPr>
                        <a:t>(5,2 %)</a:t>
                      </a:r>
                      <a:endParaRPr lang="sl-SI" sz="1400" dirty="0">
                        <a:solidFill>
                          <a:srgbClr val="FF0000"/>
                        </a:solidFill>
                      </a:endParaRPr>
                    </a:p>
                  </a:txBody>
                  <a:tcPr/>
                </a:tc>
                <a:tc>
                  <a:txBody>
                    <a:bodyPr/>
                    <a:lstStyle/>
                    <a:p>
                      <a:r>
                        <a:rPr lang="sl-SI" sz="1400" dirty="0" smtClean="0"/>
                        <a:t>10 </a:t>
                      </a:r>
                      <a:r>
                        <a:rPr lang="sl-SI" sz="1400" b="0" dirty="0" smtClean="0">
                          <a:solidFill>
                            <a:srgbClr val="FF0000"/>
                          </a:solidFill>
                        </a:rPr>
                        <a:t>(5,1 %)</a:t>
                      </a:r>
                      <a:endParaRPr lang="sl-SI" sz="1400" b="0" dirty="0">
                        <a:solidFill>
                          <a:srgbClr val="FF0000"/>
                        </a:solidFill>
                      </a:endParaRPr>
                    </a:p>
                  </a:txBody>
                  <a:tcPr/>
                </a:tc>
                <a:tc>
                  <a:txBody>
                    <a:bodyPr/>
                    <a:lstStyle/>
                    <a:p>
                      <a:r>
                        <a:rPr lang="sl-SI" sz="1400" dirty="0" smtClean="0"/>
                        <a:t>16 </a:t>
                      </a:r>
                      <a:r>
                        <a:rPr lang="sl-SI" sz="1400" b="0" dirty="0" smtClean="0">
                          <a:solidFill>
                            <a:srgbClr val="FF0000"/>
                          </a:solidFill>
                        </a:rPr>
                        <a:t>(5,7 %)</a:t>
                      </a:r>
                      <a:endParaRPr lang="sl-SI" sz="1400" b="0" dirty="0">
                        <a:solidFill>
                          <a:srgbClr val="FF0000"/>
                        </a:solidFill>
                      </a:endParaRPr>
                    </a:p>
                  </a:txBody>
                  <a:tcPr/>
                </a:tc>
                <a:tc>
                  <a:txBody>
                    <a:bodyPr/>
                    <a:lstStyle/>
                    <a:p>
                      <a:r>
                        <a:rPr lang="sl-SI" sz="1400" b="0" dirty="0" smtClean="0">
                          <a:solidFill>
                            <a:schemeClr val="tx1"/>
                          </a:solidFill>
                        </a:rPr>
                        <a:t>12 (4,3 %)</a:t>
                      </a:r>
                      <a:endParaRPr lang="sl-SI" sz="1400" b="0" dirty="0">
                        <a:solidFill>
                          <a:schemeClr val="tx1"/>
                        </a:solidFill>
                      </a:endParaRPr>
                    </a:p>
                  </a:txBody>
                  <a:tcPr/>
                </a:tc>
                <a:tc>
                  <a:txBody>
                    <a:bodyPr/>
                    <a:lstStyle/>
                    <a:p>
                      <a:r>
                        <a:rPr lang="sl-SI" sz="1400" b="0" dirty="0" smtClean="0">
                          <a:solidFill>
                            <a:schemeClr val="tx1"/>
                          </a:solidFill>
                        </a:rPr>
                        <a:t>18 </a:t>
                      </a:r>
                      <a:r>
                        <a:rPr lang="sl-SI" sz="1400" b="0" dirty="0" smtClean="0">
                          <a:solidFill>
                            <a:srgbClr val="FF0000"/>
                          </a:solidFill>
                        </a:rPr>
                        <a:t>(5,7 %)</a:t>
                      </a:r>
                      <a:endParaRPr lang="sl-SI" sz="1400" b="0" dirty="0">
                        <a:solidFill>
                          <a:srgbClr val="FF0000"/>
                        </a:solidFill>
                      </a:endParaRPr>
                    </a:p>
                  </a:txBody>
                  <a:tcPr/>
                </a:tc>
                <a:tc>
                  <a:txBody>
                    <a:bodyPr/>
                    <a:lstStyle/>
                    <a:p>
                      <a:r>
                        <a:rPr lang="sl-SI" sz="1400" b="0" dirty="0" smtClean="0">
                          <a:solidFill>
                            <a:schemeClr val="tx1"/>
                          </a:solidFill>
                        </a:rPr>
                        <a:t>7 (2,8</a:t>
                      </a:r>
                      <a:r>
                        <a:rPr lang="sl-SI" sz="1400" b="0" baseline="0" dirty="0" smtClean="0">
                          <a:solidFill>
                            <a:schemeClr val="tx1"/>
                          </a:solidFill>
                        </a:rPr>
                        <a:t> %)</a:t>
                      </a:r>
                      <a:endParaRPr lang="sl-SI" sz="1400" b="0" dirty="0">
                        <a:solidFill>
                          <a:schemeClr val="tx1"/>
                        </a:solidFill>
                      </a:endParaRPr>
                    </a:p>
                  </a:txBody>
                  <a:tcPr/>
                </a:tc>
                <a:extLst>
                  <a:ext uri="{0D108BD9-81ED-4DB2-BD59-A6C34878D82A}">
                    <a16:rowId xmlns="" xmlns:a16="http://schemas.microsoft.com/office/drawing/2014/main" val="10004"/>
                  </a:ext>
                </a:extLst>
              </a:tr>
              <a:tr h="453938">
                <a:tc>
                  <a:txBody>
                    <a:bodyPr/>
                    <a:lstStyle/>
                    <a:p>
                      <a:r>
                        <a:rPr lang="sl-SI" sz="1400" b="1" dirty="0" smtClean="0">
                          <a:solidFill>
                            <a:srgbClr val="00B050"/>
                          </a:solidFill>
                        </a:rPr>
                        <a:t>Izbuljenost oči</a:t>
                      </a:r>
                      <a:endParaRPr lang="sl-SI" sz="1400" b="1" dirty="0">
                        <a:solidFill>
                          <a:srgbClr val="00B050"/>
                        </a:solidFill>
                      </a:endParaRPr>
                    </a:p>
                  </a:txBody>
                  <a:tcPr/>
                </a:tc>
                <a:tc>
                  <a:txBody>
                    <a:bodyPr/>
                    <a:lstStyle/>
                    <a:p>
                      <a:r>
                        <a:rPr lang="sl-SI" sz="1400" dirty="0" smtClean="0">
                          <a:solidFill>
                            <a:schemeClr val="tx1"/>
                          </a:solidFill>
                        </a:rPr>
                        <a:t>-</a:t>
                      </a:r>
                      <a:endParaRPr lang="sl-SI" sz="1400" dirty="0">
                        <a:solidFill>
                          <a:schemeClr val="tx1"/>
                        </a:solidFill>
                      </a:endParaRPr>
                    </a:p>
                  </a:txBody>
                  <a:tcPr/>
                </a:tc>
                <a:tc>
                  <a:txBody>
                    <a:bodyPr/>
                    <a:lstStyle/>
                    <a:p>
                      <a:r>
                        <a:rPr lang="sl-SI" sz="1400" b="0" dirty="0" smtClean="0">
                          <a:solidFill>
                            <a:schemeClr val="tx1"/>
                          </a:solidFill>
                        </a:rPr>
                        <a:t>-</a:t>
                      </a:r>
                      <a:endParaRPr lang="sl-SI" sz="1400" b="0" dirty="0">
                        <a:solidFill>
                          <a:schemeClr val="tx1"/>
                        </a:solidFill>
                      </a:endParaRPr>
                    </a:p>
                  </a:txBody>
                  <a:tcPr/>
                </a:tc>
                <a:tc>
                  <a:txBody>
                    <a:bodyPr/>
                    <a:lstStyle/>
                    <a:p>
                      <a:r>
                        <a:rPr lang="sl-SI" sz="1400" b="0" dirty="0" smtClean="0">
                          <a:solidFill>
                            <a:schemeClr val="tx1"/>
                          </a:solidFill>
                        </a:rPr>
                        <a:t>-</a:t>
                      </a:r>
                      <a:endParaRPr lang="sl-SI" sz="1400" b="0" dirty="0">
                        <a:solidFill>
                          <a:schemeClr val="tx1"/>
                        </a:solidFill>
                      </a:endParaRPr>
                    </a:p>
                  </a:txBody>
                  <a:tcPr/>
                </a:tc>
                <a:tc>
                  <a:txBody>
                    <a:bodyPr/>
                    <a:lstStyle/>
                    <a:p>
                      <a:r>
                        <a:rPr lang="sl-SI" sz="1400" b="0" dirty="0" smtClean="0">
                          <a:solidFill>
                            <a:schemeClr val="tx1"/>
                          </a:solidFill>
                        </a:rPr>
                        <a:t>6</a:t>
                      </a:r>
                      <a:r>
                        <a:rPr lang="sl-SI" sz="1400" b="1" dirty="0" smtClean="0">
                          <a:solidFill>
                            <a:srgbClr val="00B050"/>
                          </a:solidFill>
                        </a:rPr>
                        <a:t> </a:t>
                      </a:r>
                      <a:r>
                        <a:rPr lang="sl-SI" sz="1400" b="0" dirty="0" smtClean="0">
                          <a:solidFill>
                            <a:schemeClr val="tx1"/>
                          </a:solidFill>
                        </a:rPr>
                        <a:t>(2,2 %)</a:t>
                      </a:r>
                      <a:endParaRPr lang="sl-SI" sz="1400" b="0" dirty="0">
                        <a:solidFill>
                          <a:schemeClr val="tx1"/>
                        </a:solidFill>
                      </a:endParaRPr>
                    </a:p>
                  </a:txBody>
                  <a:tcPr/>
                </a:tc>
                <a:tc>
                  <a:txBody>
                    <a:bodyPr/>
                    <a:lstStyle/>
                    <a:p>
                      <a:r>
                        <a:rPr lang="sl-SI" sz="1400" b="0" dirty="0" smtClean="0">
                          <a:solidFill>
                            <a:schemeClr val="tx1"/>
                          </a:solidFill>
                        </a:rPr>
                        <a:t>3</a:t>
                      </a:r>
                      <a:r>
                        <a:rPr lang="sl-SI" sz="1400" b="1" dirty="0" smtClean="0">
                          <a:solidFill>
                            <a:srgbClr val="00B050"/>
                          </a:solidFill>
                        </a:rPr>
                        <a:t> (0,9 %)</a:t>
                      </a:r>
                      <a:endParaRPr lang="sl-SI" sz="1400" b="1" dirty="0">
                        <a:solidFill>
                          <a:srgbClr val="00B050"/>
                        </a:solidFill>
                      </a:endParaRPr>
                    </a:p>
                  </a:txBody>
                  <a:tcPr/>
                </a:tc>
                <a:tc>
                  <a:txBody>
                    <a:bodyPr/>
                    <a:lstStyle/>
                    <a:p>
                      <a:r>
                        <a:rPr lang="sl-SI" sz="1400" b="0" dirty="0" smtClean="0">
                          <a:solidFill>
                            <a:schemeClr val="tx1"/>
                          </a:solidFill>
                        </a:rPr>
                        <a:t>2</a:t>
                      </a:r>
                      <a:r>
                        <a:rPr lang="sl-SI" sz="1400" b="0" dirty="0" smtClean="0">
                          <a:solidFill>
                            <a:srgbClr val="00B050"/>
                          </a:solidFill>
                        </a:rPr>
                        <a:t> </a:t>
                      </a:r>
                      <a:r>
                        <a:rPr lang="sl-SI" sz="1400" b="1" dirty="0" smtClean="0">
                          <a:solidFill>
                            <a:srgbClr val="00B050"/>
                          </a:solidFill>
                        </a:rPr>
                        <a:t>(0,8 %)</a:t>
                      </a:r>
                      <a:endParaRPr lang="sl-SI" sz="1400" b="1" dirty="0">
                        <a:solidFill>
                          <a:srgbClr val="00B050"/>
                        </a:solidFill>
                      </a:endParaRPr>
                    </a:p>
                  </a:txBody>
                  <a:tcPr/>
                </a:tc>
                <a:extLst>
                  <a:ext uri="{0D108BD9-81ED-4DB2-BD59-A6C34878D82A}">
                    <a16:rowId xmlns="" xmlns:a16="http://schemas.microsoft.com/office/drawing/2014/main" val="10005"/>
                  </a:ext>
                </a:extLst>
              </a:tr>
              <a:tr h="296997">
                <a:tc>
                  <a:txBody>
                    <a:bodyPr/>
                    <a:lstStyle/>
                    <a:p>
                      <a:r>
                        <a:rPr lang="sl-SI" sz="1400" b="1" dirty="0" smtClean="0"/>
                        <a:t>Kravja stoja</a:t>
                      </a:r>
                      <a:endParaRPr lang="sl-SI" sz="1400" b="1" dirty="0"/>
                    </a:p>
                  </a:txBody>
                  <a:tcPr/>
                </a:tc>
                <a:tc>
                  <a:txBody>
                    <a:bodyPr/>
                    <a:lstStyle/>
                    <a:p>
                      <a:r>
                        <a:rPr lang="sl-SI" sz="1400" b="1" dirty="0" smtClean="0"/>
                        <a:t>16</a:t>
                      </a:r>
                      <a:r>
                        <a:rPr lang="sl-SI" sz="1400" dirty="0" smtClean="0"/>
                        <a:t> </a:t>
                      </a:r>
                      <a:r>
                        <a:rPr lang="sl-SI" sz="1400" b="1" dirty="0" smtClean="0">
                          <a:solidFill>
                            <a:srgbClr val="FF0000"/>
                          </a:solidFill>
                        </a:rPr>
                        <a:t>(10,3%)</a:t>
                      </a:r>
                      <a:endParaRPr lang="sl-SI" sz="1400" b="1" dirty="0">
                        <a:solidFill>
                          <a:srgbClr val="FF0000"/>
                        </a:solidFill>
                      </a:endParaRPr>
                    </a:p>
                  </a:txBody>
                  <a:tcPr/>
                </a:tc>
                <a:tc>
                  <a:txBody>
                    <a:bodyPr/>
                    <a:lstStyle/>
                    <a:p>
                      <a:r>
                        <a:rPr lang="sl-SI" sz="1400" dirty="0" smtClean="0"/>
                        <a:t>17 </a:t>
                      </a:r>
                      <a:r>
                        <a:rPr lang="sl-SI" sz="1400" b="0" dirty="0" smtClean="0">
                          <a:solidFill>
                            <a:srgbClr val="FF0000"/>
                          </a:solidFill>
                        </a:rPr>
                        <a:t>(8,7 %)</a:t>
                      </a:r>
                      <a:endParaRPr lang="sl-SI" sz="1400" b="0" dirty="0">
                        <a:solidFill>
                          <a:srgbClr val="FF0000"/>
                        </a:solidFill>
                      </a:endParaRPr>
                    </a:p>
                  </a:txBody>
                  <a:tcPr/>
                </a:tc>
                <a:tc>
                  <a:txBody>
                    <a:bodyPr/>
                    <a:lstStyle/>
                    <a:p>
                      <a:r>
                        <a:rPr lang="sl-SI" sz="1400" dirty="0" smtClean="0"/>
                        <a:t>19 </a:t>
                      </a:r>
                      <a:r>
                        <a:rPr lang="sl-SI" sz="1400" b="0" dirty="0" smtClean="0">
                          <a:solidFill>
                            <a:srgbClr val="FF0000"/>
                          </a:solidFill>
                        </a:rPr>
                        <a:t>(6,7 %)</a:t>
                      </a:r>
                      <a:endParaRPr lang="sl-SI" sz="1400" b="0" dirty="0">
                        <a:solidFill>
                          <a:srgbClr val="FF0000"/>
                        </a:solidFill>
                      </a:endParaRPr>
                    </a:p>
                  </a:txBody>
                  <a:tcPr/>
                </a:tc>
                <a:tc>
                  <a:txBody>
                    <a:bodyPr/>
                    <a:lstStyle/>
                    <a:p>
                      <a:r>
                        <a:rPr lang="sl-SI" sz="1400" b="0" dirty="0" smtClean="0">
                          <a:solidFill>
                            <a:schemeClr val="tx1"/>
                          </a:solidFill>
                        </a:rPr>
                        <a:t>4 </a:t>
                      </a:r>
                      <a:r>
                        <a:rPr lang="sl-SI" sz="1400" b="1" dirty="0" smtClean="0">
                          <a:solidFill>
                            <a:srgbClr val="00B050"/>
                          </a:solidFill>
                        </a:rPr>
                        <a:t>(1,4 %)</a:t>
                      </a:r>
                      <a:endParaRPr lang="sl-SI" sz="1400" b="1" dirty="0">
                        <a:solidFill>
                          <a:srgbClr val="00B050"/>
                        </a:solidFill>
                      </a:endParaRPr>
                    </a:p>
                  </a:txBody>
                  <a:tcPr/>
                </a:tc>
                <a:tc>
                  <a:txBody>
                    <a:bodyPr/>
                    <a:lstStyle/>
                    <a:p>
                      <a:r>
                        <a:rPr lang="sl-SI" sz="1400" b="0" dirty="0" smtClean="0">
                          <a:solidFill>
                            <a:schemeClr val="tx1"/>
                          </a:solidFill>
                        </a:rPr>
                        <a:t>4</a:t>
                      </a:r>
                      <a:r>
                        <a:rPr lang="sl-SI" sz="1400" b="1" dirty="0" smtClean="0">
                          <a:solidFill>
                            <a:srgbClr val="00B050"/>
                          </a:solidFill>
                        </a:rPr>
                        <a:t> (1,3 %)</a:t>
                      </a:r>
                      <a:endParaRPr lang="sl-SI" sz="1400" b="1" dirty="0">
                        <a:solidFill>
                          <a:srgbClr val="00B050"/>
                        </a:solidFill>
                      </a:endParaRPr>
                    </a:p>
                  </a:txBody>
                  <a:tcPr/>
                </a:tc>
                <a:tc>
                  <a:txBody>
                    <a:bodyPr/>
                    <a:lstStyle/>
                    <a:p>
                      <a:r>
                        <a:rPr lang="sl-SI" sz="1400" b="0" dirty="0" smtClean="0">
                          <a:solidFill>
                            <a:schemeClr val="tx1"/>
                          </a:solidFill>
                        </a:rPr>
                        <a:t>1</a:t>
                      </a:r>
                      <a:r>
                        <a:rPr lang="sl-SI" sz="1400" b="1" dirty="0" smtClean="0">
                          <a:solidFill>
                            <a:srgbClr val="00B050"/>
                          </a:solidFill>
                        </a:rPr>
                        <a:t> (0,4 %)</a:t>
                      </a:r>
                      <a:endParaRPr lang="sl-SI" sz="1400" b="1" dirty="0">
                        <a:solidFill>
                          <a:srgbClr val="00B050"/>
                        </a:solidFill>
                      </a:endParaRPr>
                    </a:p>
                  </a:txBody>
                  <a:tcPr/>
                </a:tc>
                <a:extLst>
                  <a:ext uri="{0D108BD9-81ED-4DB2-BD59-A6C34878D82A}">
                    <a16:rowId xmlns="" xmlns:a16="http://schemas.microsoft.com/office/drawing/2014/main" val="10006"/>
                  </a:ext>
                </a:extLst>
              </a:tr>
              <a:tr h="453938">
                <a:tc>
                  <a:txBody>
                    <a:bodyPr/>
                    <a:lstStyle/>
                    <a:p>
                      <a:r>
                        <a:rPr lang="sl-SI" sz="1400" b="1" dirty="0" smtClean="0"/>
                        <a:t>Stopničasto vime</a:t>
                      </a:r>
                      <a:endParaRPr lang="sl-SI" sz="1400" b="1" dirty="0"/>
                    </a:p>
                  </a:txBody>
                  <a:tcPr/>
                </a:tc>
                <a:tc>
                  <a:txBody>
                    <a:bodyPr/>
                    <a:lstStyle/>
                    <a:p>
                      <a:r>
                        <a:rPr lang="sl-SI" sz="1400" dirty="0" smtClean="0"/>
                        <a:t>7   (4,5 %)</a:t>
                      </a:r>
                      <a:endParaRPr lang="sl-SI" sz="1400" dirty="0"/>
                    </a:p>
                  </a:txBody>
                  <a:tcPr/>
                </a:tc>
                <a:tc>
                  <a:txBody>
                    <a:bodyPr/>
                    <a:lstStyle/>
                    <a:p>
                      <a:r>
                        <a:rPr lang="sl-SI" sz="1400" dirty="0" smtClean="0"/>
                        <a:t>12 </a:t>
                      </a:r>
                      <a:r>
                        <a:rPr lang="sl-SI" sz="1400" b="0" dirty="0" smtClean="0">
                          <a:solidFill>
                            <a:srgbClr val="FF0000"/>
                          </a:solidFill>
                        </a:rPr>
                        <a:t>(6,1 %)</a:t>
                      </a:r>
                      <a:endParaRPr lang="sl-SI" sz="1400" b="0" dirty="0">
                        <a:solidFill>
                          <a:srgbClr val="FF0000"/>
                        </a:solidFill>
                      </a:endParaRPr>
                    </a:p>
                  </a:txBody>
                  <a:tcPr/>
                </a:tc>
                <a:tc>
                  <a:txBody>
                    <a:bodyPr/>
                    <a:lstStyle/>
                    <a:p>
                      <a:r>
                        <a:rPr lang="sl-SI" sz="1400" dirty="0" smtClean="0"/>
                        <a:t>18 </a:t>
                      </a:r>
                      <a:r>
                        <a:rPr lang="sl-SI" sz="1400" b="0" dirty="0" smtClean="0">
                          <a:solidFill>
                            <a:srgbClr val="FF0000"/>
                          </a:solidFill>
                        </a:rPr>
                        <a:t>(6,4 %)</a:t>
                      </a:r>
                      <a:endParaRPr lang="sl-SI" sz="1400" b="0" dirty="0">
                        <a:solidFill>
                          <a:srgbClr val="FF0000"/>
                        </a:solidFill>
                      </a:endParaRPr>
                    </a:p>
                  </a:txBody>
                  <a:tcPr/>
                </a:tc>
                <a:tc>
                  <a:txBody>
                    <a:bodyPr/>
                    <a:lstStyle/>
                    <a:p>
                      <a:r>
                        <a:rPr lang="sl-SI" sz="1400" b="0" dirty="0" smtClean="0">
                          <a:solidFill>
                            <a:schemeClr val="tx1"/>
                          </a:solidFill>
                        </a:rPr>
                        <a:t>20 </a:t>
                      </a:r>
                      <a:r>
                        <a:rPr lang="sl-SI" sz="1400" b="0" dirty="0" smtClean="0">
                          <a:solidFill>
                            <a:srgbClr val="FF0000"/>
                          </a:solidFill>
                        </a:rPr>
                        <a:t>(7,2 %)</a:t>
                      </a:r>
                      <a:endParaRPr lang="sl-SI" sz="1400" b="0" dirty="0">
                        <a:solidFill>
                          <a:srgbClr val="FF0000"/>
                        </a:solidFill>
                      </a:endParaRPr>
                    </a:p>
                  </a:txBody>
                  <a:tcPr/>
                </a:tc>
                <a:tc>
                  <a:txBody>
                    <a:bodyPr/>
                    <a:lstStyle/>
                    <a:p>
                      <a:r>
                        <a:rPr lang="sl-SI" sz="1400" b="0" dirty="0" smtClean="0">
                          <a:solidFill>
                            <a:schemeClr val="tx1"/>
                          </a:solidFill>
                        </a:rPr>
                        <a:t>8 (2,5 %)</a:t>
                      </a:r>
                      <a:endParaRPr lang="sl-SI" sz="1400" b="0" dirty="0">
                        <a:solidFill>
                          <a:schemeClr val="tx1"/>
                        </a:solidFill>
                      </a:endParaRPr>
                    </a:p>
                  </a:txBody>
                  <a:tcPr/>
                </a:tc>
                <a:tc>
                  <a:txBody>
                    <a:bodyPr/>
                    <a:lstStyle/>
                    <a:p>
                      <a:r>
                        <a:rPr lang="sl-SI" sz="1400" b="0" dirty="0" smtClean="0">
                          <a:solidFill>
                            <a:schemeClr val="tx1"/>
                          </a:solidFill>
                        </a:rPr>
                        <a:t>12 (4,9 %)</a:t>
                      </a:r>
                      <a:endParaRPr lang="sl-SI" sz="1400" b="0" dirty="0">
                        <a:solidFill>
                          <a:schemeClr val="tx1"/>
                        </a:solidFill>
                      </a:endParaRPr>
                    </a:p>
                  </a:txBody>
                  <a:tcPr/>
                </a:tc>
                <a:extLst>
                  <a:ext uri="{0D108BD9-81ED-4DB2-BD59-A6C34878D82A}">
                    <a16:rowId xmlns="" xmlns:a16="http://schemas.microsoft.com/office/drawing/2014/main" val="10007"/>
                  </a:ext>
                </a:extLst>
              </a:tr>
              <a:tr h="296997">
                <a:tc>
                  <a:txBody>
                    <a:bodyPr/>
                    <a:lstStyle/>
                    <a:p>
                      <a:r>
                        <a:rPr lang="sl-SI" sz="1600" b="1" dirty="0" err="1" smtClean="0">
                          <a:solidFill>
                            <a:srgbClr val="FF0000"/>
                          </a:solidFill>
                        </a:rPr>
                        <a:t>Paseski</a:t>
                      </a:r>
                      <a:endParaRPr lang="sl-SI" sz="1600" b="1" dirty="0">
                        <a:solidFill>
                          <a:srgbClr val="00B050"/>
                        </a:solidFill>
                      </a:endParaRPr>
                    </a:p>
                  </a:txBody>
                  <a:tcPr/>
                </a:tc>
                <a:tc>
                  <a:txBody>
                    <a:bodyPr/>
                    <a:lstStyle/>
                    <a:p>
                      <a:r>
                        <a:rPr lang="sl-SI" sz="1600" b="1" dirty="0" smtClean="0"/>
                        <a:t>56</a:t>
                      </a:r>
                      <a:r>
                        <a:rPr lang="sl-SI" sz="1600" dirty="0" smtClean="0"/>
                        <a:t> </a:t>
                      </a:r>
                      <a:r>
                        <a:rPr lang="sl-SI" sz="1600" b="1" dirty="0" smtClean="0">
                          <a:solidFill>
                            <a:srgbClr val="FF0000"/>
                          </a:solidFill>
                        </a:rPr>
                        <a:t>(36,1 %)</a:t>
                      </a:r>
                      <a:endParaRPr lang="sl-SI" sz="1600" b="1" dirty="0">
                        <a:solidFill>
                          <a:srgbClr val="FF0000"/>
                        </a:solidFill>
                      </a:endParaRPr>
                    </a:p>
                  </a:txBody>
                  <a:tcPr/>
                </a:tc>
                <a:tc>
                  <a:txBody>
                    <a:bodyPr/>
                    <a:lstStyle/>
                    <a:p>
                      <a:r>
                        <a:rPr lang="sl-SI" sz="1600" b="1" dirty="0" smtClean="0"/>
                        <a:t>48</a:t>
                      </a:r>
                      <a:r>
                        <a:rPr lang="sl-SI" sz="1600" dirty="0" smtClean="0"/>
                        <a:t> </a:t>
                      </a:r>
                      <a:r>
                        <a:rPr lang="sl-SI" sz="1600" b="1" dirty="0" smtClean="0">
                          <a:solidFill>
                            <a:srgbClr val="FF0000"/>
                          </a:solidFill>
                        </a:rPr>
                        <a:t>(24,5%)</a:t>
                      </a:r>
                      <a:endParaRPr lang="sl-SI" sz="1600" b="1" dirty="0">
                        <a:solidFill>
                          <a:srgbClr val="FF0000"/>
                        </a:solidFill>
                      </a:endParaRPr>
                    </a:p>
                  </a:txBody>
                  <a:tcPr/>
                </a:tc>
                <a:tc>
                  <a:txBody>
                    <a:bodyPr/>
                    <a:lstStyle/>
                    <a:p>
                      <a:r>
                        <a:rPr lang="sl-SI" sz="1600" dirty="0" smtClean="0"/>
                        <a:t>92 </a:t>
                      </a:r>
                      <a:r>
                        <a:rPr lang="sl-SI" sz="1600" b="1" dirty="0" smtClean="0">
                          <a:solidFill>
                            <a:srgbClr val="FF0000"/>
                          </a:solidFill>
                        </a:rPr>
                        <a:t>(32,6 %)</a:t>
                      </a:r>
                      <a:endParaRPr lang="sl-SI" sz="1600" b="1" dirty="0">
                        <a:solidFill>
                          <a:srgbClr val="FF0000"/>
                        </a:solidFill>
                      </a:endParaRPr>
                    </a:p>
                  </a:txBody>
                  <a:tcPr/>
                </a:tc>
                <a:tc>
                  <a:txBody>
                    <a:bodyPr/>
                    <a:lstStyle/>
                    <a:p>
                      <a:r>
                        <a:rPr lang="sl-SI" sz="1600" b="1" dirty="0" smtClean="0">
                          <a:solidFill>
                            <a:schemeClr val="tx1"/>
                          </a:solidFill>
                        </a:rPr>
                        <a:t>83</a:t>
                      </a:r>
                      <a:r>
                        <a:rPr lang="sl-SI" sz="1600" b="1" dirty="0" smtClean="0">
                          <a:solidFill>
                            <a:srgbClr val="FF0000"/>
                          </a:solidFill>
                        </a:rPr>
                        <a:t> (30,1 %)</a:t>
                      </a:r>
                      <a:endParaRPr lang="sl-SI" sz="1600" b="1" dirty="0">
                        <a:solidFill>
                          <a:srgbClr val="FF0000"/>
                        </a:solidFill>
                      </a:endParaRPr>
                    </a:p>
                  </a:txBody>
                  <a:tcPr/>
                </a:tc>
                <a:tc>
                  <a:txBody>
                    <a:bodyPr/>
                    <a:lstStyle/>
                    <a:p>
                      <a:r>
                        <a:rPr lang="sl-SI" sz="1600" b="1" dirty="0" smtClean="0">
                          <a:solidFill>
                            <a:schemeClr val="tx1"/>
                          </a:solidFill>
                        </a:rPr>
                        <a:t>93</a:t>
                      </a:r>
                      <a:r>
                        <a:rPr lang="sl-SI" sz="1600" b="1" dirty="0" smtClean="0">
                          <a:solidFill>
                            <a:srgbClr val="FF0000"/>
                          </a:solidFill>
                        </a:rPr>
                        <a:t> (29,5%)</a:t>
                      </a:r>
                      <a:endParaRPr lang="sl-SI" sz="1600" b="1" dirty="0">
                        <a:solidFill>
                          <a:srgbClr val="FF0000"/>
                        </a:solidFill>
                      </a:endParaRPr>
                    </a:p>
                  </a:txBody>
                  <a:tcPr/>
                </a:tc>
                <a:tc>
                  <a:txBody>
                    <a:bodyPr/>
                    <a:lstStyle/>
                    <a:p>
                      <a:r>
                        <a:rPr lang="sl-SI" sz="1600" b="1" dirty="0" smtClean="0">
                          <a:solidFill>
                            <a:schemeClr val="tx1"/>
                          </a:solidFill>
                        </a:rPr>
                        <a:t>64</a:t>
                      </a:r>
                      <a:r>
                        <a:rPr lang="sl-SI" sz="1600" b="1" dirty="0" smtClean="0">
                          <a:solidFill>
                            <a:srgbClr val="FF0000"/>
                          </a:solidFill>
                        </a:rPr>
                        <a:t> (26 %)</a:t>
                      </a:r>
                      <a:endParaRPr lang="sl-SI" sz="1600" b="1" dirty="0">
                        <a:solidFill>
                          <a:srgbClr val="FF0000"/>
                        </a:solidFill>
                      </a:endParaRPr>
                    </a:p>
                  </a:txBody>
                  <a:tcPr/>
                </a:tc>
                <a:extLst>
                  <a:ext uri="{0D108BD9-81ED-4DB2-BD59-A6C34878D82A}">
                    <a16:rowId xmlns="" xmlns:a16="http://schemas.microsoft.com/office/drawing/2014/main" val="10008"/>
                  </a:ext>
                </a:extLst>
              </a:tr>
              <a:tr h="296997">
                <a:tc>
                  <a:txBody>
                    <a:bodyPr/>
                    <a:lstStyle/>
                    <a:p>
                      <a:r>
                        <a:rPr lang="sl-SI" sz="1400" b="1" dirty="0" err="1" smtClean="0">
                          <a:solidFill>
                            <a:srgbClr val="00B050"/>
                          </a:solidFill>
                        </a:rPr>
                        <a:t>Medseski</a:t>
                      </a:r>
                      <a:endParaRPr lang="sl-SI" sz="1400" b="1" dirty="0">
                        <a:solidFill>
                          <a:srgbClr val="00B050"/>
                        </a:solidFill>
                      </a:endParaRPr>
                    </a:p>
                  </a:txBody>
                  <a:tcPr/>
                </a:tc>
                <a:tc>
                  <a:txBody>
                    <a:bodyPr/>
                    <a:lstStyle/>
                    <a:p>
                      <a:r>
                        <a:rPr lang="sl-SI" sz="1400" dirty="0" smtClean="0"/>
                        <a:t>2   </a:t>
                      </a:r>
                      <a:r>
                        <a:rPr lang="sl-SI" sz="1400" b="1" dirty="0" smtClean="0">
                          <a:solidFill>
                            <a:srgbClr val="00B050"/>
                          </a:solidFill>
                        </a:rPr>
                        <a:t>(1,3 %)</a:t>
                      </a:r>
                      <a:endParaRPr lang="sl-SI" sz="1400" b="1" dirty="0">
                        <a:solidFill>
                          <a:srgbClr val="00B050"/>
                        </a:solidFill>
                      </a:endParaRPr>
                    </a:p>
                  </a:txBody>
                  <a:tcPr/>
                </a:tc>
                <a:tc>
                  <a:txBody>
                    <a:bodyPr/>
                    <a:lstStyle/>
                    <a:p>
                      <a:r>
                        <a:rPr lang="sl-SI" sz="1400" dirty="0" smtClean="0"/>
                        <a:t>5 </a:t>
                      </a:r>
                      <a:r>
                        <a:rPr lang="sl-SI" sz="1400" b="0" dirty="0" smtClean="0">
                          <a:solidFill>
                            <a:schemeClr val="tx1"/>
                          </a:solidFill>
                        </a:rPr>
                        <a:t>(2,6 %)</a:t>
                      </a:r>
                      <a:endParaRPr lang="sl-SI" sz="1400" b="0" dirty="0">
                        <a:solidFill>
                          <a:schemeClr val="tx1"/>
                        </a:solidFill>
                      </a:endParaRPr>
                    </a:p>
                  </a:txBody>
                  <a:tcPr/>
                </a:tc>
                <a:tc>
                  <a:txBody>
                    <a:bodyPr/>
                    <a:lstStyle/>
                    <a:p>
                      <a:r>
                        <a:rPr lang="sl-SI" sz="1400" dirty="0" smtClean="0"/>
                        <a:t>3   </a:t>
                      </a:r>
                      <a:r>
                        <a:rPr lang="sl-SI" sz="1400" b="1" dirty="0" smtClean="0">
                          <a:solidFill>
                            <a:srgbClr val="00B050"/>
                          </a:solidFill>
                        </a:rPr>
                        <a:t>(1,1 %)</a:t>
                      </a:r>
                      <a:endParaRPr lang="sl-SI" sz="1400" b="1" dirty="0">
                        <a:solidFill>
                          <a:srgbClr val="00B050"/>
                        </a:solidFill>
                      </a:endParaRPr>
                    </a:p>
                  </a:txBody>
                  <a:tcPr/>
                </a:tc>
                <a:tc>
                  <a:txBody>
                    <a:bodyPr/>
                    <a:lstStyle/>
                    <a:p>
                      <a:r>
                        <a:rPr lang="sl-SI" sz="1400" b="0" dirty="0" smtClean="0">
                          <a:solidFill>
                            <a:schemeClr val="tx1"/>
                          </a:solidFill>
                        </a:rPr>
                        <a:t>3</a:t>
                      </a:r>
                      <a:r>
                        <a:rPr lang="sl-SI" sz="1400" b="1" dirty="0" smtClean="0">
                          <a:solidFill>
                            <a:srgbClr val="00B050"/>
                          </a:solidFill>
                        </a:rPr>
                        <a:t> (1,1 %)</a:t>
                      </a:r>
                      <a:endParaRPr lang="sl-SI" sz="1400" b="1" dirty="0">
                        <a:solidFill>
                          <a:srgbClr val="00B050"/>
                        </a:solidFill>
                      </a:endParaRPr>
                    </a:p>
                  </a:txBody>
                  <a:tcPr/>
                </a:tc>
                <a:tc>
                  <a:txBody>
                    <a:bodyPr/>
                    <a:lstStyle/>
                    <a:p>
                      <a:r>
                        <a:rPr lang="sl-SI" sz="1400" b="0" dirty="0" smtClean="0">
                          <a:solidFill>
                            <a:schemeClr val="tx1"/>
                          </a:solidFill>
                        </a:rPr>
                        <a:t>3</a:t>
                      </a:r>
                      <a:r>
                        <a:rPr lang="sl-SI" sz="1400" b="1" dirty="0" smtClean="0">
                          <a:solidFill>
                            <a:srgbClr val="00B050"/>
                          </a:solidFill>
                        </a:rPr>
                        <a:t> (0,9  %)</a:t>
                      </a:r>
                      <a:endParaRPr lang="sl-SI" sz="1400" b="1" dirty="0">
                        <a:solidFill>
                          <a:srgbClr val="00B050"/>
                        </a:solidFill>
                      </a:endParaRPr>
                    </a:p>
                  </a:txBody>
                  <a:tcPr/>
                </a:tc>
                <a:tc>
                  <a:txBody>
                    <a:bodyPr/>
                    <a:lstStyle/>
                    <a:p>
                      <a:r>
                        <a:rPr lang="sl-SI" sz="1400" b="0" dirty="0" smtClean="0">
                          <a:solidFill>
                            <a:schemeClr val="tx1"/>
                          </a:solidFill>
                        </a:rPr>
                        <a:t>2</a:t>
                      </a:r>
                      <a:r>
                        <a:rPr lang="sl-SI" sz="1400" b="1" dirty="0" smtClean="0">
                          <a:solidFill>
                            <a:srgbClr val="00B050"/>
                          </a:solidFill>
                        </a:rPr>
                        <a:t> (0,8 %)</a:t>
                      </a:r>
                      <a:endParaRPr lang="sl-SI" sz="1400" b="1" dirty="0">
                        <a:solidFill>
                          <a:srgbClr val="00B050"/>
                        </a:solidFill>
                      </a:endParaRPr>
                    </a:p>
                  </a:txBody>
                  <a:tcPr/>
                </a:tc>
                <a:extLst>
                  <a:ext uri="{0D108BD9-81ED-4DB2-BD59-A6C34878D82A}">
                    <a16:rowId xmlns="" xmlns:a16="http://schemas.microsoft.com/office/drawing/2014/main" val="10009"/>
                  </a:ext>
                </a:extLst>
              </a:tr>
              <a:tr h="296997">
                <a:tc>
                  <a:txBody>
                    <a:bodyPr/>
                    <a:lstStyle/>
                    <a:p>
                      <a:r>
                        <a:rPr lang="sl-SI" sz="1400" b="1" dirty="0" smtClean="0">
                          <a:solidFill>
                            <a:srgbClr val="00B050"/>
                          </a:solidFill>
                        </a:rPr>
                        <a:t>Priseski</a:t>
                      </a:r>
                      <a:endParaRPr lang="sl-SI" sz="1400" b="1" dirty="0">
                        <a:solidFill>
                          <a:srgbClr val="00B050"/>
                        </a:solidFill>
                      </a:endParaRPr>
                    </a:p>
                  </a:txBody>
                  <a:tcPr/>
                </a:tc>
                <a:tc>
                  <a:txBody>
                    <a:bodyPr/>
                    <a:lstStyle/>
                    <a:p>
                      <a:r>
                        <a:rPr lang="sl-SI" sz="1400" dirty="0" smtClean="0"/>
                        <a:t>1   </a:t>
                      </a:r>
                      <a:r>
                        <a:rPr lang="sl-SI" sz="1400" b="1" dirty="0" smtClean="0">
                          <a:solidFill>
                            <a:srgbClr val="00B050"/>
                          </a:solidFill>
                        </a:rPr>
                        <a:t>(0,6 %)</a:t>
                      </a:r>
                      <a:endParaRPr lang="sl-SI" sz="1400" b="1" dirty="0">
                        <a:solidFill>
                          <a:srgbClr val="00B050"/>
                        </a:solidFill>
                      </a:endParaRPr>
                    </a:p>
                  </a:txBody>
                  <a:tcPr/>
                </a:tc>
                <a:tc>
                  <a:txBody>
                    <a:bodyPr/>
                    <a:lstStyle/>
                    <a:p>
                      <a:r>
                        <a:rPr lang="sl-SI" sz="1400" dirty="0" smtClean="0"/>
                        <a:t>1 </a:t>
                      </a:r>
                      <a:r>
                        <a:rPr lang="sl-SI" sz="1400" b="1" dirty="0" smtClean="0">
                          <a:solidFill>
                            <a:srgbClr val="00B050"/>
                          </a:solidFill>
                        </a:rPr>
                        <a:t>(0,5 %)</a:t>
                      </a:r>
                      <a:endParaRPr lang="sl-SI" sz="1400" b="1" dirty="0">
                        <a:solidFill>
                          <a:srgbClr val="00B050"/>
                        </a:solidFill>
                      </a:endParaRPr>
                    </a:p>
                  </a:txBody>
                  <a:tcPr/>
                </a:tc>
                <a:tc>
                  <a:txBody>
                    <a:bodyPr/>
                    <a:lstStyle/>
                    <a:p>
                      <a:r>
                        <a:rPr lang="sl-SI" sz="1400" dirty="0" smtClean="0"/>
                        <a:t>3   </a:t>
                      </a:r>
                      <a:r>
                        <a:rPr lang="sl-SI" sz="1400" b="1" dirty="0" smtClean="0">
                          <a:solidFill>
                            <a:srgbClr val="00B050"/>
                          </a:solidFill>
                        </a:rPr>
                        <a:t>(1,1 %)</a:t>
                      </a:r>
                      <a:endParaRPr lang="sl-SI" sz="1400" b="1" dirty="0">
                        <a:solidFill>
                          <a:srgbClr val="00B050"/>
                        </a:solidFill>
                      </a:endParaRPr>
                    </a:p>
                  </a:txBody>
                  <a:tcPr/>
                </a:tc>
                <a:tc>
                  <a:txBody>
                    <a:bodyPr/>
                    <a:lstStyle/>
                    <a:p>
                      <a:r>
                        <a:rPr lang="sl-SI" sz="1400" b="0" dirty="0" smtClean="0">
                          <a:solidFill>
                            <a:schemeClr val="tx1"/>
                          </a:solidFill>
                        </a:rPr>
                        <a:t>8</a:t>
                      </a:r>
                      <a:r>
                        <a:rPr lang="sl-SI" sz="1400" b="1" dirty="0" smtClean="0">
                          <a:solidFill>
                            <a:srgbClr val="00B050"/>
                          </a:solidFill>
                        </a:rPr>
                        <a:t> </a:t>
                      </a:r>
                      <a:r>
                        <a:rPr lang="sl-SI" sz="1400" b="0" dirty="0" smtClean="0">
                          <a:solidFill>
                            <a:schemeClr val="tx1"/>
                          </a:solidFill>
                        </a:rPr>
                        <a:t>(2,9 %)</a:t>
                      </a:r>
                      <a:endParaRPr lang="sl-SI" sz="1400" b="0" dirty="0">
                        <a:solidFill>
                          <a:schemeClr val="tx1"/>
                        </a:solidFill>
                      </a:endParaRPr>
                    </a:p>
                  </a:txBody>
                  <a:tcPr/>
                </a:tc>
                <a:tc>
                  <a:txBody>
                    <a:bodyPr/>
                    <a:lstStyle/>
                    <a:p>
                      <a:r>
                        <a:rPr lang="sl-SI" sz="1400" b="0" dirty="0" smtClean="0">
                          <a:solidFill>
                            <a:schemeClr val="tx1"/>
                          </a:solidFill>
                        </a:rPr>
                        <a:t>2</a:t>
                      </a:r>
                      <a:r>
                        <a:rPr lang="sl-SI" sz="1400" b="1" dirty="0" smtClean="0">
                          <a:solidFill>
                            <a:srgbClr val="00B050"/>
                          </a:solidFill>
                        </a:rPr>
                        <a:t> (0,6 %)</a:t>
                      </a:r>
                      <a:endParaRPr lang="sl-SI" sz="1400" b="1" dirty="0">
                        <a:solidFill>
                          <a:srgbClr val="00B050"/>
                        </a:solidFill>
                      </a:endParaRPr>
                    </a:p>
                  </a:txBody>
                  <a:tcPr/>
                </a:tc>
                <a:tc>
                  <a:txBody>
                    <a:bodyPr/>
                    <a:lstStyle/>
                    <a:p>
                      <a:r>
                        <a:rPr lang="sl-SI" sz="1400" b="0" dirty="0" smtClean="0">
                          <a:solidFill>
                            <a:schemeClr val="tx1"/>
                          </a:solidFill>
                        </a:rPr>
                        <a:t>3</a:t>
                      </a:r>
                      <a:r>
                        <a:rPr lang="sl-SI" sz="1400" b="1" dirty="0" smtClean="0">
                          <a:solidFill>
                            <a:srgbClr val="00B050"/>
                          </a:solidFill>
                        </a:rPr>
                        <a:t> (1,2</a:t>
                      </a:r>
                      <a:r>
                        <a:rPr lang="sl-SI" sz="1400" b="1" baseline="0" dirty="0" smtClean="0">
                          <a:solidFill>
                            <a:srgbClr val="00B050"/>
                          </a:solidFill>
                        </a:rPr>
                        <a:t> %)</a:t>
                      </a:r>
                      <a:endParaRPr lang="sl-SI" sz="1400" b="1" dirty="0">
                        <a:solidFill>
                          <a:srgbClr val="00B050"/>
                        </a:solidFill>
                      </a:endParaRPr>
                    </a:p>
                  </a:txBody>
                  <a:tcPr/>
                </a:tc>
                <a:extLst>
                  <a:ext uri="{0D108BD9-81ED-4DB2-BD59-A6C34878D82A}">
                    <a16:rowId xmlns="" xmlns:a16="http://schemas.microsoft.com/office/drawing/2014/main" val="10010"/>
                  </a:ext>
                </a:extLst>
              </a:tr>
              <a:tr h="296997">
                <a:tc>
                  <a:txBody>
                    <a:bodyPr/>
                    <a:lstStyle/>
                    <a:p>
                      <a:r>
                        <a:rPr lang="sl-SI" sz="1400" b="1" dirty="0" smtClean="0">
                          <a:solidFill>
                            <a:schemeClr val="tx1"/>
                          </a:solidFill>
                        </a:rPr>
                        <a:t>Lijakasti seski</a:t>
                      </a:r>
                      <a:endParaRPr lang="sl-SI" sz="1400" b="1" dirty="0">
                        <a:solidFill>
                          <a:schemeClr val="tx1"/>
                        </a:solidFill>
                      </a:endParaRPr>
                    </a:p>
                  </a:txBody>
                  <a:tcPr/>
                </a:tc>
                <a:tc>
                  <a:txBody>
                    <a:bodyPr/>
                    <a:lstStyle/>
                    <a:p>
                      <a:r>
                        <a:rPr lang="sl-SI" sz="1400" dirty="0" smtClean="0"/>
                        <a:t>4   </a:t>
                      </a:r>
                      <a:r>
                        <a:rPr lang="sl-SI" sz="1400" b="0" dirty="0" smtClean="0">
                          <a:solidFill>
                            <a:schemeClr val="tx1"/>
                          </a:solidFill>
                        </a:rPr>
                        <a:t>(2,6 %)</a:t>
                      </a:r>
                      <a:endParaRPr lang="sl-SI" sz="1400" b="0" dirty="0">
                        <a:solidFill>
                          <a:schemeClr val="tx1"/>
                        </a:solidFill>
                      </a:endParaRPr>
                    </a:p>
                  </a:txBody>
                  <a:tcPr/>
                </a:tc>
                <a:tc>
                  <a:txBody>
                    <a:bodyPr/>
                    <a:lstStyle/>
                    <a:p>
                      <a:r>
                        <a:rPr lang="sl-SI" sz="1400" dirty="0" smtClean="0"/>
                        <a:t>4 </a:t>
                      </a:r>
                      <a:r>
                        <a:rPr lang="sl-SI" sz="1400" b="1" dirty="0" smtClean="0">
                          <a:solidFill>
                            <a:srgbClr val="00B050"/>
                          </a:solidFill>
                        </a:rPr>
                        <a:t>(2,0 %)</a:t>
                      </a:r>
                      <a:endParaRPr lang="sl-SI" sz="1400" b="1" dirty="0">
                        <a:solidFill>
                          <a:srgbClr val="00B050"/>
                        </a:solidFill>
                      </a:endParaRPr>
                    </a:p>
                  </a:txBody>
                  <a:tcPr/>
                </a:tc>
                <a:tc>
                  <a:txBody>
                    <a:bodyPr/>
                    <a:lstStyle/>
                    <a:p>
                      <a:r>
                        <a:rPr lang="sl-SI" sz="1400" b="1" dirty="0" smtClean="0"/>
                        <a:t>31</a:t>
                      </a:r>
                      <a:r>
                        <a:rPr lang="sl-SI" sz="1400" dirty="0" smtClean="0"/>
                        <a:t> </a:t>
                      </a:r>
                      <a:r>
                        <a:rPr lang="sl-SI" sz="1400" b="1" dirty="0" smtClean="0">
                          <a:solidFill>
                            <a:srgbClr val="FF0000"/>
                          </a:solidFill>
                        </a:rPr>
                        <a:t>(10,9 %)</a:t>
                      </a:r>
                      <a:endParaRPr lang="sl-SI" sz="1400" b="1" dirty="0">
                        <a:solidFill>
                          <a:srgbClr val="FF0000"/>
                        </a:solidFill>
                      </a:endParaRPr>
                    </a:p>
                  </a:txBody>
                  <a:tcPr/>
                </a:tc>
                <a:tc>
                  <a:txBody>
                    <a:bodyPr/>
                    <a:lstStyle/>
                    <a:p>
                      <a:r>
                        <a:rPr lang="sl-SI" sz="1400" b="0" dirty="0" smtClean="0">
                          <a:solidFill>
                            <a:schemeClr val="tx1"/>
                          </a:solidFill>
                        </a:rPr>
                        <a:t>7 (2,5 %)</a:t>
                      </a:r>
                      <a:endParaRPr lang="sl-SI" sz="1400" b="0" dirty="0">
                        <a:solidFill>
                          <a:schemeClr val="tx1"/>
                        </a:solidFill>
                      </a:endParaRPr>
                    </a:p>
                  </a:txBody>
                  <a:tcPr/>
                </a:tc>
                <a:tc>
                  <a:txBody>
                    <a:bodyPr/>
                    <a:lstStyle/>
                    <a:p>
                      <a:r>
                        <a:rPr lang="sl-SI" sz="1400" b="0" dirty="0" smtClean="0">
                          <a:solidFill>
                            <a:schemeClr val="tx1"/>
                          </a:solidFill>
                        </a:rPr>
                        <a:t>4 </a:t>
                      </a:r>
                      <a:r>
                        <a:rPr lang="sl-SI" sz="1400" b="1" dirty="0" smtClean="0">
                          <a:solidFill>
                            <a:srgbClr val="00B050"/>
                          </a:solidFill>
                        </a:rPr>
                        <a:t>(1,3 %)</a:t>
                      </a:r>
                      <a:endParaRPr lang="sl-SI" sz="1400" b="1" dirty="0">
                        <a:solidFill>
                          <a:srgbClr val="00B050"/>
                        </a:solidFill>
                      </a:endParaRPr>
                    </a:p>
                  </a:txBody>
                  <a:tcPr/>
                </a:tc>
                <a:tc>
                  <a:txBody>
                    <a:bodyPr/>
                    <a:lstStyle/>
                    <a:p>
                      <a:r>
                        <a:rPr lang="sl-SI" sz="1400" b="0" dirty="0" smtClean="0">
                          <a:solidFill>
                            <a:schemeClr val="tx1"/>
                          </a:solidFill>
                        </a:rPr>
                        <a:t>6</a:t>
                      </a:r>
                      <a:r>
                        <a:rPr lang="sl-SI" sz="1400" b="1" dirty="0" smtClean="0">
                          <a:solidFill>
                            <a:srgbClr val="00B050"/>
                          </a:solidFill>
                        </a:rPr>
                        <a:t> </a:t>
                      </a:r>
                      <a:r>
                        <a:rPr lang="sl-SI" sz="1400" b="0" dirty="0" smtClean="0">
                          <a:solidFill>
                            <a:schemeClr val="tx1"/>
                          </a:solidFill>
                        </a:rPr>
                        <a:t>(2,4 %)</a:t>
                      </a:r>
                      <a:endParaRPr lang="sl-SI" sz="1400" b="0" dirty="0">
                        <a:solidFill>
                          <a:schemeClr val="tx1"/>
                        </a:solidFill>
                      </a:endParaRPr>
                    </a:p>
                  </a:txBody>
                  <a:tcPr/>
                </a:tc>
                <a:extLst>
                  <a:ext uri="{0D108BD9-81ED-4DB2-BD59-A6C34878D82A}">
                    <a16:rowId xmlns="" xmlns:a16="http://schemas.microsoft.com/office/drawing/2014/main" val="10011"/>
                  </a:ext>
                </a:extLst>
              </a:tr>
              <a:tr h="453938">
                <a:tc>
                  <a:txBody>
                    <a:bodyPr/>
                    <a:lstStyle/>
                    <a:p>
                      <a:r>
                        <a:rPr lang="sl-SI" sz="1400" b="1" dirty="0" smtClean="0">
                          <a:solidFill>
                            <a:srgbClr val="FF0000"/>
                          </a:solidFill>
                        </a:rPr>
                        <a:t>Stran štrleči seski</a:t>
                      </a:r>
                      <a:endParaRPr lang="sl-SI" sz="1400" b="1" dirty="0">
                        <a:solidFill>
                          <a:srgbClr val="FF0000"/>
                        </a:solidFill>
                      </a:endParaRPr>
                    </a:p>
                  </a:txBody>
                  <a:tcPr/>
                </a:tc>
                <a:tc>
                  <a:txBody>
                    <a:bodyPr/>
                    <a:lstStyle/>
                    <a:p>
                      <a:r>
                        <a:rPr lang="sl-SI" sz="1400" dirty="0" smtClean="0"/>
                        <a:t>9   </a:t>
                      </a:r>
                      <a:r>
                        <a:rPr lang="sl-SI" sz="1400" dirty="0" smtClean="0">
                          <a:solidFill>
                            <a:srgbClr val="FF0000"/>
                          </a:solidFill>
                        </a:rPr>
                        <a:t>(5,8 %)</a:t>
                      </a:r>
                      <a:endParaRPr lang="sl-SI" sz="1400" dirty="0">
                        <a:solidFill>
                          <a:srgbClr val="FF0000"/>
                        </a:solidFill>
                      </a:endParaRPr>
                    </a:p>
                  </a:txBody>
                  <a:tcPr/>
                </a:tc>
                <a:tc>
                  <a:txBody>
                    <a:bodyPr/>
                    <a:lstStyle/>
                    <a:p>
                      <a:r>
                        <a:rPr lang="sl-SI" sz="1400" dirty="0" smtClean="0"/>
                        <a:t>10 </a:t>
                      </a:r>
                      <a:r>
                        <a:rPr lang="sl-SI" sz="1400" dirty="0" smtClean="0">
                          <a:solidFill>
                            <a:srgbClr val="FF0000"/>
                          </a:solidFill>
                        </a:rPr>
                        <a:t>(5,1 %)</a:t>
                      </a:r>
                      <a:endParaRPr lang="sl-SI" sz="1400" dirty="0">
                        <a:solidFill>
                          <a:srgbClr val="FF0000"/>
                        </a:solidFill>
                      </a:endParaRPr>
                    </a:p>
                  </a:txBody>
                  <a:tcPr/>
                </a:tc>
                <a:tc>
                  <a:txBody>
                    <a:bodyPr/>
                    <a:lstStyle/>
                    <a:p>
                      <a:r>
                        <a:rPr lang="sl-SI" sz="1400" b="1" dirty="0" smtClean="0"/>
                        <a:t>64</a:t>
                      </a:r>
                      <a:r>
                        <a:rPr lang="sl-SI" sz="1400" dirty="0" smtClean="0"/>
                        <a:t> </a:t>
                      </a:r>
                      <a:r>
                        <a:rPr lang="sl-SI" sz="1400" b="1" dirty="0" smtClean="0">
                          <a:solidFill>
                            <a:srgbClr val="FF0000"/>
                          </a:solidFill>
                        </a:rPr>
                        <a:t>(22,7 %)</a:t>
                      </a:r>
                      <a:endParaRPr lang="sl-SI" sz="1400" b="1" dirty="0">
                        <a:solidFill>
                          <a:srgbClr val="FF0000"/>
                        </a:solidFill>
                      </a:endParaRPr>
                    </a:p>
                  </a:txBody>
                  <a:tcPr/>
                </a:tc>
                <a:tc>
                  <a:txBody>
                    <a:bodyPr/>
                    <a:lstStyle/>
                    <a:p>
                      <a:r>
                        <a:rPr lang="sl-SI" sz="1400" b="1" dirty="0" smtClean="0">
                          <a:solidFill>
                            <a:schemeClr val="tx1"/>
                          </a:solidFill>
                        </a:rPr>
                        <a:t>33</a:t>
                      </a:r>
                      <a:r>
                        <a:rPr lang="sl-SI" sz="1400" b="0" dirty="0" smtClean="0">
                          <a:solidFill>
                            <a:srgbClr val="FF0000"/>
                          </a:solidFill>
                        </a:rPr>
                        <a:t> </a:t>
                      </a:r>
                      <a:r>
                        <a:rPr lang="sl-SI" sz="1400" b="1" dirty="0" smtClean="0">
                          <a:solidFill>
                            <a:srgbClr val="FF0000"/>
                          </a:solidFill>
                        </a:rPr>
                        <a:t>(11,9 %)</a:t>
                      </a:r>
                      <a:endParaRPr lang="sl-SI" sz="1400" b="1" dirty="0">
                        <a:solidFill>
                          <a:srgbClr val="FF0000"/>
                        </a:solidFill>
                      </a:endParaRPr>
                    </a:p>
                  </a:txBody>
                  <a:tcPr/>
                </a:tc>
                <a:tc>
                  <a:txBody>
                    <a:bodyPr/>
                    <a:lstStyle/>
                    <a:p>
                      <a:r>
                        <a:rPr lang="sl-SI" sz="1400" b="1" dirty="0" smtClean="0">
                          <a:solidFill>
                            <a:schemeClr val="tx1"/>
                          </a:solidFill>
                        </a:rPr>
                        <a:t>21</a:t>
                      </a:r>
                      <a:r>
                        <a:rPr lang="sl-SI" sz="1400" b="0" dirty="0" smtClean="0">
                          <a:solidFill>
                            <a:srgbClr val="FF0000"/>
                          </a:solidFill>
                        </a:rPr>
                        <a:t> (6,6 %)</a:t>
                      </a:r>
                      <a:endParaRPr lang="sl-SI" sz="1400" b="0" dirty="0">
                        <a:solidFill>
                          <a:srgbClr val="FF0000"/>
                        </a:solidFill>
                      </a:endParaRPr>
                    </a:p>
                  </a:txBody>
                  <a:tcPr/>
                </a:tc>
                <a:tc>
                  <a:txBody>
                    <a:bodyPr/>
                    <a:lstStyle/>
                    <a:p>
                      <a:r>
                        <a:rPr lang="sl-SI" sz="1400" b="1" dirty="0" smtClean="0">
                          <a:solidFill>
                            <a:schemeClr val="tx1"/>
                          </a:solidFill>
                        </a:rPr>
                        <a:t>21</a:t>
                      </a:r>
                      <a:r>
                        <a:rPr lang="sl-SI" sz="1400" b="0" dirty="0" smtClean="0">
                          <a:solidFill>
                            <a:srgbClr val="FF0000"/>
                          </a:solidFill>
                        </a:rPr>
                        <a:t> (8,5 % )</a:t>
                      </a:r>
                      <a:endParaRPr lang="sl-SI" sz="1400" b="0" dirty="0">
                        <a:solidFill>
                          <a:srgbClr val="FF0000"/>
                        </a:solidFill>
                      </a:endParaRPr>
                    </a:p>
                  </a:txBody>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655834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332656"/>
            <a:ext cx="8229600" cy="6192688"/>
          </a:xfrm>
        </p:spPr>
        <p:txBody>
          <a:bodyPr>
            <a:normAutofit/>
          </a:bodyPr>
          <a:lstStyle/>
          <a:p>
            <a:r>
              <a:rPr lang="sl-SI" sz="2000" b="1" dirty="0" smtClean="0"/>
              <a:t>Iskanje primernih rej oz. animirati rejce za vključitev </a:t>
            </a:r>
            <a:r>
              <a:rPr lang="sl-SI" sz="2000" b="1" dirty="0" err="1" smtClean="0"/>
              <a:t>cikastih</a:t>
            </a:r>
            <a:r>
              <a:rPr lang="sl-SI" sz="2000" b="1" dirty="0" smtClean="0"/>
              <a:t> krav v kontrolo prireje mleka (plačilo kemijskih analiz s strani Rejskega Društva CIKA – sklep UO, 2022);</a:t>
            </a:r>
          </a:p>
          <a:p>
            <a:r>
              <a:rPr lang="sl-SI" sz="2000" dirty="0" smtClean="0"/>
              <a:t>Animirati ostale rejce </a:t>
            </a:r>
            <a:r>
              <a:rPr lang="sl-SI" sz="2000" dirty="0" err="1" smtClean="0"/>
              <a:t>cikastih</a:t>
            </a:r>
            <a:r>
              <a:rPr lang="sl-SI" sz="2000" dirty="0" smtClean="0"/>
              <a:t> krav za vključitev v Rejsko Društvo CIKA oz. vsaj vključitev njihovih živali v rejski program;</a:t>
            </a:r>
          </a:p>
          <a:p>
            <a:r>
              <a:rPr lang="sl-SI" sz="2000" dirty="0" smtClean="0"/>
              <a:t>Kandidirati na razpise Občin in na državni razpis Ministrstva za kmetijstvo, gozdarstvo in prehrano;</a:t>
            </a:r>
          </a:p>
          <a:p>
            <a:r>
              <a:rPr lang="sl-SI" sz="2000" dirty="0" smtClean="0"/>
              <a:t>Sodelovati v šoli mladih rejcev, 2024;</a:t>
            </a:r>
          </a:p>
          <a:p>
            <a:r>
              <a:rPr lang="sl-SI" sz="2000" dirty="0" smtClean="0"/>
              <a:t>Organizacija 9. delavnice za člane Rejskega Društva CIKA</a:t>
            </a:r>
          </a:p>
          <a:p>
            <a:r>
              <a:rPr lang="sl-SI" sz="2000" dirty="0" smtClean="0"/>
              <a:t>Ekskurzija za člane (</a:t>
            </a:r>
            <a:r>
              <a:rPr lang="sl-SI" sz="2000" b="1" dirty="0" smtClean="0"/>
              <a:t>predvidena dvodnevna ekskurzija v Avstrijo, ogled razstave avtohtonih pasem</a:t>
            </a:r>
            <a:r>
              <a:rPr lang="sl-SI" sz="2000" dirty="0" smtClean="0"/>
              <a:t>), 2024;</a:t>
            </a:r>
          </a:p>
          <a:p>
            <a:r>
              <a:rPr lang="sl-SI" sz="2000" dirty="0" smtClean="0"/>
              <a:t>Prijava na razpise;</a:t>
            </a:r>
          </a:p>
          <a:p>
            <a:r>
              <a:rPr lang="sl-SI" sz="2000" dirty="0" smtClean="0"/>
              <a:t>Promocijski material, kape;</a:t>
            </a:r>
          </a:p>
          <a:p>
            <a:r>
              <a:rPr lang="sl-SI" sz="2000" dirty="0" smtClean="0"/>
              <a:t>Spodbujati sonaravno kmetovanje.</a:t>
            </a:r>
          </a:p>
          <a:p>
            <a:pPr marL="0" indent="0">
              <a:buNone/>
            </a:pPr>
            <a:endParaRPr lang="sl-SI" sz="2000" dirty="0" smtClean="0"/>
          </a:p>
          <a:p>
            <a:endParaRPr lang="sl-SI" sz="2000" dirty="0"/>
          </a:p>
        </p:txBody>
      </p:sp>
    </p:spTree>
    <p:extLst>
      <p:ext uri="{BB962C8B-B14F-4D97-AF65-F5344CB8AC3E}">
        <p14:creationId xmlns:p14="http://schemas.microsoft.com/office/powerpoint/2010/main" val="1422110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210146"/>
          </a:xfrm>
        </p:spPr>
        <p:txBody>
          <a:bodyPr>
            <a:normAutofit/>
          </a:bodyPr>
          <a:lstStyle/>
          <a:p>
            <a:r>
              <a:rPr lang="sl-SI" sz="3200" b="1" dirty="0" smtClean="0"/>
              <a:t>PRIZNANJA Rejskega Društva CIKA</a:t>
            </a:r>
            <a:br>
              <a:rPr lang="sl-SI" sz="3200" b="1" dirty="0" smtClean="0"/>
            </a:br>
            <a:r>
              <a:rPr lang="sl-SI" sz="3200" b="1" dirty="0" smtClean="0"/>
              <a:t>(5 zvoncev)</a:t>
            </a:r>
            <a:endParaRPr lang="sl-SI" sz="3200" b="1" dirty="0"/>
          </a:p>
        </p:txBody>
      </p:sp>
      <p:sp>
        <p:nvSpPr>
          <p:cNvPr id="3" name="Ograda vsebine 2"/>
          <p:cNvSpPr>
            <a:spLocks noGrp="1"/>
          </p:cNvSpPr>
          <p:nvPr>
            <p:ph idx="1"/>
          </p:nvPr>
        </p:nvSpPr>
        <p:spPr>
          <a:xfrm>
            <a:off x="467544" y="1412776"/>
            <a:ext cx="8229600" cy="5040560"/>
          </a:xfrm>
        </p:spPr>
        <p:txBody>
          <a:bodyPr>
            <a:normAutofit/>
          </a:bodyPr>
          <a:lstStyle/>
          <a:p>
            <a:pPr marL="0" indent="0" algn="just">
              <a:buNone/>
            </a:pPr>
            <a:endParaRPr lang="sl-SI" sz="2000" dirty="0"/>
          </a:p>
          <a:p>
            <a:pPr algn="just"/>
            <a:r>
              <a:rPr lang="sl-SI" sz="2400" dirty="0" smtClean="0"/>
              <a:t>PRIZNANJE REJCEM ZA DOLGOŽIVOST (20 LET) CIKASTEGA GOVEDA (V KOLEDARSKEM LETU 2023)</a:t>
            </a:r>
            <a:endParaRPr lang="sl-SI" sz="2400" dirty="0"/>
          </a:p>
        </p:txBody>
      </p:sp>
      <p:sp>
        <p:nvSpPr>
          <p:cNvPr id="4" name="Pravokotnik 3"/>
          <p:cNvSpPr/>
          <p:nvPr/>
        </p:nvSpPr>
        <p:spPr>
          <a:xfrm>
            <a:off x="611560" y="2780928"/>
            <a:ext cx="8064896" cy="410882"/>
          </a:xfrm>
          <a:prstGeom prst="rect">
            <a:avLst/>
          </a:prstGeom>
        </p:spPr>
        <p:txBody>
          <a:bodyPr wrap="square">
            <a:spAutoFit/>
          </a:bodyPr>
          <a:lstStyle/>
          <a:p>
            <a:pPr algn="just">
              <a:lnSpc>
                <a:spcPct val="115000"/>
              </a:lnSpc>
            </a:pPr>
            <a:r>
              <a:rPr lang="sl-SI" b="1" i="1" dirty="0" smtClean="0">
                <a:solidFill>
                  <a:srgbClr val="FF0000"/>
                </a:solidFill>
                <a:ea typeface="Calibri"/>
                <a:cs typeface="Times New Roman"/>
              </a:rPr>
              <a:t> </a:t>
            </a:r>
            <a:endParaRPr lang="sl-SI" dirty="0">
              <a:solidFill>
                <a:prstClr val="black"/>
              </a:solidFill>
              <a:ea typeface="Calibri"/>
              <a:cs typeface="Times New Roman"/>
            </a:endParaRPr>
          </a:p>
        </p:txBody>
      </p:sp>
      <p:sp>
        <p:nvSpPr>
          <p:cNvPr id="5" name="Pravokotnik 4"/>
          <p:cNvSpPr/>
          <p:nvPr/>
        </p:nvSpPr>
        <p:spPr>
          <a:xfrm>
            <a:off x="755576" y="2708920"/>
            <a:ext cx="8136903" cy="4114973"/>
          </a:xfrm>
          <a:prstGeom prst="rect">
            <a:avLst/>
          </a:prstGeom>
        </p:spPr>
        <p:txBody>
          <a:bodyPr wrap="square">
            <a:spAutoFit/>
          </a:bodyPr>
          <a:lstStyle/>
          <a:p>
            <a:pPr fontAlgn="base"/>
            <a:r>
              <a:rPr lang="sl-SI" sz="2000" b="1" dirty="0" smtClean="0"/>
              <a:t>1. Pisana </a:t>
            </a:r>
            <a:r>
              <a:rPr lang="sl-SI" sz="2000" b="1" dirty="0"/>
              <a:t>02830683,</a:t>
            </a:r>
            <a:endParaRPr lang="sl-SI" sz="2000" dirty="0"/>
          </a:p>
          <a:p>
            <a:pPr fontAlgn="base"/>
            <a:r>
              <a:rPr lang="sl-SI" sz="2000" b="1" dirty="0"/>
              <a:t>Rojena: 15.12.2003</a:t>
            </a:r>
            <a:endParaRPr lang="sl-SI" sz="2000" dirty="0"/>
          </a:p>
          <a:p>
            <a:pPr fontAlgn="base"/>
            <a:r>
              <a:rPr lang="sl-SI" sz="2000" dirty="0"/>
              <a:t> </a:t>
            </a:r>
            <a:endParaRPr lang="sl-SI" sz="2000" dirty="0" smtClean="0"/>
          </a:p>
          <a:p>
            <a:pPr fontAlgn="base"/>
            <a:endParaRPr lang="sl-SI" sz="2000" dirty="0"/>
          </a:p>
          <a:p>
            <a:pPr fontAlgn="base"/>
            <a:endParaRPr lang="sl-SI" sz="2000" dirty="0" smtClean="0"/>
          </a:p>
          <a:p>
            <a:pPr fontAlgn="base"/>
            <a:endParaRPr lang="sl-SI" sz="2000" dirty="0"/>
          </a:p>
          <a:p>
            <a:pPr fontAlgn="base"/>
            <a:endParaRPr lang="sl-SI" sz="2000" dirty="0" smtClean="0"/>
          </a:p>
          <a:p>
            <a:pPr fontAlgn="base"/>
            <a:endParaRPr lang="sl-SI" sz="2000" dirty="0"/>
          </a:p>
          <a:p>
            <a:pPr fontAlgn="base"/>
            <a:endParaRPr lang="sl-SI" sz="2000" dirty="0" smtClean="0"/>
          </a:p>
          <a:p>
            <a:pPr fontAlgn="base"/>
            <a:endParaRPr lang="sl-SI" sz="2000" dirty="0" smtClean="0"/>
          </a:p>
          <a:p>
            <a:pPr fontAlgn="base"/>
            <a:endParaRPr lang="sl-SI" sz="2000" dirty="0"/>
          </a:p>
          <a:p>
            <a:pPr fontAlgn="base"/>
            <a:r>
              <a:rPr lang="sl-SI" sz="2000" b="1" dirty="0" smtClean="0"/>
              <a:t>Anton </a:t>
            </a:r>
            <a:r>
              <a:rPr lang="sl-SI" sz="2000" b="1" dirty="0"/>
              <a:t>Jamnik, Obrije 9, 1000 Ljubljana</a:t>
            </a:r>
            <a:endParaRPr lang="sl-SI" sz="2000" dirty="0"/>
          </a:p>
          <a:p>
            <a:pPr marL="342900" indent="-342900" algn="just">
              <a:lnSpc>
                <a:spcPct val="107000"/>
              </a:lnSpc>
              <a:spcAft>
                <a:spcPts val="0"/>
              </a:spcAft>
              <a:buAutoNum type="arabicPeriod"/>
            </a:pPr>
            <a:endParaRPr lang="sl-SI" sz="2000" dirty="0">
              <a:ea typeface="Calibri"/>
              <a:cs typeface="Times New Roman"/>
            </a:endParaRPr>
          </a:p>
        </p:txBody>
      </p:sp>
      <p:pic>
        <p:nvPicPr>
          <p:cNvPr id="9218" name="Picture 2" descr="C:\Users\Uporabnik\Desktop\20LETNICE23\Pisana SI 02830383 (foto Anton Jamni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356992"/>
            <a:ext cx="3646712" cy="268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920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476672"/>
            <a:ext cx="8229600" cy="5832648"/>
          </a:xfrm>
        </p:spPr>
        <p:txBody>
          <a:bodyPr>
            <a:normAutofit/>
          </a:bodyPr>
          <a:lstStyle/>
          <a:p>
            <a:pPr marL="0" indent="0">
              <a:buNone/>
            </a:pPr>
            <a:r>
              <a:rPr lang="sl-SI" sz="2400" b="1" dirty="0" smtClean="0"/>
              <a:t>2. Dama </a:t>
            </a:r>
            <a:r>
              <a:rPr lang="sl-SI" sz="2400" b="1" dirty="0"/>
              <a:t>SI 52838600,</a:t>
            </a:r>
            <a:endParaRPr lang="sl-SI" sz="2400" dirty="0"/>
          </a:p>
          <a:p>
            <a:pPr marL="0" indent="0">
              <a:buNone/>
            </a:pPr>
            <a:r>
              <a:rPr lang="sl-SI" sz="2400" b="1" dirty="0"/>
              <a:t>rojena: 22. 9. 2003 </a:t>
            </a:r>
            <a:endParaRPr lang="sl-SI" sz="2400" dirty="0"/>
          </a:p>
          <a:p>
            <a:pPr marL="0" indent="0">
              <a:buNone/>
            </a:pPr>
            <a:endParaRPr lang="sl-SI" sz="2400" dirty="0" smtClean="0"/>
          </a:p>
          <a:p>
            <a:pPr marL="0" indent="0">
              <a:buNone/>
            </a:pPr>
            <a:endParaRPr lang="sl-SI" sz="2400" dirty="0"/>
          </a:p>
          <a:p>
            <a:pPr marL="0" indent="0">
              <a:buNone/>
            </a:pPr>
            <a:endParaRPr lang="sl-SI" sz="2400" dirty="0" smtClean="0"/>
          </a:p>
          <a:p>
            <a:pPr marL="0" indent="0">
              <a:buNone/>
            </a:pPr>
            <a:endParaRPr lang="sl-SI" sz="2400" dirty="0"/>
          </a:p>
          <a:p>
            <a:pPr marL="0" indent="0">
              <a:buNone/>
            </a:pPr>
            <a:endParaRPr lang="sl-SI" sz="2400" dirty="0" smtClean="0"/>
          </a:p>
          <a:p>
            <a:pPr marL="0" indent="0">
              <a:buNone/>
            </a:pPr>
            <a:endParaRPr lang="sl-SI" sz="2400" dirty="0"/>
          </a:p>
          <a:p>
            <a:pPr marL="0" indent="0">
              <a:buNone/>
            </a:pPr>
            <a:endParaRPr lang="sl-SI" sz="2400" dirty="0" smtClean="0"/>
          </a:p>
          <a:p>
            <a:pPr marL="0" indent="0">
              <a:buNone/>
            </a:pPr>
            <a:endParaRPr lang="sl-SI" sz="2400" dirty="0"/>
          </a:p>
          <a:p>
            <a:pPr marL="0" indent="0">
              <a:buNone/>
            </a:pPr>
            <a:endParaRPr lang="sl-SI" sz="2400" dirty="0" smtClean="0"/>
          </a:p>
          <a:p>
            <a:pPr marL="0" indent="0">
              <a:buNone/>
            </a:pPr>
            <a:endParaRPr lang="sl-SI" sz="2400" dirty="0"/>
          </a:p>
          <a:p>
            <a:r>
              <a:rPr lang="sl-SI" sz="2400" b="1" dirty="0"/>
              <a:t>Jože Mole, Žažar 3. 1354 Horjul</a:t>
            </a:r>
            <a:endParaRPr lang="sl-SI" sz="2400" dirty="0"/>
          </a:p>
          <a:p>
            <a:pPr marL="0" indent="0">
              <a:buNone/>
            </a:pPr>
            <a:endParaRPr lang="sl-SI" sz="2400" dirty="0"/>
          </a:p>
        </p:txBody>
      </p:sp>
      <p:pic>
        <p:nvPicPr>
          <p:cNvPr id="8194" name="Picture 2" descr="C:\Users\Uporabnik\Desktop\20LETNICE23\Dama SI 52838600 (foto Alenka Ers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84784"/>
            <a:ext cx="691276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1864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476672"/>
            <a:ext cx="8229600" cy="5976664"/>
          </a:xfrm>
        </p:spPr>
        <p:txBody>
          <a:bodyPr>
            <a:normAutofit fontScale="92500" lnSpcReduction="20000"/>
          </a:bodyPr>
          <a:lstStyle/>
          <a:p>
            <a:pPr marL="0" indent="0">
              <a:buNone/>
            </a:pPr>
            <a:r>
              <a:rPr lang="sl-SI" sz="2600" b="1" dirty="0"/>
              <a:t>3</a:t>
            </a:r>
            <a:r>
              <a:rPr lang="sl-SI" sz="2600" b="1" dirty="0" smtClean="0"/>
              <a:t>. Cika </a:t>
            </a:r>
            <a:r>
              <a:rPr lang="sl-SI" sz="2600" b="1" dirty="0"/>
              <a:t>SI </a:t>
            </a:r>
            <a:r>
              <a:rPr lang="sl-SI" sz="2600" b="1" dirty="0" smtClean="0"/>
              <a:t>02433750,</a:t>
            </a:r>
            <a:endParaRPr lang="sl-SI" sz="2600" dirty="0"/>
          </a:p>
          <a:p>
            <a:pPr marL="0" indent="0">
              <a:buNone/>
            </a:pPr>
            <a:r>
              <a:rPr lang="sl-SI" sz="2600" b="1" dirty="0" smtClean="0"/>
              <a:t>Rojena</a:t>
            </a:r>
            <a:r>
              <a:rPr lang="sl-SI" sz="2600" b="1" dirty="0"/>
              <a:t>: 6. 3. 20023</a:t>
            </a:r>
            <a:endParaRPr lang="sl-SI" sz="2600" dirty="0"/>
          </a:p>
          <a:p>
            <a:pPr marL="0" indent="0">
              <a:buNone/>
            </a:pPr>
            <a:r>
              <a:rPr lang="sl-SI" sz="2000" b="1" dirty="0"/>
              <a:t> </a:t>
            </a:r>
            <a:endParaRPr lang="sl-SI" sz="2000" b="1" dirty="0" smtClean="0"/>
          </a:p>
          <a:p>
            <a:pPr marL="0" indent="0">
              <a:buNone/>
            </a:pPr>
            <a:endParaRPr lang="sl-SI" sz="2000" b="1" dirty="0"/>
          </a:p>
          <a:p>
            <a:pPr marL="0" indent="0">
              <a:buNone/>
            </a:pPr>
            <a:endParaRPr lang="sl-SI" sz="2000" b="1" dirty="0" smtClean="0"/>
          </a:p>
          <a:p>
            <a:pPr marL="0" indent="0">
              <a:buNone/>
            </a:pPr>
            <a:endParaRPr lang="sl-SI" sz="2000" b="1" dirty="0"/>
          </a:p>
          <a:p>
            <a:pPr marL="0" indent="0">
              <a:buNone/>
            </a:pPr>
            <a:endParaRPr lang="sl-SI" sz="2000" b="1" dirty="0" smtClean="0"/>
          </a:p>
          <a:p>
            <a:pPr marL="0" indent="0">
              <a:buNone/>
            </a:pPr>
            <a:endParaRPr lang="sl-SI" sz="2000" b="1" dirty="0"/>
          </a:p>
          <a:p>
            <a:pPr marL="0" indent="0">
              <a:buNone/>
            </a:pPr>
            <a:endParaRPr lang="sl-SI" sz="2000" b="1" dirty="0" smtClean="0"/>
          </a:p>
          <a:p>
            <a:pPr marL="0" indent="0">
              <a:buNone/>
            </a:pPr>
            <a:endParaRPr lang="sl-SI" sz="2000" b="1" dirty="0"/>
          </a:p>
          <a:p>
            <a:pPr marL="0" indent="0">
              <a:buNone/>
            </a:pPr>
            <a:endParaRPr lang="sl-SI" sz="2000" b="1" dirty="0" smtClean="0"/>
          </a:p>
          <a:p>
            <a:pPr marL="0" indent="0">
              <a:buNone/>
            </a:pPr>
            <a:endParaRPr lang="sl-SI" sz="2000" b="1" dirty="0"/>
          </a:p>
          <a:p>
            <a:pPr marL="0" indent="0">
              <a:buNone/>
            </a:pPr>
            <a:endParaRPr lang="sl-SI" sz="2000" b="1" dirty="0" smtClean="0"/>
          </a:p>
          <a:p>
            <a:pPr marL="0" indent="0">
              <a:buNone/>
            </a:pPr>
            <a:endParaRPr lang="sl-SI" sz="2000" b="1" dirty="0"/>
          </a:p>
          <a:p>
            <a:pPr marL="0" indent="0">
              <a:buNone/>
            </a:pPr>
            <a:endParaRPr lang="sl-SI" sz="2000" dirty="0" smtClean="0"/>
          </a:p>
          <a:p>
            <a:pPr marL="0" indent="0">
              <a:buNone/>
            </a:pPr>
            <a:endParaRPr lang="sl-SI" sz="2000" dirty="0"/>
          </a:p>
          <a:p>
            <a:pPr marL="0" indent="0">
              <a:buNone/>
            </a:pPr>
            <a:endParaRPr lang="sl-SI" sz="2000" dirty="0"/>
          </a:p>
          <a:p>
            <a:pPr marL="0" indent="0">
              <a:buNone/>
            </a:pPr>
            <a:r>
              <a:rPr lang="sl-SI" sz="2600" b="1" dirty="0" smtClean="0"/>
              <a:t>Marko </a:t>
            </a:r>
            <a:r>
              <a:rPr lang="sl-SI" sz="2600" b="1" dirty="0" err="1"/>
              <a:t>Antih</a:t>
            </a:r>
            <a:r>
              <a:rPr lang="sl-SI" sz="2600" b="1" dirty="0"/>
              <a:t>, Staro selo 24, 5222 Kobarid   </a:t>
            </a:r>
            <a:endParaRPr lang="sl-SI" sz="2600" dirty="0"/>
          </a:p>
          <a:p>
            <a:pPr marL="0" indent="0" algn="just">
              <a:lnSpc>
                <a:spcPct val="107000"/>
              </a:lnSpc>
              <a:spcAft>
                <a:spcPts val="0"/>
              </a:spcAft>
              <a:buNone/>
            </a:pPr>
            <a:r>
              <a:rPr lang="sl-SI" sz="2000" b="1" dirty="0" smtClean="0">
                <a:ea typeface="Calibri"/>
                <a:cs typeface="Times New Roman"/>
              </a:rPr>
              <a:t> </a:t>
            </a:r>
            <a:endParaRPr lang="sl-SI" sz="2000" dirty="0"/>
          </a:p>
        </p:txBody>
      </p:sp>
      <p:pic>
        <p:nvPicPr>
          <p:cNvPr id="6146" name="Picture 2" descr="C:\Users\Uporabnik\Desktop\20LETNICE23\Cika SI 02433750 (foto Marko Anti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5688632" cy="387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7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332656"/>
            <a:ext cx="8229600" cy="6192688"/>
          </a:xfrm>
        </p:spPr>
        <p:txBody>
          <a:bodyPr>
            <a:normAutofit fontScale="77500" lnSpcReduction="20000"/>
          </a:bodyPr>
          <a:lstStyle/>
          <a:p>
            <a:pPr marL="0" indent="0">
              <a:buNone/>
            </a:pPr>
            <a:r>
              <a:rPr lang="sl-SI" sz="2600" b="1" dirty="0" smtClean="0"/>
              <a:t>4. Ciklama </a:t>
            </a:r>
            <a:r>
              <a:rPr lang="sl-SI" sz="2600" b="1" dirty="0"/>
              <a:t>SI </a:t>
            </a:r>
            <a:r>
              <a:rPr lang="sl-SI" sz="2600" b="1" dirty="0" smtClean="0"/>
              <a:t>42617385,</a:t>
            </a:r>
            <a:endParaRPr lang="sl-SI" sz="2600" dirty="0"/>
          </a:p>
          <a:p>
            <a:pPr marL="0" indent="0">
              <a:buNone/>
            </a:pPr>
            <a:r>
              <a:rPr lang="sl-SI" sz="2600" b="1" dirty="0" smtClean="0"/>
              <a:t>Rojena</a:t>
            </a:r>
            <a:r>
              <a:rPr lang="sl-SI" sz="2600" b="1" dirty="0"/>
              <a:t>: 11. 1. 2003</a:t>
            </a:r>
            <a:endParaRPr lang="sl-SI" sz="26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smtClean="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a:p>
          <a:p>
            <a:pPr marL="0" indent="0">
              <a:buNone/>
            </a:pPr>
            <a:r>
              <a:rPr lang="sl-SI" sz="2600" b="1" dirty="0"/>
              <a:t>Iztok Smukavec, Podjelje 13. 4267 Srednja vas v Bohinju </a:t>
            </a:r>
            <a:endParaRPr lang="sl-SI" sz="2600" dirty="0"/>
          </a:p>
          <a:p>
            <a:pPr marL="0" indent="0">
              <a:buNone/>
            </a:pPr>
            <a:r>
              <a:rPr lang="sl-SI" sz="2000" dirty="0"/>
              <a:t> </a:t>
            </a:r>
          </a:p>
          <a:p>
            <a:pPr marL="0" indent="0" algn="just">
              <a:lnSpc>
                <a:spcPct val="107000"/>
              </a:lnSpc>
              <a:spcAft>
                <a:spcPts val="0"/>
              </a:spcAft>
              <a:buNone/>
            </a:pPr>
            <a:endParaRPr lang="sl-SI" sz="2000" dirty="0"/>
          </a:p>
        </p:txBody>
      </p:sp>
      <p:pic>
        <p:nvPicPr>
          <p:cNvPr id="7170" name="Picture 2" descr="C:\Users\Uporabnik\Desktop\20LETNICE23\Ciklama SI 42617385 (foto Marija Kož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72816"/>
            <a:ext cx="655272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1349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23528" y="548680"/>
            <a:ext cx="8568952" cy="5577483"/>
          </a:xfrm>
        </p:spPr>
        <p:txBody>
          <a:bodyPr/>
          <a:lstStyle/>
          <a:p>
            <a:pPr lvl="0" algn="just"/>
            <a:r>
              <a:rPr lang="sl-SI" sz="2400" dirty="0" smtClean="0">
                <a:solidFill>
                  <a:prstClr val="black"/>
                </a:solidFill>
              </a:rPr>
              <a:t>PRIZNANJE REJCU </a:t>
            </a:r>
            <a:r>
              <a:rPr lang="sl-SI" sz="2400" dirty="0">
                <a:solidFill>
                  <a:prstClr val="black"/>
                </a:solidFill>
              </a:rPr>
              <a:t>ZA </a:t>
            </a:r>
            <a:r>
              <a:rPr lang="sl-SI" sz="2400" dirty="0" smtClean="0">
                <a:solidFill>
                  <a:prstClr val="black"/>
                </a:solidFill>
              </a:rPr>
              <a:t>NAJVEČJO MLEČNOST (305 dni) KRAVE, KI JE V MLEČNI KONTROLI </a:t>
            </a:r>
            <a:r>
              <a:rPr lang="sl-SI" sz="2400" dirty="0">
                <a:solidFill>
                  <a:prstClr val="black"/>
                </a:solidFill>
              </a:rPr>
              <a:t>(V KOLEDARSKEM LETU </a:t>
            </a:r>
            <a:r>
              <a:rPr lang="sl-SI" sz="2400" dirty="0" smtClean="0">
                <a:solidFill>
                  <a:prstClr val="black"/>
                </a:solidFill>
              </a:rPr>
              <a:t>2023)</a:t>
            </a:r>
          </a:p>
          <a:p>
            <a:pPr lvl="0" algn="just"/>
            <a:endParaRPr lang="sl-SI" sz="2000" dirty="0">
              <a:solidFill>
                <a:prstClr val="black"/>
              </a:solidFill>
            </a:endParaRPr>
          </a:p>
          <a:p>
            <a:pPr marL="0" lvl="0" indent="0" algn="just">
              <a:buNone/>
            </a:pPr>
            <a:r>
              <a:rPr lang="sl-SI" sz="2400" b="1" dirty="0">
                <a:solidFill>
                  <a:prstClr val="black"/>
                </a:solidFill>
              </a:rPr>
              <a:t>5</a:t>
            </a:r>
            <a:r>
              <a:rPr lang="sl-SI" sz="2400" b="1" dirty="0" smtClean="0">
                <a:solidFill>
                  <a:prstClr val="black"/>
                </a:solidFill>
              </a:rPr>
              <a:t>. Luna SI 44915115, rojena: 22.2.2017</a:t>
            </a:r>
          </a:p>
          <a:p>
            <a:pPr marL="0" lvl="0" indent="0" algn="just">
              <a:buNone/>
            </a:pPr>
            <a:r>
              <a:rPr lang="sl-SI" sz="2000" dirty="0">
                <a:solidFill>
                  <a:prstClr val="black"/>
                </a:solidFill>
              </a:rPr>
              <a:t> </a:t>
            </a:r>
            <a:r>
              <a:rPr lang="sl-SI" sz="2000" dirty="0" smtClean="0">
                <a:solidFill>
                  <a:prstClr val="black"/>
                </a:solidFill>
              </a:rPr>
              <a:t>    Oče: MOR 853894</a:t>
            </a:r>
          </a:p>
          <a:p>
            <a:pPr marL="0" lvl="0" indent="0" algn="just">
              <a:buNone/>
            </a:pPr>
            <a:r>
              <a:rPr lang="sl-SI" sz="2000" dirty="0">
                <a:solidFill>
                  <a:prstClr val="black"/>
                </a:solidFill>
              </a:rPr>
              <a:t> </a:t>
            </a:r>
            <a:r>
              <a:rPr lang="sl-SI" sz="2000" dirty="0" smtClean="0">
                <a:solidFill>
                  <a:prstClr val="black"/>
                </a:solidFill>
              </a:rPr>
              <a:t>    Mati: BUČKA SI 54388486</a:t>
            </a:r>
          </a:p>
          <a:p>
            <a:pPr marL="0" lvl="0" indent="0" algn="just">
              <a:buNone/>
            </a:pPr>
            <a:r>
              <a:rPr lang="sl-SI" sz="2000" dirty="0">
                <a:solidFill>
                  <a:prstClr val="black"/>
                </a:solidFill>
              </a:rPr>
              <a:t> </a:t>
            </a:r>
            <a:r>
              <a:rPr lang="sl-SI" sz="2000" dirty="0" smtClean="0">
                <a:solidFill>
                  <a:prstClr val="black"/>
                </a:solidFill>
              </a:rPr>
              <a:t>    Oče matere: NORD</a:t>
            </a:r>
          </a:p>
          <a:p>
            <a:pPr marL="0" lvl="0" indent="0" algn="just">
              <a:buNone/>
            </a:pPr>
            <a:endParaRPr lang="sl-SI" sz="2000" dirty="0">
              <a:solidFill>
                <a:prstClr val="black"/>
              </a:solidFill>
            </a:endParaRPr>
          </a:p>
          <a:p>
            <a:pPr marL="0" lvl="0" indent="0" algn="just">
              <a:buNone/>
            </a:pPr>
            <a:r>
              <a:rPr lang="sl-SI" sz="2000" dirty="0" smtClean="0">
                <a:solidFill>
                  <a:prstClr val="black"/>
                </a:solidFill>
              </a:rPr>
              <a:t>     Mlečnost (začetek kontrole mlečnosti od tretje laktacije):</a:t>
            </a:r>
          </a:p>
          <a:p>
            <a:pPr marL="0" lvl="0" indent="0" algn="just">
              <a:buNone/>
            </a:pPr>
            <a:r>
              <a:rPr lang="sl-SI" sz="2000" dirty="0">
                <a:solidFill>
                  <a:prstClr val="black"/>
                </a:solidFill>
              </a:rPr>
              <a:t> </a:t>
            </a:r>
            <a:r>
              <a:rPr lang="sl-SI" sz="2000" dirty="0" smtClean="0">
                <a:solidFill>
                  <a:prstClr val="black"/>
                </a:solidFill>
              </a:rPr>
              <a:t>    3 / 5324 / 230,0 / 4,32 / 204,7 / 3,84</a:t>
            </a:r>
          </a:p>
          <a:p>
            <a:pPr marL="0" lvl="0" indent="0" algn="just">
              <a:buNone/>
            </a:pPr>
            <a:r>
              <a:rPr lang="sl-SI" sz="2000" dirty="0">
                <a:solidFill>
                  <a:prstClr val="black"/>
                </a:solidFill>
              </a:rPr>
              <a:t> </a:t>
            </a:r>
            <a:r>
              <a:rPr lang="sl-SI" sz="2000" dirty="0" smtClean="0">
                <a:solidFill>
                  <a:prstClr val="black"/>
                </a:solidFill>
              </a:rPr>
              <a:t>    </a:t>
            </a:r>
            <a:r>
              <a:rPr lang="sl-SI" sz="2000" b="1" dirty="0" smtClean="0">
                <a:solidFill>
                  <a:srgbClr val="FF0000"/>
                </a:solidFill>
              </a:rPr>
              <a:t>4 / 6876 / 299,1 / 4,35 / 256, 3 / 3,73 </a:t>
            </a:r>
          </a:p>
          <a:p>
            <a:pPr marL="0" lvl="0" indent="0" algn="just">
              <a:buNone/>
            </a:pPr>
            <a:r>
              <a:rPr lang="sl-SI" sz="2000" dirty="0">
                <a:solidFill>
                  <a:prstClr val="black"/>
                </a:solidFill>
              </a:rPr>
              <a:t> </a:t>
            </a:r>
            <a:r>
              <a:rPr lang="sl-SI" sz="2000" dirty="0" smtClean="0">
                <a:solidFill>
                  <a:prstClr val="black"/>
                </a:solidFill>
              </a:rPr>
              <a:t>    </a:t>
            </a:r>
            <a:endParaRPr lang="sl-SI" sz="2000" b="1" dirty="0" smtClean="0">
              <a:solidFill>
                <a:prstClr val="black"/>
              </a:solidFill>
            </a:endParaRPr>
          </a:p>
          <a:p>
            <a:pPr marL="0" lvl="0" indent="0" algn="just">
              <a:buNone/>
            </a:pPr>
            <a:endParaRPr lang="sl-SI" sz="2000" dirty="0">
              <a:solidFill>
                <a:prstClr val="black"/>
              </a:solidFill>
            </a:endParaRPr>
          </a:p>
          <a:p>
            <a:pPr marL="0" lvl="0" indent="0" algn="just">
              <a:buNone/>
            </a:pPr>
            <a:r>
              <a:rPr lang="sl-SI" sz="2400" b="1" dirty="0" smtClean="0">
                <a:solidFill>
                  <a:prstClr val="black"/>
                </a:solidFill>
              </a:rPr>
              <a:t>GLUŠIČ KLEMEN, LOKE PRI MOZIRJU 6, 3330 MOZIRJE</a:t>
            </a:r>
            <a:endParaRPr lang="sl-SI" sz="2400" b="1" dirty="0">
              <a:solidFill>
                <a:prstClr val="black"/>
              </a:solidFill>
            </a:endParaRPr>
          </a:p>
          <a:p>
            <a:pPr marL="0" indent="0">
              <a:buNone/>
            </a:pPr>
            <a:endParaRPr lang="sl-SI" dirty="0"/>
          </a:p>
        </p:txBody>
      </p:sp>
    </p:spTree>
    <p:extLst>
      <p:ext uri="{BB962C8B-B14F-4D97-AF65-F5344CB8AC3E}">
        <p14:creationId xmlns:p14="http://schemas.microsoft.com/office/powerpoint/2010/main" val="244194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467544" y="188640"/>
            <a:ext cx="8136904" cy="954107"/>
          </a:xfrm>
          <a:prstGeom prst="rect">
            <a:avLst/>
          </a:prstGeom>
        </p:spPr>
        <p:txBody>
          <a:bodyPr wrap="square">
            <a:spAutoFit/>
          </a:bodyPr>
          <a:lstStyle/>
          <a:p>
            <a:pPr algn="ctr"/>
            <a:r>
              <a:rPr lang="sl-SI" sz="2800" b="1" dirty="0">
                <a:solidFill>
                  <a:prstClr val="black"/>
                </a:solidFill>
              </a:rPr>
              <a:t>SEZNAM BIKOVSKIH MATER CIKASTE PASME ZA </a:t>
            </a:r>
            <a:br>
              <a:rPr lang="sl-SI" sz="2800" b="1" dirty="0">
                <a:solidFill>
                  <a:prstClr val="black"/>
                </a:solidFill>
              </a:rPr>
            </a:br>
            <a:r>
              <a:rPr lang="sl-SI" sz="2800" b="1" dirty="0">
                <a:solidFill>
                  <a:prstClr val="black"/>
                </a:solidFill>
              </a:rPr>
              <a:t>LETO </a:t>
            </a:r>
            <a:r>
              <a:rPr lang="sl-SI" sz="2800" b="1" dirty="0" smtClean="0">
                <a:solidFill>
                  <a:prstClr val="black"/>
                </a:solidFill>
              </a:rPr>
              <a:t>2023</a:t>
            </a:r>
            <a:endParaRPr lang="sl-SI" sz="2800" dirty="0"/>
          </a:p>
        </p:txBody>
      </p:sp>
      <p:graphicFrame>
        <p:nvGraphicFramePr>
          <p:cNvPr id="6" name="Tabela 5"/>
          <p:cNvGraphicFramePr>
            <a:graphicFrameLocks noGrp="1"/>
          </p:cNvGraphicFramePr>
          <p:nvPr>
            <p:extLst>
              <p:ext uri="{D42A27DB-BD31-4B8C-83A1-F6EECF244321}">
                <p14:modId xmlns:p14="http://schemas.microsoft.com/office/powerpoint/2010/main" val="3487351509"/>
              </p:ext>
            </p:extLst>
          </p:nvPr>
        </p:nvGraphicFramePr>
        <p:xfrm>
          <a:off x="683567" y="1196749"/>
          <a:ext cx="7776866" cy="5184578"/>
        </p:xfrm>
        <a:graphic>
          <a:graphicData uri="http://schemas.openxmlformats.org/drawingml/2006/table">
            <a:tbl>
              <a:tblPr firstRow="1" firstCol="1" lastRow="1" lastCol="1" bandRow="1" bandCol="1"/>
              <a:tblGrid>
                <a:gridCol w="414953"/>
                <a:gridCol w="2422887"/>
                <a:gridCol w="2092635"/>
                <a:gridCol w="748315"/>
                <a:gridCol w="517525"/>
                <a:gridCol w="1580551"/>
              </a:tblGrid>
              <a:tr h="609950">
                <a:tc>
                  <a:txBody>
                    <a:bodyPr/>
                    <a:lstStyle/>
                    <a:p>
                      <a:pPr algn="just">
                        <a:lnSpc>
                          <a:spcPct val="115000"/>
                        </a:lnSpc>
                        <a:spcAft>
                          <a:spcPts val="0"/>
                        </a:spcAft>
                      </a:pPr>
                      <a:r>
                        <a:rPr lang="sl-SI" sz="800" b="1">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IME - ŠTEVILKA</a:t>
                      </a:r>
                      <a:endParaRPr lang="sl-SI" sz="10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ROJSTVO</a:t>
                      </a:r>
                      <a:endParaRPr lang="sl-SI" sz="10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POREKLO</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REJEC</a:t>
                      </a:r>
                      <a:endParaRPr lang="sl-SI" sz="10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NASLOV</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STATUS</a:t>
                      </a:r>
                      <a:endParaRPr lang="sl-SI" sz="10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Zap. telitev</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600" b="1">
                          <a:effectLst/>
                          <a:latin typeface="Tahoma"/>
                          <a:ea typeface="Times New Roman"/>
                          <a:cs typeface="Times New Roman"/>
                        </a:rPr>
                        <a:t>v.v.</a:t>
                      </a:r>
                      <a:endParaRPr lang="sl-SI" sz="1000">
                        <a:effectLst/>
                        <a:latin typeface="Calibri"/>
                        <a:ea typeface="Calibri"/>
                        <a:cs typeface="Times New Roman"/>
                      </a:endParaRPr>
                    </a:p>
                    <a:p>
                      <a:pPr algn="just">
                        <a:lnSpc>
                          <a:spcPct val="115000"/>
                        </a:lnSpc>
                        <a:spcAft>
                          <a:spcPts val="0"/>
                        </a:spcAft>
                      </a:pPr>
                      <a:r>
                        <a:rPr lang="sl-SI" sz="600" b="1">
                          <a:effectLst/>
                          <a:latin typeface="Tahoma"/>
                          <a:ea typeface="Times New Roman"/>
                          <a:cs typeface="Times New Roman"/>
                        </a:rPr>
                        <a:t>v.k.</a:t>
                      </a:r>
                      <a:endParaRPr lang="sl-SI" sz="1000">
                        <a:effectLst/>
                        <a:latin typeface="Calibri"/>
                        <a:ea typeface="Calibri"/>
                        <a:cs typeface="Times New Roman"/>
                      </a:endParaRPr>
                    </a:p>
                    <a:p>
                      <a:pPr algn="just">
                        <a:lnSpc>
                          <a:spcPct val="115000"/>
                        </a:lnSpc>
                        <a:spcAft>
                          <a:spcPts val="0"/>
                        </a:spcAft>
                      </a:pPr>
                      <a:r>
                        <a:rPr lang="sl-SI" sz="600" b="1">
                          <a:effectLst/>
                          <a:latin typeface="Tahoma"/>
                          <a:ea typeface="Times New Roman"/>
                          <a:cs typeface="Times New Roman"/>
                        </a:rPr>
                        <a:t>d.t.</a:t>
                      </a:r>
                      <a:endParaRPr lang="sl-SI" sz="1000">
                        <a:effectLst/>
                        <a:latin typeface="Calibri"/>
                        <a:ea typeface="Calibri"/>
                        <a:cs typeface="Times New Roman"/>
                      </a:endParaRPr>
                    </a:p>
                    <a:p>
                      <a:pPr algn="just">
                        <a:lnSpc>
                          <a:spcPct val="115000"/>
                        </a:lnSpc>
                        <a:spcAft>
                          <a:spcPts val="0"/>
                        </a:spcAft>
                      </a:pPr>
                      <a:r>
                        <a:rPr lang="sl-SI" sz="600" b="1">
                          <a:effectLst/>
                          <a:latin typeface="Tahoma"/>
                          <a:ea typeface="Times New Roman"/>
                          <a:cs typeface="Times New Roman"/>
                        </a:rPr>
                        <a:t>o.p.</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NAČRT PARJENJA</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438">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JAGODA </a:t>
                      </a:r>
                      <a:r>
                        <a:rPr lang="sl-SI" sz="900">
                          <a:effectLst/>
                          <a:latin typeface="Tahoma"/>
                          <a:ea typeface="Times New Roman"/>
                          <a:cs typeface="Times New Roman"/>
                        </a:rPr>
                        <a:t>SI </a:t>
                      </a:r>
                      <a:r>
                        <a:rPr lang="sl-SI" sz="900" b="1">
                          <a:effectLst/>
                          <a:latin typeface="Tahoma"/>
                          <a:ea typeface="Times New Roman"/>
                          <a:cs typeface="Times New Roman"/>
                        </a:rPr>
                        <a:t>93718525</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27.02.2009</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Srečko 852295</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Cika SI 13325071</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Bajde Sebastjan</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Studenca 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1241 Kamnik</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126</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128</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164</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MLIN 855272</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438">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CVETKA </a:t>
                      </a:r>
                      <a:r>
                        <a:rPr lang="sl-SI" sz="900">
                          <a:effectLst/>
                          <a:latin typeface="Tahoma"/>
                          <a:ea typeface="Times New Roman"/>
                          <a:cs typeface="Times New Roman"/>
                        </a:rPr>
                        <a:t>SI </a:t>
                      </a:r>
                      <a:r>
                        <a:rPr lang="sl-SI" sz="900" b="1">
                          <a:effectLst/>
                          <a:latin typeface="Tahoma"/>
                          <a:ea typeface="Times New Roman"/>
                          <a:cs typeface="Times New Roman"/>
                        </a:rPr>
                        <a:t>33711548</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19.03.2009</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Grintovc 852220</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Tajči SI 13369253</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Povodnik Damjan</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Podgorje ob Sevnični 12A</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8292 Zabukovje</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130</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166</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MLIN 855272</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438">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NARCISA</a:t>
                      </a:r>
                      <a:r>
                        <a:rPr lang="sl-SI" sz="900">
                          <a:effectLst/>
                          <a:latin typeface="Tahoma"/>
                          <a:ea typeface="Times New Roman"/>
                          <a:cs typeface="Times New Roman"/>
                        </a:rPr>
                        <a:t> SI </a:t>
                      </a:r>
                      <a:r>
                        <a:rPr lang="sl-SI" sz="900" b="1">
                          <a:effectLst/>
                          <a:latin typeface="Tahoma"/>
                          <a:ea typeface="Times New Roman"/>
                          <a:cs typeface="Times New Roman"/>
                        </a:rPr>
                        <a:t>23763405</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20.2.2010</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Marin 852406</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M:Novoletnica SI 93260297</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Pogačnik Janez</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Prezrenje 14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4244 Podnart</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126</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125</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166</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PIKO 855094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SANI 855263</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438">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4.</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MILI </a:t>
                      </a:r>
                      <a:r>
                        <a:rPr lang="sl-SI" sz="900">
                          <a:effectLst/>
                          <a:latin typeface="Tahoma"/>
                          <a:ea typeface="Times New Roman"/>
                          <a:cs typeface="Times New Roman"/>
                        </a:rPr>
                        <a:t>SI </a:t>
                      </a:r>
                      <a:r>
                        <a:rPr lang="sl-SI" sz="900" b="1">
                          <a:effectLst/>
                          <a:latin typeface="Tahoma"/>
                          <a:ea typeface="Times New Roman"/>
                          <a:cs typeface="Times New Roman"/>
                        </a:rPr>
                        <a:t>73829397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15.04.2010</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Smelt 852737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Meli SI 43405620</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Starovasnik Sebastijan</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Podstudenec 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1242 Stahovica</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123</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126</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120</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158</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PIKO 855094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ROMI 854352</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438">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5.</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ANTILA </a:t>
                      </a:r>
                      <a:r>
                        <a:rPr lang="sl-SI" sz="900">
                          <a:effectLst/>
                          <a:latin typeface="Tahoma"/>
                          <a:ea typeface="Times New Roman"/>
                          <a:cs typeface="Times New Roman"/>
                        </a:rPr>
                        <a:t>SI </a:t>
                      </a:r>
                      <a:r>
                        <a:rPr lang="sl-SI" sz="900" b="1">
                          <a:effectLst/>
                          <a:latin typeface="Tahoma"/>
                          <a:ea typeface="Times New Roman"/>
                          <a:cs typeface="Times New Roman"/>
                        </a:rPr>
                        <a:t>03813492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25.04.2010</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Marin 852406</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Trobenta SI 43320389</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Urh Janez</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Trebija 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4224 Gorenja vas</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125</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128</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168</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PIKO 855094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ROMI 854352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438">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6.</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SNEŽKA </a:t>
                      </a:r>
                      <a:r>
                        <a:rPr lang="sl-SI" sz="900">
                          <a:effectLst/>
                          <a:latin typeface="Tahoma"/>
                          <a:ea typeface="Times New Roman"/>
                          <a:cs typeface="Times New Roman"/>
                        </a:rPr>
                        <a:t>SI </a:t>
                      </a:r>
                      <a:r>
                        <a:rPr lang="sl-SI" sz="900" b="1">
                          <a:effectLst/>
                          <a:latin typeface="Tahoma"/>
                          <a:ea typeface="Times New Roman"/>
                          <a:cs typeface="Times New Roman"/>
                        </a:rPr>
                        <a:t>23502743</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06.12.2010</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Nano 852557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Vesevka SI 43459306</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Podobnik Franc</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Zgornja Lipnica 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4246 Kamna gorica</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117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120</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116</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151</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MLIN 855272</a:t>
                      </a:r>
                      <a:endParaRPr lang="sl-SI" sz="10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PIKO 855094</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898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073177622"/>
              </p:ext>
            </p:extLst>
          </p:nvPr>
        </p:nvGraphicFramePr>
        <p:xfrm>
          <a:off x="755576" y="620688"/>
          <a:ext cx="7776865" cy="5616625"/>
        </p:xfrm>
        <a:graphic>
          <a:graphicData uri="http://schemas.openxmlformats.org/drawingml/2006/table">
            <a:tbl>
              <a:tblPr firstRow="1" firstCol="1" lastRow="1" lastCol="1" bandRow="1" bandCol="1"/>
              <a:tblGrid>
                <a:gridCol w="414953"/>
                <a:gridCol w="2422888"/>
                <a:gridCol w="2092635"/>
                <a:gridCol w="748314"/>
                <a:gridCol w="517525"/>
                <a:gridCol w="1580550"/>
              </a:tblGrid>
              <a:tr h="832093">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MAJHNA </a:t>
                      </a:r>
                      <a:r>
                        <a:rPr lang="sl-SI" sz="1000">
                          <a:effectLst/>
                          <a:latin typeface="Tahoma"/>
                          <a:ea typeface="Times New Roman"/>
                          <a:cs typeface="Times New Roman"/>
                        </a:rPr>
                        <a:t>SI </a:t>
                      </a:r>
                      <a:r>
                        <a:rPr lang="sl-SI" sz="1000" b="1">
                          <a:effectLst/>
                          <a:latin typeface="Tahoma"/>
                          <a:ea typeface="Times New Roman"/>
                          <a:cs typeface="Times New Roman"/>
                        </a:rPr>
                        <a:t>84039237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31.12.2011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Darvin 852744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Murka SI 83789908</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Spruk Aleš</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Hrib pri Kamniku 9A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1241 Kamnik</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162</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MLIN 855272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PIKO 855094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093">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ULA SI 13967545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21.4.2011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Ekici 853002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Urška SI 63373086</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Janez Smrtnik</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Spodnje Jezersko 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4206 Zgornje Jezersko</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165</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SANI 855263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MLIN 855272</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093">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9.</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LUČKA SI 84056043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31.12.2011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Nik 852559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ISKRA SI 43269507</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Bojan Šturm</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Volarje 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5220 Tolmin</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 </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184</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MLIN 855277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0115">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10.</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84150714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30.1.2012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Napoleon 852738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Cora SI 23753860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Krautberger Lenart</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Tolsti vrh P.R.-del 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2390 Ravne na Koroškem</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185</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SANI 855263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MLIN 855272</a:t>
                      </a:r>
                      <a:endParaRPr lang="sl-SI" sz="1100" dirty="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138">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RUTA SI 34147841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22.1.2012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Ekici 853002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Robida SI 3374688</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 </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Matk Vida Mihaela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Robanov kot 39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3335 Solčava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168</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SANI 855263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PIKO 855094</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093">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CIBORA SI 94048849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22.2.2012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Tom 851817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CVETA SI 33327497</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Barbara Štimec</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Krkovo nad Faro 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1336 Kostel</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 </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107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156</a:t>
                      </a:r>
                      <a:endParaRPr lang="sl-SI" sz="110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SANI 855263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ROMI 854352</a:t>
                      </a:r>
                      <a:endParaRPr lang="sl-SI" sz="1100" dirty="0">
                        <a:effectLst/>
                        <a:latin typeface="Calibri"/>
                        <a:ea typeface="Calibri"/>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144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3583410223"/>
              </p:ext>
            </p:extLst>
          </p:nvPr>
        </p:nvGraphicFramePr>
        <p:xfrm>
          <a:off x="827584" y="620685"/>
          <a:ext cx="7704856" cy="5555929"/>
        </p:xfrm>
        <a:graphic>
          <a:graphicData uri="http://schemas.openxmlformats.org/drawingml/2006/table">
            <a:tbl>
              <a:tblPr firstRow="1" firstCol="1" lastRow="1" lastCol="1" bandRow="1" bandCol="1"/>
              <a:tblGrid>
                <a:gridCol w="411109"/>
                <a:gridCol w="2400454"/>
                <a:gridCol w="2073260"/>
                <a:gridCol w="741385"/>
                <a:gridCol w="512733"/>
                <a:gridCol w="1565915"/>
              </a:tblGrid>
              <a:tr h="673446">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13.</a:t>
                      </a:r>
                      <a:endParaRPr lang="sl-SI" sz="900">
                        <a:effectLst/>
                        <a:latin typeface="Calibri"/>
                        <a:ea typeface="Calibri"/>
                        <a:cs typeface="Times New Roman"/>
                      </a:endParaRPr>
                    </a:p>
                    <a:p>
                      <a:pPr>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MERI SI 34047741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2.3.2012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Ris 853013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Murka SI 02932060</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Boris Raztresen</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Rim 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8341 Adlešiči</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2015</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172</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446">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14.</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SI 64175238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16.6.2012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Pirh 853007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Perunika SI 93475903</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Jurajevčič Ivanka</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Rosalnice 47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8330 Metlika</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2016</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165</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NINKO 854045</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446">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15.</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SRNA SI 24222846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25.1.2013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Solčavski 853029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Mika SI 13058063</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Oderlap Jure</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Podkraj pri Mežici 12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2393 Mežica</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2018</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171</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PIKO 855094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NINKO 85404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446">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16.</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RAŠKA SI 14222500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25.2.2013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Erazem 853214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Robida SI 83538520</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Matej Čerin</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Svet Tomaž 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4227 Selca</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2016</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158</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600">
                          <a:effectLst/>
                          <a:latin typeface="Tahoma"/>
                          <a:ea typeface="Times New Roman"/>
                          <a:cs typeface="Times New Roman"/>
                        </a:rPr>
                        <a:t>MLIN 855272</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446">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SI 14243901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1.3.2013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Ekici 853002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Ira SI 73916134</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Vršnik Štefan</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Podolševa 23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3335 Solčava</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2018</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173</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PIKO 855094</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446">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18.</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PRINCESA SI 44285906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23.3.2013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Noe 853036</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Planinka SI 43633822</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Krivec Matej</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Logarska dolina 23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3335 Solčava</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2017</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130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133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185</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MLIN 855272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PIKO 855094</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446">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19.</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FLORA SI 74256543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15.4.2013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Silvester 853015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Flora SI 33352561</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Damjan Mišmaš</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Goljek 13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8210 Trebnje</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2016</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115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105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150</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SANI 854263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PIKO 855094</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807">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20.</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SI 54235704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Rojstvo: 10.5.2013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O: Nik 852559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M: Mojca SI 03320950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Demšar Matevž</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Zapreval 3</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4223 Poljane nad Škofjo Loko</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 </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2018</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120</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172</a:t>
                      </a:r>
                      <a:endParaRPr lang="sl-SI" sz="9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PIKO 855094</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GREN 854285</a:t>
                      </a:r>
                      <a:endParaRPr lang="sl-SI" sz="900" dirty="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728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37797579"/>
              </p:ext>
            </p:extLst>
          </p:nvPr>
        </p:nvGraphicFramePr>
        <p:xfrm>
          <a:off x="755576" y="764701"/>
          <a:ext cx="7776864" cy="5472614"/>
        </p:xfrm>
        <a:graphic>
          <a:graphicData uri="http://schemas.openxmlformats.org/drawingml/2006/table">
            <a:tbl>
              <a:tblPr firstRow="1" firstCol="1" lastRow="1" lastCol="1" bandRow="1" bandCol="1"/>
              <a:tblGrid>
                <a:gridCol w="414951"/>
                <a:gridCol w="2422888"/>
                <a:gridCol w="2092635"/>
                <a:gridCol w="748315"/>
                <a:gridCol w="517525"/>
                <a:gridCol w="1580550"/>
              </a:tblGrid>
              <a:tr h="781802">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21.</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64247371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12.6.2013</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Jonatan 853071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Jagoda SI 62982887</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Slapnik Frančiška</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Rovt pod Menino 17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3341 Šmartno ob Dreti</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2018</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125</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131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128</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178</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MLIN 855272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SANI 855263</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2">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22.</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SRNA SI 64079273</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5.12.2013</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Polde 853297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Snežka SI 23502743</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Franci Podobnik</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Zgornja Lipnica 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4246 Kamna Gorica </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2018</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118</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162</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MLIN 855272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SANI 855263</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2">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23.</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MANDARINA SI 44410500</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20.2.2014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Nerc 853298</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Mava SI 23740435</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Šprajcer Bojana</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Vavpča vas 12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8333 Semič</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2017</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117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116</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161</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MLIN 855272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PIKO 855094</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2">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24.</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MALA SI 94334892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18.4.2014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Solčavski 853029</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Majhna SI 73594064</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700" b="1">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Petek Klemen</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Rore 11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3342 Gornji grad</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2017</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119</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163</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PIKO 855094</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2">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25.</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CIKLA SI 44280059</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7.7.2014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Grom 853271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Cibora SI 94048849</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Štimec Barbara</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Krkovo nad Faro 10</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1336 Kostel</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2017</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113</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115</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108</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153</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MLIN 855272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SAVO 855263</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2">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26.</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MIŠA SI 24410492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25.2.2014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Mars 853414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Murka SI 03450909</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Kovačič Janko</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Žigon 9a</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3270 Laško</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2018</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117</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120</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157</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MLIN 855272</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PIKO 855094</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2">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27.</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SOČA SI 24462918</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9.3.2014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Mrak 853076</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Srna SI 54029530</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Čevka Dominik</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Zakal 14</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1242 Stahovica</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2018</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125</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128</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121</a:t>
                      </a:r>
                      <a:endParaRPr lang="sl-SI" sz="10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171</a:t>
                      </a:r>
                      <a:endParaRPr lang="sl-SI" sz="100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SANI 855263</a:t>
                      </a:r>
                      <a:endParaRPr lang="sl-SI" sz="10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ROMI 854352</a:t>
                      </a:r>
                      <a:endParaRPr lang="sl-SI" sz="10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 </a:t>
                      </a:r>
                      <a:endParaRPr lang="sl-SI" sz="1000" dirty="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9818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856958099"/>
              </p:ext>
            </p:extLst>
          </p:nvPr>
        </p:nvGraphicFramePr>
        <p:xfrm>
          <a:off x="683568" y="692699"/>
          <a:ext cx="7848873" cy="5536493"/>
        </p:xfrm>
        <a:graphic>
          <a:graphicData uri="http://schemas.openxmlformats.org/drawingml/2006/table">
            <a:tbl>
              <a:tblPr firstRow="1" firstCol="1" lastRow="1" lastCol="1" bandRow="1" bandCol="1"/>
              <a:tblGrid>
                <a:gridCol w="418794"/>
                <a:gridCol w="2445322"/>
                <a:gridCol w="2112011"/>
                <a:gridCol w="755243"/>
                <a:gridCol w="522318"/>
                <a:gridCol w="1595185"/>
              </a:tblGrid>
              <a:tr h="73819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28.</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CIKA SI 84462936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29.3.2014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Solčavski 853029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Gavtraža SI 83627015</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Slapnik Marko</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Rovt pod Menino 37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3341 Šmartno ob Dreti</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2018</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185</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PIKO 855094</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29.</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74371622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17.4.2014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Stol 853210</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Šmarna SI 53532170</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Pazlar Marko</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Mlinska cesta 13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4260 Bled</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2018</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173</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MLIN 855272</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30.</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44465854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30.4.2014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Nato 853031</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Srna SI 53192042</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Matk Vida Mihaela</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Robanov kot 39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3335 Solčava</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2019</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118</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162</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PIKO 855094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MLIN 855094</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31.</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DETALA SI 04468552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19.5.2014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Solčavski 853029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Jagoda SI 73592921</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Kemperl Janez</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Županje njive 21</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1242 Stahovica</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2018</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178</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PIKO 855094</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9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32.</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94411049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27.5.2014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Sest 853072</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Pisana SI 03812116</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Veselič Peter</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Paka pri Predgradu 1</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8342 Stari trg ob Kolpi</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2022</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121</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119</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178</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NINKO 854045</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74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33.</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34387047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27.6.2014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Rudolf 853293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SI 33531906</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 </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900" dirty="0" err="1">
                          <a:effectLst/>
                          <a:latin typeface="Tahoma"/>
                          <a:ea typeface="Times New Roman"/>
                          <a:cs typeface="Times New Roman"/>
                        </a:rPr>
                        <a:t>Premru</a:t>
                      </a:r>
                      <a:r>
                        <a:rPr lang="sl-SI" sz="900" dirty="0">
                          <a:effectLst/>
                          <a:latin typeface="Tahoma"/>
                          <a:ea typeface="Times New Roman"/>
                          <a:cs typeface="Times New Roman"/>
                        </a:rPr>
                        <a:t> Miha</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Jenkova ulica 16</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6230 Postojna</a:t>
                      </a:r>
                      <a:endParaRPr lang="sl-SI" sz="9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2019</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125</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177</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SANI 855263</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MLIN 855272</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749">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34.</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SI 54385706</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Rojstvo: 14.7.2014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O: Stol 853210</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M: Srna SI 13524854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 </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Kenda Marko</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Bača pri Podbrdu 14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5243 Podbrdo </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900" b="1">
                          <a:effectLst/>
                          <a:latin typeface="Tahoma"/>
                          <a:ea typeface="Times New Roman"/>
                          <a:cs typeface="Times New Roman"/>
                        </a:rPr>
                        <a:t>2018</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a:effectLst/>
                          <a:latin typeface="Tahoma"/>
                          <a:ea typeface="Times New Roman"/>
                          <a:cs typeface="Times New Roman"/>
                        </a:rPr>
                        <a:t>120</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117</a:t>
                      </a:r>
                      <a:endParaRPr lang="sl-SI" sz="900">
                        <a:effectLst/>
                        <a:latin typeface="Calibri"/>
                        <a:ea typeface="Calibri"/>
                        <a:cs typeface="Times New Roman"/>
                      </a:endParaRPr>
                    </a:p>
                    <a:p>
                      <a:pPr algn="just">
                        <a:lnSpc>
                          <a:spcPct val="115000"/>
                        </a:lnSpc>
                        <a:spcAft>
                          <a:spcPts val="0"/>
                        </a:spcAft>
                      </a:pPr>
                      <a:r>
                        <a:rPr lang="sl-SI" sz="900">
                          <a:effectLst/>
                          <a:latin typeface="Tahoma"/>
                          <a:ea typeface="Times New Roman"/>
                          <a:cs typeface="Times New Roman"/>
                        </a:rPr>
                        <a:t>166</a:t>
                      </a:r>
                      <a:endParaRPr lang="sl-SI" sz="9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900" dirty="0">
                          <a:effectLst/>
                          <a:latin typeface="Tahoma"/>
                          <a:ea typeface="Times New Roman"/>
                          <a:cs typeface="Times New Roman"/>
                        </a:rPr>
                        <a:t>MLIN 855272</a:t>
                      </a:r>
                      <a:endParaRPr lang="sl-SI" sz="900" dirty="0">
                        <a:effectLst/>
                        <a:latin typeface="Calibri"/>
                        <a:ea typeface="Calibri"/>
                        <a:cs typeface="Times New Roman"/>
                      </a:endParaRPr>
                    </a:p>
                    <a:p>
                      <a:pPr algn="just">
                        <a:lnSpc>
                          <a:spcPct val="115000"/>
                        </a:lnSpc>
                        <a:spcAft>
                          <a:spcPts val="0"/>
                        </a:spcAft>
                      </a:pPr>
                      <a:r>
                        <a:rPr lang="sl-SI" sz="900" dirty="0">
                          <a:effectLst/>
                          <a:latin typeface="Tahoma"/>
                          <a:ea typeface="Times New Roman"/>
                          <a:cs typeface="Times New Roman"/>
                        </a:rPr>
                        <a:t>SANI 855263</a:t>
                      </a:r>
                      <a:endParaRPr lang="sl-SI" sz="9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0592112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4992</Words>
  <Application>Microsoft Office PowerPoint</Application>
  <PresentationFormat>Diaprojekcija na zaslonu (4:3)</PresentationFormat>
  <Paragraphs>2523</Paragraphs>
  <Slides>45</Slides>
  <Notes>4</Notes>
  <HiddenSlides>0</HiddenSlides>
  <MMClips>0</MMClips>
  <ScaleCrop>false</ScaleCrop>
  <HeadingPairs>
    <vt:vector size="4" baseType="variant">
      <vt:variant>
        <vt:lpstr>Tema</vt:lpstr>
      </vt:variant>
      <vt:variant>
        <vt:i4>1</vt:i4>
      </vt:variant>
      <vt:variant>
        <vt:lpstr>Naslovi diapozitivov</vt:lpstr>
      </vt:variant>
      <vt:variant>
        <vt:i4>45</vt:i4>
      </vt:variant>
    </vt:vector>
  </HeadingPairs>
  <TitlesOfParts>
    <vt:vector size="46" baseType="lpstr">
      <vt:lpstr>Officeova tema</vt:lpstr>
      <vt:lpstr> VSEBINSKO POROČILO (STROKOVNI DEL) ZA 2023 IN PROGRAM ZA 2024  Matjaž Hribar, KGZS – Zavod Ljubljana, strokovni vodja in tajnik Rejskega Društva CIKA Anton Jamnik, predsednik Rejskega Društva CIKA, Marija Kožar, blagajničarka </vt:lpstr>
      <vt:lpstr>VSEBINA</vt:lpstr>
      <vt:lpstr>OCENJEVANJE KRAV CIKASTE PASME, 2023 IN SKUPAJ 2014 - 2023</vt:lpstr>
      <vt:lpstr>LASTNOSTI, KI SE JIH OPISUJE KOT NAPAKO PRI OCENJEVANJU KRAV CIKASTE PASME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ŠTEVILO ODBRANIH BIKOVSKIH MATER CIKASTE PASME ZA LETO 2024 </vt:lpstr>
      <vt:lpstr>GENOTIPIZACIJA CIKASTIH BIKOV (ODVZEM 2022, REZULTATI 2023)</vt:lpstr>
      <vt:lpstr>GENOTIPIZACIJA CIKASTIH BIKOV (ODVZEM 2023, REZULTATI 2024)</vt:lpstr>
      <vt:lpstr>ODBIRA PLEMENSKIH BIKOV CIKASTE PASME PO OBMOČJIH IN LETIH (2015 – 2023)</vt:lpstr>
      <vt:lpstr>VHLEVITEV PLEMESKIH BIKOV CIKASTE PASME NA OC PRESKA (2015 – 2023)</vt:lpstr>
      <vt:lpstr>ODBIRA PLEMENSKIH BIKOV CIKASTE PASME V LETU 2023 IN PLAN 2024</vt:lpstr>
      <vt:lpstr>MLEČNOST KRAV (305 dni) CIKASTE PASME (*letna mlečnost)</vt:lpstr>
      <vt:lpstr>ŠTEVILO PRVIH OSEMENITEV KRAV PO PASMAH IN LETIH</vt:lpstr>
      <vt:lpstr>ČLANSTVO REJCEV V REJSKEM DRUŠTVU CIKA  (2016, 2020 in 2023)</vt:lpstr>
      <vt:lpstr>REJSKI CILJ – STALEŽ KRAV CIKASTE PASME</vt:lpstr>
      <vt:lpstr>PowerPointova predstavitev</vt:lpstr>
      <vt:lpstr>PowerPointova predstavitev</vt:lpstr>
      <vt:lpstr>PowerPointova predstavitev</vt:lpstr>
      <vt:lpstr>Graf 1: Razporeditev CK krav po velikostnih razredih čred, 2022 </vt:lpstr>
      <vt:lpstr>PowerPointova predstavitev</vt:lpstr>
      <vt:lpstr>Graf 2: Razporeditev CK krav po velikostnih razredih čred, 2023</vt:lpstr>
      <vt:lpstr>IZGUBLJENI RODOVNIŠKI PODATKI</vt:lpstr>
      <vt:lpstr>PowerPointova predstavitev</vt:lpstr>
      <vt:lpstr>Graf 3: Stopnja inbridinga v ženski cikasti populaciji </vt:lpstr>
      <vt:lpstr>Stopnja sorodnosti med plemenskimi biki in živo populacijo cikastih plemenic (v %) </vt:lpstr>
      <vt:lpstr>DRUŠTVENE AKTIVNOSTI V LETU 2023</vt:lpstr>
      <vt:lpstr>PowerPointova predstavitev</vt:lpstr>
      <vt:lpstr>PROGRAM DELA ZA LETO 2023</vt:lpstr>
      <vt:lpstr>PowerPointova predstavitev</vt:lpstr>
      <vt:lpstr>PRIZNANJA Rejskega Društva CIKA (5 zvoncev)</vt:lpstr>
      <vt:lpstr>PowerPointova predstavitev</vt:lpstr>
      <vt:lpstr>PowerPointova predstavitev</vt:lpstr>
      <vt:lpstr>PowerPointova predstavitev</vt:lpstr>
      <vt:lpstr>PowerPointova predstavitev</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VSEBINSKO POROČILO (STROKOVNI DEL) ZA 2023 IN PROGRAM ZA 2024  Matjaž Hribar, KGZS – Zavod Ljubljana, strokovni vodja in tajnik Rejskega Društva CIKA Anton Jamnik, predsednik Rejskega Društva CIKA</dc:title>
  <dc:creator>Hewlett-Packard Company</dc:creator>
  <cp:lastModifiedBy>Hewlett-Packard Company</cp:lastModifiedBy>
  <cp:revision>63</cp:revision>
  <cp:lastPrinted>2024-02-05T06:56:15Z</cp:lastPrinted>
  <dcterms:created xsi:type="dcterms:W3CDTF">2024-01-23T07:43:41Z</dcterms:created>
  <dcterms:modified xsi:type="dcterms:W3CDTF">2024-02-05T07:12:11Z</dcterms:modified>
</cp:coreProperties>
</file>