
<file path=[Content_Types].xml><?xml version="1.0" encoding="utf-8"?>
<Types xmlns="http://schemas.openxmlformats.org/package/2006/content-types">
  <Default Extension="bin" ContentType="application/vnd.openxmlformats-officedocument.oleObject"/>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rts/chart1.xml" ContentType="application/vnd.openxmlformats-officedocument.drawingml.chart+xml"/>
  <Override PartName="/ppt/charts/chart2.xml" ContentType="application/vnd.openxmlformats-officedocument.drawingml.chart+xml"/>
  <Override PartName="/ppt/theme/themeOverride1.xml" ContentType="application/vnd.openxmlformats-officedocument.themeOverride+xml"/>
  <Override PartName="/ppt/charts/chart3.xml" ContentType="application/vnd.openxmlformats-officedocument.drawingml.chart+xml"/>
  <Override PartName="/ppt/theme/themeOverride2.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4"/>
  </p:notesMasterIdLst>
  <p:handoutMasterIdLst>
    <p:handoutMasterId r:id="rId45"/>
  </p:handoutMasterIdLst>
  <p:sldIdLst>
    <p:sldId id="257" r:id="rId2"/>
    <p:sldId id="258" r:id="rId3"/>
    <p:sldId id="259" r:id="rId4"/>
    <p:sldId id="260" r:id="rId5"/>
    <p:sldId id="261" r:id="rId6"/>
    <p:sldId id="256" r:id="rId7"/>
    <p:sldId id="262" r:id="rId8"/>
    <p:sldId id="263" r:id="rId9"/>
    <p:sldId id="264" r:id="rId10"/>
    <p:sldId id="265" r:id="rId11"/>
    <p:sldId id="266" r:id="rId12"/>
    <p:sldId id="267" r:id="rId13"/>
    <p:sldId id="268" r:id="rId14"/>
    <p:sldId id="269" r:id="rId15"/>
    <p:sldId id="270" r:id="rId16"/>
    <p:sldId id="298" r:id="rId17"/>
    <p:sldId id="272" r:id="rId18"/>
    <p:sldId id="271" r:id="rId19"/>
    <p:sldId id="274" r:id="rId20"/>
    <p:sldId id="275" r:id="rId21"/>
    <p:sldId id="276" r:id="rId22"/>
    <p:sldId id="277" r:id="rId23"/>
    <p:sldId id="278" r:id="rId24"/>
    <p:sldId id="279" r:id="rId25"/>
    <p:sldId id="280" r:id="rId26"/>
    <p:sldId id="281" r:id="rId27"/>
    <p:sldId id="284" r:id="rId28"/>
    <p:sldId id="285" r:id="rId29"/>
    <p:sldId id="282" r:id="rId30"/>
    <p:sldId id="283" r:id="rId31"/>
    <p:sldId id="286" r:id="rId32"/>
    <p:sldId id="287" r:id="rId33"/>
    <p:sldId id="288" r:id="rId34"/>
    <p:sldId id="291" r:id="rId35"/>
    <p:sldId id="289" r:id="rId36"/>
    <p:sldId id="290" r:id="rId37"/>
    <p:sldId id="293" r:id="rId38"/>
    <p:sldId id="294" r:id="rId39"/>
    <p:sldId id="297" r:id="rId40"/>
    <p:sldId id="295" r:id="rId41"/>
    <p:sldId id="296" r:id="rId42"/>
    <p:sldId id="299" r:id="rId43"/>
  </p:sldIdLst>
  <p:sldSz cx="9144000" cy="6858000" type="screen4x3"/>
  <p:notesSz cx="6735763" cy="9866313"/>
  <p:defaultTextStyle>
    <a:defPPr>
      <a:defRPr lang="sl-S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1"/>
    <p:restoredTop sz="94674"/>
  </p:normalViewPr>
  <p:slideViewPr>
    <p:cSldViewPr>
      <p:cViewPr varScale="1">
        <p:scale>
          <a:sx n="124" d="100"/>
          <a:sy n="124" d="100"/>
        </p:scale>
        <p:origin x="1824" y="16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heme" Target="theme/theme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presProps" Target="presProps.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s>
</file>

<file path=ppt/charts/_rels/chart1.xml.rels><?xml version="1.0" encoding="UTF-8" standalone="yes"?>
<Relationships xmlns="http://schemas.openxmlformats.org/package/2006/relationships"><Relationship Id="rId1" Type="http://schemas.openxmlformats.org/officeDocument/2006/relationships/oleObject" Target="file:///C:\MOJE_DELO\PINCGAVC\REJSKI_PROGRAM_2010\Grafikoni.xls" TargetMode="External"/></Relationships>
</file>

<file path=ppt/charts/_rels/chart2.xml.rels><?xml version="1.0" encoding="UTF-8" standalone="yes"?>
<Relationships xmlns="http://schemas.openxmlformats.org/package/2006/relationships"><Relationship Id="rId2" Type="http://schemas.openxmlformats.org/officeDocument/2006/relationships/oleObject" Target="../embeddings/oleObject1.bin"/><Relationship Id="rId1" Type="http://schemas.openxmlformats.org/officeDocument/2006/relationships/themeOverride" Target="../theme/themeOverride1.xml"/></Relationships>
</file>

<file path=ppt/charts/_rels/chart3.xml.rels><?xml version="1.0" encoding="UTF-8" standalone="yes"?>
<Relationships xmlns="http://schemas.openxmlformats.org/package/2006/relationships"><Relationship Id="rId2" Type="http://schemas.openxmlformats.org/officeDocument/2006/relationships/oleObject" Target="file:///D:\Peter\Documents\Predavanja%20in%20&#269;lanki\Cike%202022%20pomo&#382;ni%20za%20&#269;lanek.xlsx" TargetMode="External"/><Relationship Id="rId1" Type="http://schemas.openxmlformats.org/officeDocument/2006/relationships/themeOverride" Target="../theme/themeOverride2.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7.9020365509866825E-2"/>
          <c:y val="6.7145034290068586E-2"/>
          <c:w val="0.73823490070536202"/>
          <c:h val="0.71489173228346459"/>
        </c:manualLayout>
      </c:layout>
      <c:barChart>
        <c:barDir val="col"/>
        <c:grouping val="clustered"/>
        <c:varyColors val="0"/>
        <c:ser>
          <c:idx val="0"/>
          <c:order val="0"/>
          <c:tx>
            <c:v>CK krave</c:v>
          </c:tx>
          <c:invertIfNegative val="0"/>
          <c:dLbls>
            <c:dLbl>
              <c:idx val="3"/>
              <c:layout>
                <c:manualLayout>
                  <c:x val="-6.0313630880579009E-3"/>
                  <c:y val="1.2165450121654575E-2"/>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7214-D342-82E9-6E7F8C3C33AE}"/>
                </c:ext>
              </c:extLst>
            </c:dLbl>
            <c:spPr>
              <a:noFill/>
              <a:ln>
                <a:noFill/>
              </a:ln>
              <a:effectLst/>
            </c:spPr>
            <c:txPr>
              <a:bodyPr/>
              <a:lstStyle/>
              <a:p>
                <a:pPr>
                  <a:defRPr sz="800"/>
                </a:pPr>
                <a:endParaRPr lang="en-SI"/>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List3!$A$3:$A$7</c:f>
              <c:strCache>
                <c:ptCount val="5"/>
                <c:pt idx="0">
                  <c:v>&lt;2</c:v>
                </c:pt>
                <c:pt idx="1">
                  <c:v>3-5</c:v>
                </c:pt>
                <c:pt idx="2">
                  <c:v>6-8</c:v>
                </c:pt>
                <c:pt idx="3">
                  <c:v>9-10</c:v>
                </c:pt>
                <c:pt idx="4">
                  <c:v>&gt;10</c:v>
                </c:pt>
              </c:strCache>
            </c:strRef>
          </c:cat>
          <c:val>
            <c:numRef>
              <c:f>List3!$B$3:$B$7</c:f>
              <c:numCache>
                <c:formatCode>General</c:formatCode>
                <c:ptCount val="5"/>
                <c:pt idx="0">
                  <c:v>499</c:v>
                </c:pt>
                <c:pt idx="1">
                  <c:v>478</c:v>
                </c:pt>
                <c:pt idx="2">
                  <c:v>269</c:v>
                </c:pt>
                <c:pt idx="3">
                  <c:v>149</c:v>
                </c:pt>
                <c:pt idx="4">
                  <c:v>252</c:v>
                </c:pt>
              </c:numCache>
            </c:numRef>
          </c:val>
          <c:extLst>
            <c:ext xmlns:c16="http://schemas.microsoft.com/office/drawing/2014/chart" uri="{C3380CC4-5D6E-409C-BE32-E72D297353CC}">
              <c16:uniqueId val="{00000001-7214-D342-82E9-6E7F8C3C33AE}"/>
            </c:ext>
          </c:extLst>
        </c:ser>
        <c:ser>
          <c:idx val="1"/>
          <c:order val="1"/>
          <c:tx>
            <c:v>vse krave</c:v>
          </c:tx>
          <c:invertIfNegative val="0"/>
          <c:dLbls>
            <c:dLbl>
              <c:idx val="1"/>
              <c:layout>
                <c:manualLayout>
                  <c:x val="0"/>
                  <c:y val="1.2165450121654502E-2"/>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7214-D342-82E9-6E7F8C3C33AE}"/>
                </c:ext>
              </c:extLst>
            </c:dLbl>
            <c:dLbl>
              <c:idx val="3"/>
              <c:layout>
                <c:manualLayout>
                  <c:x val="-7.3715808393843139E-17"/>
                  <c:y val="-1.2165450121654502E-2"/>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7214-D342-82E9-6E7F8C3C33AE}"/>
                </c:ext>
              </c:extLst>
            </c:dLbl>
            <c:spPr>
              <a:noFill/>
              <a:ln>
                <a:noFill/>
              </a:ln>
              <a:effectLst/>
            </c:spPr>
            <c:txPr>
              <a:bodyPr/>
              <a:lstStyle/>
              <a:p>
                <a:pPr>
                  <a:defRPr sz="800"/>
                </a:pPr>
                <a:endParaRPr lang="en-SI"/>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List3!$A$3:$A$7</c:f>
              <c:strCache>
                <c:ptCount val="5"/>
                <c:pt idx="0">
                  <c:v>&lt;2</c:v>
                </c:pt>
                <c:pt idx="1">
                  <c:v>3-5</c:v>
                </c:pt>
                <c:pt idx="2">
                  <c:v>6-8</c:v>
                </c:pt>
                <c:pt idx="3">
                  <c:v>9-10</c:v>
                </c:pt>
                <c:pt idx="4">
                  <c:v>&gt;10</c:v>
                </c:pt>
              </c:strCache>
            </c:strRef>
          </c:cat>
          <c:val>
            <c:numRef>
              <c:f>List3!$C$3:$C$7</c:f>
              <c:numCache>
                <c:formatCode>General</c:formatCode>
                <c:ptCount val="5"/>
                <c:pt idx="0">
                  <c:v>562</c:v>
                </c:pt>
                <c:pt idx="1">
                  <c:v>726</c:v>
                </c:pt>
                <c:pt idx="2">
                  <c:v>434</c:v>
                </c:pt>
                <c:pt idx="3">
                  <c:v>205</c:v>
                </c:pt>
                <c:pt idx="4">
                  <c:v>493</c:v>
                </c:pt>
              </c:numCache>
            </c:numRef>
          </c:val>
          <c:extLst>
            <c:ext xmlns:c16="http://schemas.microsoft.com/office/drawing/2014/chart" uri="{C3380CC4-5D6E-409C-BE32-E72D297353CC}">
              <c16:uniqueId val="{00000004-7214-D342-82E9-6E7F8C3C33AE}"/>
            </c:ext>
          </c:extLst>
        </c:ser>
        <c:dLbls>
          <c:showLegendKey val="0"/>
          <c:showVal val="0"/>
          <c:showCatName val="0"/>
          <c:showSerName val="0"/>
          <c:showPercent val="0"/>
          <c:showBubbleSize val="0"/>
        </c:dLbls>
        <c:gapWidth val="261"/>
        <c:overlap val="-100"/>
        <c:axId val="205453568"/>
        <c:axId val="206524800"/>
      </c:barChart>
      <c:barChart>
        <c:barDir val="col"/>
        <c:grouping val="clustered"/>
        <c:varyColors val="0"/>
        <c:ser>
          <c:idx val="2"/>
          <c:order val="2"/>
          <c:tx>
            <c:v>% od vseh CK krav</c:v>
          </c:tx>
          <c:invertIfNegative val="0"/>
          <c:dLbls>
            <c:dLbl>
              <c:idx val="0"/>
              <c:tx>
                <c:rich>
                  <a:bodyPr/>
                  <a:lstStyle/>
                  <a:p>
                    <a:r>
                      <a:rPr lang="en-US"/>
                      <a:t>30,3</a:t>
                    </a:r>
                    <a:r>
                      <a:rPr lang="sl-SI"/>
                      <a:t> %</a:t>
                    </a:r>
                    <a:endParaRPr lang="en-US"/>
                  </a:p>
                </c:rich>
              </c:tx>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5-7214-D342-82E9-6E7F8C3C33AE}"/>
                </c:ext>
              </c:extLst>
            </c:dLbl>
            <c:dLbl>
              <c:idx val="1"/>
              <c:tx>
                <c:rich>
                  <a:bodyPr/>
                  <a:lstStyle/>
                  <a:p>
                    <a:r>
                      <a:rPr lang="en-US"/>
                      <a:t>29,0</a:t>
                    </a:r>
                    <a:r>
                      <a:rPr lang="sl-SI"/>
                      <a:t> %</a:t>
                    </a:r>
                    <a:endParaRPr lang="en-US"/>
                  </a:p>
                </c:rich>
              </c:tx>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6-7214-D342-82E9-6E7F8C3C33AE}"/>
                </c:ext>
              </c:extLst>
            </c:dLbl>
            <c:dLbl>
              <c:idx val="2"/>
              <c:layout>
                <c:manualLayout>
                  <c:x val="-1.0052271813429835E-2"/>
                  <c:y val="0"/>
                </c:manualLayout>
              </c:layout>
              <c:tx>
                <c:rich>
                  <a:bodyPr/>
                  <a:lstStyle/>
                  <a:p>
                    <a:r>
                      <a:rPr lang="en-US" sz="800"/>
                      <a:t>16,3</a:t>
                    </a:r>
                    <a:r>
                      <a:rPr lang="sl-SI" sz="800"/>
                      <a:t> %</a:t>
                    </a:r>
                    <a:endParaRPr lang="en-US" sz="800"/>
                  </a:p>
                </c:rich>
              </c:tx>
              <c:dLblPos val="outEnd"/>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7-7214-D342-82E9-6E7F8C3C33AE}"/>
                </c:ext>
              </c:extLst>
            </c:dLbl>
            <c:dLbl>
              <c:idx val="3"/>
              <c:layout>
                <c:manualLayout>
                  <c:x val="-8.0418174507439419E-3"/>
                  <c:y val="1.2165450121654502E-2"/>
                </c:manualLayout>
              </c:layout>
              <c:tx>
                <c:rich>
                  <a:bodyPr/>
                  <a:lstStyle/>
                  <a:p>
                    <a:r>
                      <a:rPr lang="en-US" sz="800"/>
                      <a:t>9,0</a:t>
                    </a:r>
                    <a:r>
                      <a:rPr lang="sl-SI" sz="800"/>
                      <a:t> %</a:t>
                    </a:r>
                    <a:endParaRPr lang="en-US" sz="800"/>
                  </a:p>
                </c:rich>
              </c:tx>
              <c:dLblPos val="outEnd"/>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8-7214-D342-82E9-6E7F8C3C33AE}"/>
                </c:ext>
              </c:extLst>
            </c:dLbl>
            <c:dLbl>
              <c:idx val="4"/>
              <c:tx>
                <c:rich>
                  <a:bodyPr/>
                  <a:lstStyle/>
                  <a:p>
                    <a:r>
                      <a:rPr lang="en-US"/>
                      <a:t>15,3</a:t>
                    </a:r>
                    <a:r>
                      <a:rPr lang="sl-SI"/>
                      <a:t> %</a:t>
                    </a:r>
                    <a:endParaRPr lang="en-US"/>
                  </a:p>
                </c:rich>
              </c:tx>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9-7214-D342-82E9-6E7F8C3C33AE}"/>
                </c:ext>
              </c:extLst>
            </c:dLbl>
            <c:spPr>
              <a:noFill/>
              <a:ln>
                <a:noFill/>
              </a:ln>
              <a:effectLst/>
            </c:spPr>
            <c:txPr>
              <a:bodyPr/>
              <a:lstStyle/>
              <a:p>
                <a:pPr>
                  <a:defRPr sz="800"/>
                </a:pPr>
                <a:endParaRPr lang="en-SI"/>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val>
            <c:numRef>
              <c:f>List3!$E$3:$E$7</c:f>
              <c:numCache>
                <c:formatCode>0.0</c:formatCode>
                <c:ptCount val="5"/>
                <c:pt idx="0">
                  <c:v>30.297510625379477</c:v>
                </c:pt>
                <c:pt idx="1">
                  <c:v>29.022465088038857</c:v>
                </c:pt>
                <c:pt idx="2">
                  <c:v>16.332726168791741</c:v>
                </c:pt>
                <c:pt idx="3">
                  <c:v>9.0467516697024895</c:v>
                </c:pt>
                <c:pt idx="4">
                  <c:v>15.300546448087433</c:v>
                </c:pt>
              </c:numCache>
            </c:numRef>
          </c:val>
          <c:extLst>
            <c:ext xmlns:c16="http://schemas.microsoft.com/office/drawing/2014/chart" uri="{C3380CC4-5D6E-409C-BE32-E72D297353CC}">
              <c16:uniqueId val="{0000000A-7214-D342-82E9-6E7F8C3C33AE}"/>
            </c:ext>
          </c:extLst>
        </c:ser>
        <c:dLbls>
          <c:showLegendKey val="0"/>
          <c:showVal val="0"/>
          <c:showCatName val="0"/>
          <c:showSerName val="0"/>
          <c:showPercent val="0"/>
          <c:showBubbleSize val="0"/>
        </c:dLbls>
        <c:gapWidth val="500"/>
        <c:overlap val="-100"/>
        <c:axId val="206527488"/>
        <c:axId val="126915328"/>
      </c:barChart>
      <c:catAx>
        <c:axId val="205453568"/>
        <c:scaling>
          <c:orientation val="minMax"/>
        </c:scaling>
        <c:delete val="0"/>
        <c:axPos val="b"/>
        <c:title>
          <c:tx>
            <c:rich>
              <a:bodyPr/>
              <a:lstStyle/>
              <a:p>
                <a:pPr>
                  <a:defRPr sz="800" baseline="0">
                    <a:latin typeface="Arial" pitchFamily="34" charset="0"/>
                  </a:defRPr>
                </a:pPr>
                <a:r>
                  <a:rPr lang="sl-SI" sz="800" baseline="0">
                    <a:latin typeface="Arial" pitchFamily="34" charset="0"/>
                  </a:rPr>
                  <a:t>Velikost črede (krave)</a:t>
                </a:r>
                <a:endParaRPr lang="en-US" sz="800" baseline="0">
                  <a:latin typeface="Arial" pitchFamily="34" charset="0"/>
                </a:endParaRPr>
              </a:p>
            </c:rich>
          </c:tx>
          <c:layout>
            <c:manualLayout>
              <c:xMode val="edge"/>
              <c:yMode val="edge"/>
              <c:x val="0.4014608246345564"/>
              <c:y val="0.85881308632041431"/>
            </c:manualLayout>
          </c:layout>
          <c:overlay val="0"/>
        </c:title>
        <c:numFmt formatCode="General" sourceLinked="1"/>
        <c:majorTickMark val="out"/>
        <c:minorTickMark val="none"/>
        <c:tickLblPos val="nextTo"/>
        <c:crossAx val="206524800"/>
        <c:crosses val="autoZero"/>
        <c:auto val="1"/>
        <c:lblAlgn val="ctr"/>
        <c:lblOffset val="100"/>
        <c:noMultiLvlLbl val="0"/>
      </c:catAx>
      <c:valAx>
        <c:axId val="206524800"/>
        <c:scaling>
          <c:orientation val="minMax"/>
        </c:scaling>
        <c:delete val="0"/>
        <c:axPos val="l"/>
        <c:majorGridlines/>
        <c:title>
          <c:tx>
            <c:rich>
              <a:bodyPr rot="-5400000" vert="horz"/>
              <a:lstStyle/>
              <a:p>
                <a:pPr>
                  <a:defRPr/>
                </a:pPr>
                <a:r>
                  <a:rPr lang="sl-SI"/>
                  <a:t>Število krav</a:t>
                </a:r>
              </a:p>
            </c:rich>
          </c:tx>
          <c:overlay val="0"/>
        </c:title>
        <c:numFmt formatCode="General" sourceLinked="1"/>
        <c:majorTickMark val="out"/>
        <c:minorTickMark val="none"/>
        <c:tickLblPos val="nextTo"/>
        <c:crossAx val="205453568"/>
        <c:crosses val="autoZero"/>
        <c:crossBetween val="between"/>
      </c:valAx>
      <c:catAx>
        <c:axId val="206527488"/>
        <c:scaling>
          <c:orientation val="minMax"/>
        </c:scaling>
        <c:delete val="1"/>
        <c:axPos val="b"/>
        <c:majorTickMark val="out"/>
        <c:minorTickMark val="none"/>
        <c:tickLblPos val="nextTo"/>
        <c:crossAx val="126915328"/>
        <c:crosses val="autoZero"/>
        <c:auto val="1"/>
        <c:lblAlgn val="ctr"/>
        <c:lblOffset val="100"/>
        <c:noMultiLvlLbl val="0"/>
      </c:catAx>
      <c:valAx>
        <c:axId val="126915328"/>
        <c:scaling>
          <c:orientation val="minMax"/>
        </c:scaling>
        <c:delete val="0"/>
        <c:axPos val="r"/>
        <c:title>
          <c:tx>
            <c:rich>
              <a:bodyPr rot="-5400000" vert="horz"/>
              <a:lstStyle/>
              <a:p>
                <a:pPr>
                  <a:defRPr sz="800" baseline="0">
                    <a:latin typeface="Arial" pitchFamily="34" charset="0"/>
                    <a:cs typeface="Arial" pitchFamily="34" charset="0"/>
                  </a:defRPr>
                </a:pPr>
                <a:r>
                  <a:rPr lang="sl-SI" sz="800" baseline="0">
                    <a:latin typeface="Arial" pitchFamily="34" charset="0"/>
                    <a:cs typeface="Arial" pitchFamily="34" charset="0"/>
                  </a:rPr>
                  <a:t>% CK krav znotraj razreda  od vseh CK krav</a:t>
                </a:r>
              </a:p>
            </c:rich>
          </c:tx>
          <c:layout>
            <c:manualLayout>
              <c:xMode val="edge"/>
              <c:yMode val="edge"/>
              <c:x val="0.88516917894310265"/>
              <c:y val="6.0693462587249586E-2"/>
            </c:manualLayout>
          </c:layout>
          <c:overlay val="0"/>
        </c:title>
        <c:numFmt formatCode="0.0" sourceLinked="1"/>
        <c:majorTickMark val="out"/>
        <c:minorTickMark val="none"/>
        <c:tickLblPos val="nextTo"/>
        <c:crossAx val="206527488"/>
        <c:crosses val="max"/>
        <c:crossBetween val="between"/>
      </c:valAx>
    </c:plotArea>
    <c:legend>
      <c:legendPos val="r"/>
      <c:layout>
        <c:manualLayout>
          <c:xMode val="edge"/>
          <c:yMode val="edge"/>
          <c:x val="0.21870286576168929"/>
          <c:y val="0.88861839201399118"/>
          <c:w val="0.62895927601809953"/>
          <c:h val="0.10346926482354692"/>
        </c:manualLayout>
      </c:layout>
      <c:overlay val="0"/>
    </c:legend>
    <c:plotVisOnly val="1"/>
    <c:dispBlanksAs val="gap"/>
    <c:showDLblsOverMax val="0"/>
  </c:chart>
  <c:spPr>
    <a:ln>
      <a:noFill/>
    </a:ln>
  </c:sp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plotArea>
      <c:layout/>
      <c:barChart>
        <c:barDir val="col"/>
        <c:grouping val="clustered"/>
        <c:varyColors val="0"/>
        <c:ser>
          <c:idx val="1"/>
          <c:order val="0"/>
          <c:tx>
            <c:v>CK KRAVE</c:v>
          </c:tx>
          <c:spPr>
            <a:solidFill>
              <a:srgbClr val="0070C0"/>
            </a:solidFill>
            <a:ln>
              <a:solidFill>
                <a:schemeClr val="accent1"/>
              </a:solidFill>
            </a:ln>
          </c:spPr>
          <c:invertIfNegative val="0"/>
          <c:dLbls>
            <c:spPr>
              <a:noFill/>
              <a:ln>
                <a:noFill/>
              </a:ln>
              <a:effectLst/>
            </c:spPr>
            <c:txPr>
              <a:bodyPr rot="-5400000" vert="horz"/>
              <a:lstStyle/>
              <a:p>
                <a:pPr>
                  <a:defRPr sz="1200" b="1"/>
                </a:pPr>
                <a:endParaRPr lang="en-SI"/>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[ObdPodCkPas_20230111.xlsx]List1!$M$21:$M$25</c:f>
              <c:strCache>
                <c:ptCount val="5"/>
                <c:pt idx="0">
                  <c:v>&lt;3</c:v>
                </c:pt>
                <c:pt idx="1">
                  <c:v>3-5</c:v>
                </c:pt>
                <c:pt idx="2">
                  <c:v>6-8</c:v>
                </c:pt>
                <c:pt idx="3">
                  <c:v>9-10</c:v>
                </c:pt>
                <c:pt idx="4">
                  <c:v>&gt;10</c:v>
                </c:pt>
              </c:strCache>
            </c:strRef>
          </c:cat>
          <c:val>
            <c:numRef>
              <c:f>[ObdPodCkPas_20230111.xlsx]List1!$O$21:$O$25</c:f>
              <c:numCache>
                <c:formatCode>General</c:formatCode>
                <c:ptCount val="5"/>
                <c:pt idx="0">
                  <c:v>510</c:v>
                </c:pt>
                <c:pt idx="1">
                  <c:v>689</c:v>
                </c:pt>
                <c:pt idx="2">
                  <c:v>475</c:v>
                </c:pt>
                <c:pt idx="3">
                  <c:v>186</c:v>
                </c:pt>
                <c:pt idx="4">
                  <c:v>663</c:v>
                </c:pt>
              </c:numCache>
            </c:numRef>
          </c:val>
          <c:extLst>
            <c:ext xmlns:c16="http://schemas.microsoft.com/office/drawing/2014/chart" uri="{C3380CC4-5D6E-409C-BE32-E72D297353CC}">
              <c16:uniqueId val="{00000000-6E49-F343-B6A3-1C9CCA145A94}"/>
            </c:ext>
          </c:extLst>
        </c:ser>
        <c:ser>
          <c:idx val="0"/>
          <c:order val="2"/>
          <c:tx>
            <c:v>vse krave</c:v>
          </c:tx>
          <c:spPr>
            <a:solidFill>
              <a:srgbClr val="C00000"/>
            </a:solidFill>
          </c:spPr>
          <c:invertIfNegative val="0"/>
          <c:dLbls>
            <c:spPr>
              <a:noFill/>
              <a:ln>
                <a:noFill/>
              </a:ln>
              <a:effectLst/>
            </c:spPr>
            <c:txPr>
              <a:bodyPr rot="-5400000" vert="horz"/>
              <a:lstStyle/>
              <a:p>
                <a:pPr>
                  <a:defRPr sz="1200" b="1"/>
                </a:pPr>
                <a:endParaRPr lang="en-SI"/>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[ObdPodCkPas_20230111.xlsx]List1!$M$21:$M$25</c:f>
              <c:strCache>
                <c:ptCount val="5"/>
                <c:pt idx="0">
                  <c:v>&lt;3</c:v>
                </c:pt>
                <c:pt idx="1">
                  <c:v>3-5</c:v>
                </c:pt>
                <c:pt idx="2">
                  <c:v>6-8</c:v>
                </c:pt>
                <c:pt idx="3">
                  <c:v>9-10</c:v>
                </c:pt>
                <c:pt idx="4">
                  <c:v>&gt;10</c:v>
                </c:pt>
              </c:strCache>
            </c:strRef>
          </c:cat>
          <c:val>
            <c:numRef>
              <c:f>[ObdPodCkPas_20230111.xlsx]List1!$P$21:$P$25</c:f>
              <c:numCache>
                <c:formatCode>General</c:formatCode>
                <c:ptCount val="5"/>
                <c:pt idx="0">
                  <c:v>595</c:v>
                </c:pt>
                <c:pt idx="1">
                  <c:v>989</c:v>
                </c:pt>
                <c:pt idx="2">
                  <c:v>750</c:v>
                </c:pt>
                <c:pt idx="3">
                  <c:v>334</c:v>
                </c:pt>
                <c:pt idx="4">
                  <c:v>1536</c:v>
                </c:pt>
              </c:numCache>
            </c:numRef>
          </c:val>
          <c:extLst>
            <c:ext xmlns:c16="http://schemas.microsoft.com/office/drawing/2014/chart" uri="{C3380CC4-5D6E-409C-BE32-E72D297353CC}">
              <c16:uniqueId val="{00000001-6E49-F343-B6A3-1C9CCA145A94}"/>
            </c:ext>
          </c:extLst>
        </c:ser>
        <c:dLbls>
          <c:showLegendKey val="0"/>
          <c:showVal val="0"/>
          <c:showCatName val="0"/>
          <c:showSerName val="0"/>
          <c:showPercent val="0"/>
          <c:showBubbleSize val="0"/>
        </c:dLbls>
        <c:gapWidth val="139"/>
        <c:overlap val="-100"/>
        <c:axId val="253005824"/>
        <c:axId val="253007360"/>
      </c:barChart>
      <c:barChart>
        <c:barDir val="col"/>
        <c:grouping val="clustered"/>
        <c:varyColors val="0"/>
        <c:ser>
          <c:idx val="2"/>
          <c:order val="1"/>
          <c:tx>
            <c:v>% od vseh CK krav</c:v>
          </c:tx>
          <c:invertIfNegative val="0"/>
          <c:dLbls>
            <c:spPr>
              <a:noFill/>
              <a:ln>
                <a:noFill/>
              </a:ln>
              <a:effectLst/>
            </c:spPr>
            <c:txPr>
              <a:bodyPr rot="-5400000" vert="horz"/>
              <a:lstStyle/>
              <a:p>
                <a:pPr>
                  <a:defRPr sz="1200" b="1"/>
                </a:pPr>
                <a:endParaRPr lang="en-SI"/>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val>
            <c:numRef>
              <c:f>[ObdPodCkPas_20230111.xlsx]List1!$Q$21:$Q$25</c:f>
              <c:numCache>
                <c:formatCode>0.0</c:formatCode>
                <c:ptCount val="5"/>
                <c:pt idx="0">
                  <c:v>20.556227327690447</c:v>
                </c:pt>
                <c:pt idx="1">
                  <c:v>27.771060056428858</c:v>
                </c:pt>
                <c:pt idx="2">
                  <c:v>19.145505844417574</c:v>
                </c:pt>
                <c:pt idx="3">
                  <c:v>7.4969770253929866</c:v>
                </c:pt>
                <c:pt idx="4">
                  <c:v>26.723095525997582</c:v>
                </c:pt>
              </c:numCache>
            </c:numRef>
          </c:val>
          <c:extLst>
            <c:ext xmlns:c16="http://schemas.microsoft.com/office/drawing/2014/chart" uri="{C3380CC4-5D6E-409C-BE32-E72D297353CC}">
              <c16:uniqueId val="{00000002-6E49-F343-B6A3-1C9CCA145A94}"/>
            </c:ext>
          </c:extLst>
        </c:ser>
        <c:dLbls>
          <c:showLegendKey val="0"/>
          <c:showVal val="0"/>
          <c:showCatName val="0"/>
          <c:showSerName val="0"/>
          <c:showPercent val="0"/>
          <c:showBubbleSize val="0"/>
        </c:dLbls>
        <c:gapWidth val="500"/>
        <c:overlap val="-100"/>
        <c:axId val="253027072"/>
        <c:axId val="253008896"/>
      </c:barChart>
      <c:catAx>
        <c:axId val="253005824"/>
        <c:scaling>
          <c:orientation val="minMax"/>
        </c:scaling>
        <c:delete val="0"/>
        <c:axPos val="b"/>
        <c:numFmt formatCode="General" sourceLinked="0"/>
        <c:majorTickMark val="out"/>
        <c:minorTickMark val="none"/>
        <c:tickLblPos val="nextTo"/>
        <c:crossAx val="253007360"/>
        <c:crosses val="autoZero"/>
        <c:auto val="1"/>
        <c:lblAlgn val="ctr"/>
        <c:lblOffset val="100"/>
        <c:noMultiLvlLbl val="0"/>
      </c:catAx>
      <c:valAx>
        <c:axId val="253007360"/>
        <c:scaling>
          <c:orientation val="minMax"/>
          <c:max val="2000"/>
        </c:scaling>
        <c:delete val="0"/>
        <c:axPos val="l"/>
        <c:majorGridlines/>
        <c:numFmt formatCode="General" sourceLinked="1"/>
        <c:majorTickMark val="out"/>
        <c:minorTickMark val="none"/>
        <c:tickLblPos val="nextTo"/>
        <c:crossAx val="253005824"/>
        <c:crosses val="autoZero"/>
        <c:crossBetween val="between"/>
      </c:valAx>
      <c:valAx>
        <c:axId val="253008896"/>
        <c:scaling>
          <c:orientation val="minMax"/>
        </c:scaling>
        <c:delete val="0"/>
        <c:axPos val="r"/>
        <c:numFmt formatCode="0.0" sourceLinked="1"/>
        <c:majorTickMark val="out"/>
        <c:minorTickMark val="none"/>
        <c:tickLblPos val="nextTo"/>
        <c:crossAx val="253027072"/>
        <c:crosses val="max"/>
        <c:crossBetween val="between"/>
      </c:valAx>
      <c:catAx>
        <c:axId val="253027072"/>
        <c:scaling>
          <c:orientation val="minMax"/>
        </c:scaling>
        <c:delete val="1"/>
        <c:axPos val="b"/>
        <c:majorTickMark val="out"/>
        <c:minorTickMark val="none"/>
        <c:tickLblPos val="nextTo"/>
        <c:crossAx val="253008896"/>
        <c:crosses val="autoZero"/>
        <c:auto val="1"/>
        <c:lblAlgn val="ctr"/>
        <c:lblOffset val="100"/>
        <c:noMultiLvlLbl val="0"/>
      </c:catAx>
    </c:plotArea>
    <c:legend>
      <c:legendPos val="b"/>
      <c:overlay val="0"/>
    </c:legend>
    <c:plotVisOnly val="1"/>
    <c:dispBlanksAs val="gap"/>
    <c:showDLblsOverMax val="0"/>
  </c:chart>
  <c:externalData r:id="rId2">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a:lstStyle/>
          <a:p>
            <a:pPr>
              <a:defRPr/>
            </a:pPr>
            <a:r>
              <a:rPr lang="sl-SI" sz="1400"/>
              <a:t>Stopnja inbridinga</a:t>
            </a:r>
            <a:r>
              <a:rPr lang="sl-SI" sz="1400" baseline="0"/>
              <a:t> plemenic cikaste pasme</a:t>
            </a:r>
            <a:endParaRPr lang="sl-SI" sz="1400"/>
          </a:p>
        </c:rich>
      </c:tx>
      <c:overlay val="0"/>
    </c:title>
    <c:autoTitleDeleted val="0"/>
    <c:plotArea>
      <c:layout/>
      <c:lineChart>
        <c:grouping val="standard"/>
        <c:varyColors val="0"/>
        <c:ser>
          <c:idx val="0"/>
          <c:order val="0"/>
          <c:cat>
            <c:numRef>
              <c:f>Graf!$M$22:$M$42</c:f>
              <c:numCache>
                <c:formatCode>General</c:formatCode>
                <c:ptCount val="21"/>
                <c:pt idx="0">
                  <c:v>2002</c:v>
                </c:pt>
                <c:pt idx="1">
                  <c:v>2003</c:v>
                </c:pt>
                <c:pt idx="2">
                  <c:v>2004</c:v>
                </c:pt>
                <c:pt idx="3">
                  <c:v>2005</c:v>
                </c:pt>
                <c:pt idx="4">
                  <c:v>2006</c:v>
                </c:pt>
                <c:pt idx="5">
                  <c:v>2007</c:v>
                </c:pt>
                <c:pt idx="6">
                  <c:v>2008</c:v>
                </c:pt>
                <c:pt idx="7">
                  <c:v>2009</c:v>
                </c:pt>
                <c:pt idx="8">
                  <c:v>2010</c:v>
                </c:pt>
                <c:pt idx="9">
                  <c:v>2011</c:v>
                </c:pt>
                <c:pt idx="10">
                  <c:v>2012</c:v>
                </c:pt>
                <c:pt idx="11">
                  <c:v>2013</c:v>
                </c:pt>
                <c:pt idx="12">
                  <c:v>2014</c:v>
                </c:pt>
                <c:pt idx="13">
                  <c:v>2015</c:v>
                </c:pt>
                <c:pt idx="14">
                  <c:v>2016</c:v>
                </c:pt>
                <c:pt idx="15">
                  <c:v>2017</c:v>
                </c:pt>
                <c:pt idx="16">
                  <c:v>2018</c:v>
                </c:pt>
                <c:pt idx="17">
                  <c:v>2019</c:v>
                </c:pt>
                <c:pt idx="18">
                  <c:v>2020</c:v>
                </c:pt>
                <c:pt idx="19">
                  <c:v>2021</c:v>
                </c:pt>
                <c:pt idx="20">
                  <c:v>2022</c:v>
                </c:pt>
              </c:numCache>
            </c:numRef>
          </c:cat>
          <c:val>
            <c:numRef>
              <c:f>Graf!$N$22:$N$42</c:f>
              <c:numCache>
                <c:formatCode>General</c:formatCode>
                <c:ptCount val="21"/>
                <c:pt idx="0">
                  <c:v>2.4875710227272729</c:v>
                </c:pt>
                <c:pt idx="1">
                  <c:v>1.6888385052447552</c:v>
                </c:pt>
                <c:pt idx="2">
                  <c:v>0.47101276676829268</c:v>
                </c:pt>
                <c:pt idx="3">
                  <c:v>0.96723090277777768</c:v>
                </c:pt>
                <c:pt idx="4">
                  <c:v>0.68051718114837401</c:v>
                </c:pt>
                <c:pt idx="5">
                  <c:v>1.3614692561254154</c:v>
                </c:pt>
                <c:pt idx="6">
                  <c:v>1.2451550975349379</c:v>
                </c:pt>
                <c:pt idx="7">
                  <c:v>0.98174396045705214</c:v>
                </c:pt>
                <c:pt idx="8">
                  <c:v>1.7099036545049948</c:v>
                </c:pt>
                <c:pt idx="9">
                  <c:v>1.680700612622638</c:v>
                </c:pt>
                <c:pt idx="10">
                  <c:v>1.5509109497070312</c:v>
                </c:pt>
                <c:pt idx="11">
                  <c:v>1.5216415578668767</c:v>
                </c:pt>
                <c:pt idx="12">
                  <c:v>1.665222671960644</c:v>
                </c:pt>
                <c:pt idx="13">
                  <c:v>1.7900533146328397</c:v>
                </c:pt>
                <c:pt idx="14">
                  <c:v>2.0384824693434891</c:v>
                </c:pt>
                <c:pt idx="15">
                  <c:v>2.1830717722574864</c:v>
                </c:pt>
                <c:pt idx="16">
                  <c:v>1.6940887769063309</c:v>
                </c:pt>
                <c:pt idx="17">
                  <c:v>1.8382929737054847</c:v>
                </c:pt>
                <c:pt idx="18">
                  <c:v>2.0579694486948417</c:v>
                </c:pt>
                <c:pt idx="19">
                  <c:v>1.9479119790655779</c:v>
                </c:pt>
                <c:pt idx="20">
                  <c:v>2.3630886981098249</c:v>
                </c:pt>
              </c:numCache>
            </c:numRef>
          </c:val>
          <c:smooth val="0"/>
          <c:extLst>
            <c:ext xmlns:c16="http://schemas.microsoft.com/office/drawing/2014/chart" uri="{C3380CC4-5D6E-409C-BE32-E72D297353CC}">
              <c16:uniqueId val="{00000000-1190-3349-841F-1081771185A1}"/>
            </c:ext>
          </c:extLst>
        </c:ser>
        <c:dLbls>
          <c:showLegendKey val="0"/>
          <c:showVal val="0"/>
          <c:showCatName val="0"/>
          <c:showSerName val="0"/>
          <c:showPercent val="0"/>
          <c:showBubbleSize val="0"/>
        </c:dLbls>
        <c:marker val="1"/>
        <c:smooth val="0"/>
        <c:axId val="156272128"/>
        <c:axId val="156273664"/>
      </c:lineChart>
      <c:lineChart>
        <c:grouping val="standard"/>
        <c:varyColors val="0"/>
        <c:ser>
          <c:idx val="1"/>
          <c:order val="1"/>
          <c:spPr>
            <a:ln>
              <a:noFill/>
            </a:ln>
          </c:spPr>
          <c:marker>
            <c:symbol val="none"/>
          </c:marker>
          <c:dLbls>
            <c:dLbl>
              <c:idx val="0"/>
              <c:layout>
                <c:manualLayout>
                  <c:x val="-4.166666666666665E-2"/>
                  <c:y val="-0.49074074074074076"/>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1190-3349-841F-1081771185A1}"/>
                </c:ext>
              </c:extLst>
            </c:dLbl>
            <c:dLbl>
              <c:idx val="1"/>
              <c:layout>
                <c:manualLayout>
                  <c:x val="-2.7777777777777776E-2"/>
                  <c:y val="-0.33352752234641997"/>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1190-3349-841F-1081771185A1}"/>
                </c:ext>
              </c:extLst>
            </c:dLbl>
            <c:dLbl>
              <c:idx val="2"/>
              <c:layout>
                <c:manualLayout>
                  <c:x val="-4.4444663167104111E-2"/>
                  <c:y val="0.13425925925925927"/>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1190-3349-841F-1081771185A1}"/>
                </c:ext>
              </c:extLst>
            </c:dLbl>
            <c:dLbl>
              <c:idx val="3"/>
              <c:layout>
                <c:manualLayout>
                  <c:x val="-4.1666666666666664E-2"/>
                  <c:y val="-5.5782170585320194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1190-3349-841F-1081771185A1}"/>
                </c:ext>
              </c:extLst>
            </c:dLbl>
            <c:dLbl>
              <c:idx val="4"/>
              <c:layout>
                <c:manualLayout>
                  <c:x val="-4.1666885389326336E-2"/>
                  <c:y val="0.19444444444444445"/>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1190-3349-841F-1081771185A1}"/>
                </c:ext>
              </c:extLst>
            </c:dLbl>
            <c:dLbl>
              <c:idx val="5"/>
              <c:layout>
                <c:manualLayout>
                  <c:x val="-5.2777996500437442E-2"/>
                  <c:y val="-0.11153203751628948"/>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6-1190-3349-841F-1081771185A1}"/>
                </c:ext>
              </c:extLst>
            </c:dLbl>
            <c:dLbl>
              <c:idx val="6"/>
              <c:layout>
                <c:manualLayout>
                  <c:x val="-3.3333333333333333E-2"/>
                  <c:y val="-7.0059651634454781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7-1190-3349-841F-1081771185A1}"/>
                </c:ext>
              </c:extLst>
            </c:dLbl>
            <c:dLbl>
              <c:idx val="7"/>
              <c:layout>
                <c:manualLayout>
                  <c:x val="-0.05"/>
                  <c:y val="0.21267147550612117"/>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8-1190-3349-841F-1081771185A1}"/>
                </c:ext>
              </c:extLst>
            </c:dLbl>
            <c:dLbl>
              <c:idx val="8"/>
              <c:layout>
                <c:manualLayout>
                  <c:x val="-5.5555555555555608E-2"/>
                  <c:y val="-0.1396336471927023"/>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9-1190-3349-841F-1081771185A1}"/>
                </c:ext>
              </c:extLst>
            </c:dLbl>
            <c:dLbl>
              <c:idx val="9"/>
              <c:layout>
                <c:manualLayout>
                  <c:x val="-4.4444663167104111E-2"/>
                  <c:y val="0.1386623350402878"/>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A-1190-3349-841F-1081771185A1}"/>
                </c:ext>
              </c:extLst>
            </c:dLbl>
            <c:dLbl>
              <c:idx val="10"/>
              <c:layout>
                <c:manualLayout>
                  <c:x val="-4.1666885389326336E-2"/>
                  <c:y val="-4.2508305342951053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B-1190-3349-841F-1081771185A1}"/>
                </c:ext>
              </c:extLst>
            </c:dLbl>
            <c:dLbl>
              <c:idx val="11"/>
              <c:layout>
                <c:manualLayout>
                  <c:x val="-4.1666666666666567E-2"/>
                  <c:y val="0.14775948460987839"/>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C-1190-3349-841F-1081771185A1}"/>
                </c:ext>
              </c:extLst>
            </c:dLbl>
            <c:dLbl>
              <c:idx val="12"/>
              <c:layout>
                <c:manualLayout>
                  <c:x val="-4.7222222222222117E-2"/>
                  <c:y val="-5.6203219352825698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D-1190-3349-841F-1081771185A1}"/>
                </c:ext>
              </c:extLst>
            </c:dLbl>
            <c:dLbl>
              <c:idx val="13"/>
              <c:layout>
                <c:manualLayout>
                  <c:x val="-3.888888888888889E-2"/>
                  <c:y val="0.15701888662518584"/>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E-1190-3349-841F-1081771185A1}"/>
                </c:ext>
              </c:extLst>
            </c:dLbl>
            <c:dLbl>
              <c:idx val="14"/>
              <c:layout>
                <c:manualLayout>
                  <c:x val="-4.4444444444444543E-2"/>
                  <c:y val="-7.4786630692142503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F-1190-3349-841F-1081771185A1}"/>
                </c:ext>
              </c:extLst>
            </c:dLbl>
            <c:dLbl>
              <c:idx val="15"/>
              <c:layout>
                <c:manualLayout>
                  <c:x val="-4.1666666666666768E-2"/>
                  <c:y val="-8.4045665620468807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0-1190-3349-841F-1081771185A1}"/>
                </c:ext>
              </c:extLst>
            </c:dLbl>
            <c:dLbl>
              <c:idx val="16"/>
              <c:layout>
                <c:manualLayout>
                  <c:x val="-4.4444881889763782E-2"/>
                  <c:y val="0.1981998054438999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1-1190-3349-841F-1081771185A1}"/>
                </c:ext>
              </c:extLst>
            </c:dLbl>
            <c:dLbl>
              <c:idx val="17"/>
              <c:layout>
                <c:manualLayout>
                  <c:x val="-5.833333333333323E-2"/>
                  <c:y val="4.1472018794853481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2-1190-3349-841F-1081771185A1}"/>
                </c:ext>
              </c:extLst>
            </c:dLbl>
            <c:dLbl>
              <c:idx val="18"/>
              <c:layout>
                <c:manualLayout>
                  <c:x val="-4.7222222222222221E-2"/>
                  <c:y val="-9.3243764109906275E-3"/>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3-1190-3349-841F-1081771185A1}"/>
                </c:ext>
              </c:extLst>
            </c:dLbl>
            <c:dLbl>
              <c:idx val="19"/>
              <c:layout>
                <c:manualLayout>
                  <c:x val="-4.1666666666666567E-2"/>
                  <c:y val="0.20979020979020971"/>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4-1190-3349-841F-1081771185A1}"/>
                </c:ext>
              </c:extLst>
            </c:dLbl>
            <c:dLbl>
              <c:idx val="20"/>
              <c:layout>
                <c:manualLayout>
                  <c:x val="-1.9444444444444445E-2"/>
                  <c:y val="-8.3916083916083961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5-1190-3349-841F-1081771185A1}"/>
                </c:ext>
              </c:extLst>
            </c:dLbl>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numRef>
              <c:f>Graf!$M$22:$M$42</c:f>
              <c:numCache>
                <c:formatCode>General</c:formatCode>
                <c:ptCount val="21"/>
                <c:pt idx="0">
                  <c:v>2002</c:v>
                </c:pt>
                <c:pt idx="1">
                  <c:v>2003</c:v>
                </c:pt>
                <c:pt idx="2">
                  <c:v>2004</c:v>
                </c:pt>
                <c:pt idx="3">
                  <c:v>2005</c:v>
                </c:pt>
                <c:pt idx="4">
                  <c:v>2006</c:v>
                </c:pt>
                <c:pt idx="5">
                  <c:v>2007</c:v>
                </c:pt>
                <c:pt idx="6">
                  <c:v>2008</c:v>
                </c:pt>
                <c:pt idx="7">
                  <c:v>2009</c:v>
                </c:pt>
                <c:pt idx="8">
                  <c:v>2010</c:v>
                </c:pt>
                <c:pt idx="9">
                  <c:v>2011</c:v>
                </c:pt>
                <c:pt idx="10">
                  <c:v>2012</c:v>
                </c:pt>
                <c:pt idx="11">
                  <c:v>2013</c:v>
                </c:pt>
                <c:pt idx="12">
                  <c:v>2014</c:v>
                </c:pt>
                <c:pt idx="13">
                  <c:v>2015</c:v>
                </c:pt>
                <c:pt idx="14">
                  <c:v>2016</c:v>
                </c:pt>
                <c:pt idx="15">
                  <c:v>2017</c:v>
                </c:pt>
                <c:pt idx="16">
                  <c:v>2018</c:v>
                </c:pt>
                <c:pt idx="17">
                  <c:v>2019</c:v>
                </c:pt>
                <c:pt idx="18">
                  <c:v>2020</c:v>
                </c:pt>
                <c:pt idx="19">
                  <c:v>2021</c:v>
                </c:pt>
                <c:pt idx="20">
                  <c:v>2022</c:v>
                </c:pt>
              </c:numCache>
            </c:numRef>
          </c:cat>
          <c:val>
            <c:numRef>
              <c:f>Graf!$O$22:$O$42</c:f>
              <c:numCache>
                <c:formatCode>General</c:formatCode>
                <c:ptCount val="21"/>
                <c:pt idx="0">
                  <c:v>110</c:v>
                </c:pt>
                <c:pt idx="1">
                  <c:v>143</c:v>
                </c:pt>
                <c:pt idx="2">
                  <c:v>164</c:v>
                </c:pt>
                <c:pt idx="3">
                  <c:v>225</c:v>
                </c:pt>
                <c:pt idx="4">
                  <c:v>246</c:v>
                </c:pt>
                <c:pt idx="5">
                  <c:v>301</c:v>
                </c:pt>
                <c:pt idx="6">
                  <c:v>322</c:v>
                </c:pt>
                <c:pt idx="7">
                  <c:v>374</c:v>
                </c:pt>
                <c:pt idx="8">
                  <c:v>366</c:v>
                </c:pt>
                <c:pt idx="9">
                  <c:v>430</c:v>
                </c:pt>
                <c:pt idx="10">
                  <c:v>450</c:v>
                </c:pt>
                <c:pt idx="11">
                  <c:v>440</c:v>
                </c:pt>
                <c:pt idx="12">
                  <c:v>439</c:v>
                </c:pt>
                <c:pt idx="13">
                  <c:v>504</c:v>
                </c:pt>
                <c:pt idx="14">
                  <c:v>514</c:v>
                </c:pt>
                <c:pt idx="15">
                  <c:v>546</c:v>
                </c:pt>
                <c:pt idx="16">
                  <c:v>600</c:v>
                </c:pt>
                <c:pt idx="17">
                  <c:v>632</c:v>
                </c:pt>
                <c:pt idx="18">
                  <c:v>687</c:v>
                </c:pt>
                <c:pt idx="19">
                  <c:v>689</c:v>
                </c:pt>
                <c:pt idx="20">
                  <c:v>619</c:v>
                </c:pt>
              </c:numCache>
            </c:numRef>
          </c:val>
          <c:smooth val="0"/>
          <c:extLst>
            <c:ext xmlns:c16="http://schemas.microsoft.com/office/drawing/2014/chart" uri="{C3380CC4-5D6E-409C-BE32-E72D297353CC}">
              <c16:uniqueId val="{00000016-1190-3349-841F-1081771185A1}"/>
            </c:ext>
          </c:extLst>
        </c:ser>
        <c:dLbls>
          <c:showLegendKey val="0"/>
          <c:showVal val="0"/>
          <c:showCatName val="0"/>
          <c:showSerName val="0"/>
          <c:showPercent val="0"/>
          <c:showBubbleSize val="0"/>
        </c:dLbls>
        <c:marker val="1"/>
        <c:smooth val="0"/>
        <c:axId val="156289280"/>
        <c:axId val="156287744"/>
      </c:lineChart>
      <c:catAx>
        <c:axId val="156272128"/>
        <c:scaling>
          <c:orientation val="minMax"/>
        </c:scaling>
        <c:delete val="0"/>
        <c:axPos val="b"/>
        <c:numFmt formatCode="General" sourceLinked="1"/>
        <c:majorTickMark val="none"/>
        <c:minorTickMark val="none"/>
        <c:tickLblPos val="nextTo"/>
        <c:txPr>
          <a:bodyPr rot="-4200000"/>
          <a:lstStyle/>
          <a:p>
            <a:pPr>
              <a:defRPr/>
            </a:pPr>
            <a:endParaRPr lang="en-SI"/>
          </a:p>
        </c:txPr>
        <c:crossAx val="156273664"/>
        <c:crosses val="autoZero"/>
        <c:auto val="1"/>
        <c:lblAlgn val="ctr"/>
        <c:lblOffset val="100"/>
        <c:noMultiLvlLbl val="0"/>
      </c:catAx>
      <c:valAx>
        <c:axId val="156273664"/>
        <c:scaling>
          <c:orientation val="minMax"/>
        </c:scaling>
        <c:delete val="0"/>
        <c:axPos val="l"/>
        <c:majorGridlines/>
        <c:numFmt formatCode="#,##0.0\ &quot;%&quot;" sourceLinked="0"/>
        <c:majorTickMark val="none"/>
        <c:minorTickMark val="none"/>
        <c:tickLblPos val="nextTo"/>
        <c:crossAx val="156272128"/>
        <c:crosses val="autoZero"/>
        <c:crossBetween val="between"/>
      </c:valAx>
      <c:valAx>
        <c:axId val="156287744"/>
        <c:scaling>
          <c:orientation val="minMax"/>
        </c:scaling>
        <c:delete val="0"/>
        <c:axPos val="r"/>
        <c:numFmt formatCode="General" sourceLinked="1"/>
        <c:majorTickMark val="none"/>
        <c:minorTickMark val="none"/>
        <c:tickLblPos val="none"/>
        <c:spPr>
          <a:noFill/>
        </c:spPr>
        <c:crossAx val="156289280"/>
        <c:crosses val="max"/>
        <c:crossBetween val="between"/>
      </c:valAx>
      <c:catAx>
        <c:axId val="156289280"/>
        <c:scaling>
          <c:orientation val="minMax"/>
        </c:scaling>
        <c:delete val="1"/>
        <c:axPos val="b"/>
        <c:numFmt formatCode="General" sourceLinked="1"/>
        <c:majorTickMark val="out"/>
        <c:minorTickMark val="none"/>
        <c:tickLblPos val="nextTo"/>
        <c:crossAx val="156287744"/>
        <c:crosses val="autoZero"/>
        <c:auto val="1"/>
        <c:lblAlgn val="ctr"/>
        <c:lblOffset val="100"/>
        <c:noMultiLvlLbl val="0"/>
      </c:catAx>
    </c:plotArea>
    <c:plotVisOnly val="1"/>
    <c:dispBlanksAs val="gap"/>
    <c:showDLblsOverMax val="0"/>
  </c:chart>
  <c:spPr>
    <a:ln>
      <a:solidFill>
        <a:schemeClr val="accent1"/>
      </a:solidFill>
    </a:ln>
  </c:spPr>
  <c:externalData r:id="rId2">
    <c:autoUpdate val="0"/>
  </c:externalData>
</c:chartSpac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Ograda glave 1"/>
          <p:cNvSpPr>
            <a:spLocks noGrp="1"/>
          </p:cNvSpPr>
          <p:nvPr>
            <p:ph type="hdr" sz="quarter"/>
          </p:nvPr>
        </p:nvSpPr>
        <p:spPr>
          <a:xfrm>
            <a:off x="0" y="0"/>
            <a:ext cx="2918831" cy="493316"/>
          </a:xfrm>
          <a:prstGeom prst="rect">
            <a:avLst/>
          </a:prstGeom>
        </p:spPr>
        <p:txBody>
          <a:bodyPr vert="horz" lIns="91440" tIns="45720" rIns="91440" bIns="45720" rtlCol="0"/>
          <a:lstStyle>
            <a:lvl1pPr algn="l">
              <a:defRPr sz="1200"/>
            </a:lvl1pPr>
          </a:lstStyle>
          <a:p>
            <a:endParaRPr lang="sl-SI"/>
          </a:p>
        </p:txBody>
      </p:sp>
      <p:sp>
        <p:nvSpPr>
          <p:cNvPr id="3" name="Ograda datuma 2"/>
          <p:cNvSpPr>
            <a:spLocks noGrp="1"/>
          </p:cNvSpPr>
          <p:nvPr>
            <p:ph type="dt" sz="quarter" idx="1"/>
          </p:nvPr>
        </p:nvSpPr>
        <p:spPr>
          <a:xfrm>
            <a:off x="3815373" y="0"/>
            <a:ext cx="2918831" cy="493316"/>
          </a:xfrm>
          <a:prstGeom prst="rect">
            <a:avLst/>
          </a:prstGeom>
        </p:spPr>
        <p:txBody>
          <a:bodyPr vert="horz" lIns="91440" tIns="45720" rIns="91440" bIns="45720" rtlCol="0"/>
          <a:lstStyle>
            <a:lvl1pPr algn="r">
              <a:defRPr sz="1200"/>
            </a:lvl1pPr>
          </a:lstStyle>
          <a:p>
            <a:fld id="{D572295B-6B37-4CD9-8A49-04D4A096FBC2}" type="datetimeFigureOut">
              <a:rPr lang="sl-SI" smtClean="0"/>
              <a:t>17. 02. 23</a:t>
            </a:fld>
            <a:endParaRPr lang="sl-SI"/>
          </a:p>
        </p:txBody>
      </p:sp>
      <p:sp>
        <p:nvSpPr>
          <p:cNvPr id="4" name="Ograda noge 3"/>
          <p:cNvSpPr>
            <a:spLocks noGrp="1"/>
          </p:cNvSpPr>
          <p:nvPr>
            <p:ph type="ftr" sz="quarter" idx="2"/>
          </p:nvPr>
        </p:nvSpPr>
        <p:spPr>
          <a:xfrm>
            <a:off x="0" y="9371285"/>
            <a:ext cx="2918831" cy="493316"/>
          </a:xfrm>
          <a:prstGeom prst="rect">
            <a:avLst/>
          </a:prstGeom>
        </p:spPr>
        <p:txBody>
          <a:bodyPr vert="horz" lIns="91440" tIns="45720" rIns="91440" bIns="45720" rtlCol="0" anchor="b"/>
          <a:lstStyle>
            <a:lvl1pPr algn="l">
              <a:defRPr sz="1200"/>
            </a:lvl1pPr>
          </a:lstStyle>
          <a:p>
            <a:endParaRPr lang="sl-SI"/>
          </a:p>
        </p:txBody>
      </p:sp>
      <p:sp>
        <p:nvSpPr>
          <p:cNvPr id="5" name="Ograda številke diapozitiva 4"/>
          <p:cNvSpPr>
            <a:spLocks noGrp="1"/>
          </p:cNvSpPr>
          <p:nvPr>
            <p:ph type="sldNum" sz="quarter" idx="3"/>
          </p:nvPr>
        </p:nvSpPr>
        <p:spPr>
          <a:xfrm>
            <a:off x="3815373" y="9371285"/>
            <a:ext cx="2918831" cy="493316"/>
          </a:xfrm>
          <a:prstGeom prst="rect">
            <a:avLst/>
          </a:prstGeom>
        </p:spPr>
        <p:txBody>
          <a:bodyPr vert="horz" lIns="91440" tIns="45720" rIns="91440" bIns="45720" rtlCol="0" anchor="b"/>
          <a:lstStyle>
            <a:lvl1pPr algn="r">
              <a:defRPr sz="1200"/>
            </a:lvl1pPr>
          </a:lstStyle>
          <a:p>
            <a:fld id="{92C946F1-160D-479C-B9C6-3D58C9AB2A6F}" type="slidenum">
              <a:rPr lang="sl-SI" smtClean="0"/>
              <a:t>‹#›</a:t>
            </a:fld>
            <a:endParaRPr lang="sl-SI"/>
          </a:p>
        </p:txBody>
      </p:sp>
    </p:spTree>
    <p:extLst>
      <p:ext uri="{BB962C8B-B14F-4D97-AF65-F5344CB8AC3E}">
        <p14:creationId xmlns:p14="http://schemas.microsoft.com/office/powerpoint/2010/main" val="255483762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Ograda glave 1"/>
          <p:cNvSpPr>
            <a:spLocks noGrp="1"/>
          </p:cNvSpPr>
          <p:nvPr>
            <p:ph type="hdr" sz="quarter"/>
          </p:nvPr>
        </p:nvSpPr>
        <p:spPr>
          <a:xfrm>
            <a:off x="0" y="0"/>
            <a:ext cx="2918831" cy="493316"/>
          </a:xfrm>
          <a:prstGeom prst="rect">
            <a:avLst/>
          </a:prstGeom>
        </p:spPr>
        <p:txBody>
          <a:bodyPr vert="horz" lIns="91440" tIns="45720" rIns="91440" bIns="45720" rtlCol="0"/>
          <a:lstStyle>
            <a:lvl1pPr algn="l">
              <a:defRPr sz="1200"/>
            </a:lvl1pPr>
          </a:lstStyle>
          <a:p>
            <a:endParaRPr lang="sl-SI"/>
          </a:p>
        </p:txBody>
      </p:sp>
      <p:sp>
        <p:nvSpPr>
          <p:cNvPr id="3" name="Ograda datuma 2"/>
          <p:cNvSpPr>
            <a:spLocks noGrp="1"/>
          </p:cNvSpPr>
          <p:nvPr>
            <p:ph type="dt" idx="1"/>
          </p:nvPr>
        </p:nvSpPr>
        <p:spPr>
          <a:xfrm>
            <a:off x="3815373" y="0"/>
            <a:ext cx="2918831" cy="493316"/>
          </a:xfrm>
          <a:prstGeom prst="rect">
            <a:avLst/>
          </a:prstGeom>
        </p:spPr>
        <p:txBody>
          <a:bodyPr vert="horz" lIns="91440" tIns="45720" rIns="91440" bIns="45720" rtlCol="0"/>
          <a:lstStyle>
            <a:lvl1pPr algn="r">
              <a:defRPr sz="1200"/>
            </a:lvl1pPr>
          </a:lstStyle>
          <a:p>
            <a:fld id="{91D31F51-62F3-4F79-84DD-0666D5546684}" type="datetimeFigureOut">
              <a:rPr lang="sl-SI" smtClean="0"/>
              <a:t>17. 02. 23</a:t>
            </a:fld>
            <a:endParaRPr lang="sl-SI"/>
          </a:p>
        </p:txBody>
      </p:sp>
      <p:sp>
        <p:nvSpPr>
          <p:cNvPr id="4" name="Ograda stranske slike 3"/>
          <p:cNvSpPr>
            <a:spLocks noGrp="1" noRot="1" noChangeAspect="1"/>
          </p:cNvSpPr>
          <p:nvPr>
            <p:ph type="sldImg" idx="2"/>
          </p:nvPr>
        </p:nvSpPr>
        <p:spPr>
          <a:xfrm>
            <a:off x="901700" y="739775"/>
            <a:ext cx="4932363" cy="3700463"/>
          </a:xfrm>
          <a:prstGeom prst="rect">
            <a:avLst/>
          </a:prstGeom>
          <a:noFill/>
          <a:ln w="12700">
            <a:solidFill>
              <a:prstClr val="black"/>
            </a:solidFill>
          </a:ln>
        </p:spPr>
        <p:txBody>
          <a:bodyPr vert="horz" lIns="91440" tIns="45720" rIns="91440" bIns="45720" rtlCol="0" anchor="ctr"/>
          <a:lstStyle/>
          <a:p>
            <a:endParaRPr lang="sl-SI"/>
          </a:p>
        </p:txBody>
      </p:sp>
      <p:sp>
        <p:nvSpPr>
          <p:cNvPr id="5" name="Ograda opomb 4"/>
          <p:cNvSpPr>
            <a:spLocks noGrp="1"/>
          </p:cNvSpPr>
          <p:nvPr>
            <p:ph type="body" sz="quarter" idx="3"/>
          </p:nvPr>
        </p:nvSpPr>
        <p:spPr>
          <a:xfrm>
            <a:off x="673577" y="4686499"/>
            <a:ext cx="5388610" cy="4439841"/>
          </a:xfrm>
          <a:prstGeom prst="rect">
            <a:avLst/>
          </a:prstGeom>
        </p:spPr>
        <p:txBody>
          <a:bodyPr vert="horz" lIns="91440" tIns="45720" rIns="91440" bIns="45720" rtlCol="0"/>
          <a:lstStyle/>
          <a:p>
            <a:pPr lvl="0"/>
            <a:r>
              <a:rPr lang="sl-SI"/>
              <a:t>Uredite sloge besedila matrice</a:t>
            </a:r>
          </a:p>
          <a:p>
            <a:pPr lvl="1"/>
            <a:r>
              <a:rPr lang="sl-SI"/>
              <a:t>Druga raven</a:t>
            </a:r>
          </a:p>
          <a:p>
            <a:pPr lvl="2"/>
            <a:r>
              <a:rPr lang="sl-SI"/>
              <a:t>Tretja raven</a:t>
            </a:r>
          </a:p>
          <a:p>
            <a:pPr lvl="3"/>
            <a:r>
              <a:rPr lang="sl-SI"/>
              <a:t>Četrta raven</a:t>
            </a:r>
          </a:p>
          <a:p>
            <a:pPr lvl="4"/>
            <a:r>
              <a:rPr lang="sl-SI"/>
              <a:t>Peta raven</a:t>
            </a:r>
          </a:p>
        </p:txBody>
      </p:sp>
      <p:sp>
        <p:nvSpPr>
          <p:cNvPr id="6" name="Ograda noge 5"/>
          <p:cNvSpPr>
            <a:spLocks noGrp="1"/>
          </p:cNvSpPr>
          <p:nvPr>
            <p:ph type="ftr" sz="quarter" idx="4"/>
          </p:nvPr>
        </p:nvSpPr>
        <p:spPr>
          <a:xfrm>
            <a:off x="0" y="9371285"/>
            <a:ext cx="2918831" cy="493316"/>
          </a:xfrm>
          <a:prstGeom prst="rect">
            <a:avLst/>
          </a:prstGeom>
        </p:spPr>
        <p:txBody>
          <a:bodyPr vert="horz" lIns="91440" tIns="45720" rIns="91440" bIns="45720" rtlCol="0" anchor="b"/>
          <a:lstStyle>
            <a:lvl1pPr algn="l">
              <a:defRPr sz="1200"/>
            </a:lvl1pPr>
          </a:lstStyle>
          <a:p>
            <a:endParaRPr lang="sl-SI"/>
          </a:p>
        </p:txBody>
      </p:sp>
      <p:sp>
        <p:nvSpPr>
          <p:cNvPr id="7" name="Ograda številke diapozitiva 6"/>
          <p:cNvSpPr>
            <a:spLocks noGrp="1"/>
          </p:cNvSpPr>
          <p:nvPr>
            <p:ph type="sldNum" sz="quarter" idx="5"/>
          </p:nvPr>
        </p:nvSpPr>
        <p:spPr>
          <a:xfrm>
            <a:off x="3815373" y="9371285"/>
            <a:ext cx="2918831" cy="493316"/>
          </a:xfrm>
          <a:prstGeom prst="rect">
            <a:avLst/>
          </a:prstGeom>
        </p:spPr>
        <p:txBody>
          <a:bodyPr vert="horz" lIns="91440" tIns="45720" rIns="91440" bIns="45720" rtlCol="0" anchor="b"/>
          <a:lstStyle>
            <a:lvl1pPr algn="r">
              <a:defRPr sz="1200"/>
            </a:lvl1pPr>
          </a:lstStyle>
          <a:p>
            <a:fld id="{8E454AD9-8E7F-4750-9C6B-0AAC8FC43E8C}" type="slidenum">
              <a:rPr lang="sl-SI" smtClean="0"/>
              <a:t>‹#›</a:t>
            </a:fld>
            <a:endParaRPr lang="sl-SI"/>
          </a:p>
        </p:txBody>
      </p:sp>
    </p:spTree>
    <p:extLst>
      <p:ext uri="{BB962C8B-B14F-4D97-AF65-F5344CB8AC3E}">
        <p14:creationId xmlns:p14="http://schemas.microsoft.com/office/powerpoint/2010/main" val="193372257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grada stranske slike 1"/>
          <p:cNvSpPr>
            <a:spLocks noGrp="1" noRot="1" noChangeAspect="1"/>
          </p:cNvSpPr>
          <p:nvPr>
            <p:ph type="sldImg"/>
          </p:nvPr>
        </p:nvSpPr>
        <p:spPr/>
      </p:sp>
      <p:sp>
        <p:nvSpPr>
          <p:cNvPr id="3" name="Ograda opomb 2"/>
          <p:cNvSpPr>
            <a:spLocks noGrp="1"/>
          </p:cNvSpPr>
          <p:nvPr>
            <p:ph type="body" idx="1"/>
          </p:nvPr>
        </p:nvSpPr>
        <p:spPr/>
        <p:txBody>
          <a:bodyPr/>
          <a:lstStyle/>
          <a:p>
            <a:endParaRPr lang="sl-SI" dirty="0"/>
          </a:p>
        </p:txBody>
      </p:sp>
      <p:sp>
        <p:nvSpPr>
          <p:cNvPr id="4" name="Ograda številke diapozitiva 3"/>
          <p:cNvSpPr>
            <a:spLocks noGrp="1"/>
          </p:cNvSpPr>
          <p:nvPr>
            <p:ph type="sldNum" sz="quarter" idx="10"/>
          </p:nvPr>
        </p:nvSpPr>
        <p:spPr/>
        <p:txBody>
          <a:bodyPr/>
          <a:lstStyle/>
          <a:p>
            <a:fld id="{027910A6-B555-451B-A718-A86BFEC1A059}" type="slidenum">
              <a:rPr lang="sl-SI" smtClean="0"/>
              <a:t>3</a:t>
            </a:fld>
            <a:endParaRPr lang="sl-SI"/>
          </a:p>
        </p:txBody>
      </p:sp>
    </p:spTree>
    <p:extLst>
      <p:ext uri="{BB962C8B-B14F-4D97-AF65-F5344CB8AC3E}">
        <p14:creationId xmlns:p14="http://schemas.microsoft.com/office/powerpoint/2010/main" val="372476384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just"/>
            <a:r>
              <a:rPr lang="sl-SI" sz="1200" dirty="0"/>
              <a:t>Osnovni rejski cilj ohranjanja avtohtonih pasem domačih živali je njihovo ohranjanje v izvornem tipu. Zato je pri govedu </a:t>
            </a:r>
            <a:r>
              <a:rPr lang="sl-SI" sz="1200" dirty="0" err="1"/>
              <a:t>cikaste</a:t>
            </a:r>
            <a:r>
              <a:rPr lang="sl-SI" sz="1200" dirty="0"/>
              <a:t> pasme potrebno oblikovati populacijo te pasme iz tistih živali, ki izpolnjujejo želene rejske cilje. To so živali v </a:t>
            </a:r>
            <a:r>
              <a:rPr lang="sl-SI" sz="1200" dirty="0" err="1"/>
              <a:t>cikastem</a:t>
            </a:r>
            <a:r>
              <a:rPr lang="sl-SI" sz="1200" dirty="0"/>
              <a:t> (izvornem) tipu. Osnova in pomoč pri doseganju rejskih ciljev so zgodovinski viri, ki prikazujejo razvoj in oblikovanje pasme in so zato najboljša podlaga za strokovno usmeritev pasme. Posebno pozornost je potrebno usmeriti tudi v preprečevanje parjenja v sorodstvu. </a:t>
            </a:r>
          </a:p>
          <a:p>
            <a:pPr marL="0" indent="0" algn="just">
              <a:buNone/>
            </a:pPr>
            <a:endParaRPr lang="sl-SI" sz="1200" dirty="0"/>
          </a:p>
          <a:p>
            <a:pPr algn="just"/>
            <a:r>
              <a:rPr lang="sl-SI" sz="1200" dirty="0"/>
              <a:t>Živali naj bodo lahke, s tankimi kostmi in </a:t>
            </a:r>
            <a:r>
              <a:rPr lang="sl-SI" sz="1200" dirty="0" err="1"/>
              <a:t>nerobustne</a:t>
            </a:r>
            <a:r>
              <a:rPr lang="sl-SI" sz="1200" dirty="0"/>
              <a:t> konstitucije, v kombiniranem tipu z večjim poudarkom na prireji mleka. Živali naj bodo manjšega okvira in korektnih telesnih oblik. </a:t>
            </a:r>
            <a:r>
              <a:rPr lang="sl-SI" dirty="0"/>
              <a:t>Za </a:t>
            </a:r>
            <a:r>
              <a:rPr lang="sl-SI" dirty="0" err="1"/>
              <a:t>cikasto</a:t>
            </a:r>
            <a:r>
              <a:rPr lang="sl-SI" dirty="0"/>
              <a:t> govedo je značilna relativno velika mlečnost (glede na telesno maso), velika </a:t>
            </a:r>
            <a:r>
              <a:rPr lang="sl-SI" dirty="0" err="1"/>
              <a:t>konzumacijska</a:t>
            </a:r>
            <a:r>
              <a:rPr lang="sl-SI" dirty="0"/>
              <a:t> sposobnost, zelo dobra konverzija, odlične pašne lastnosti, odlična konstitucija (življenjska sila – odpornost proti neugodnim vplivom okolja) in nezahtevnost za rejo. Pasma ima večino telesnih lastnosti, ki so pomembne in potrebne za rejo v težkih in skromnih pogojih reje, odlično izraženih. Živali odlikuje sposobnost prilagajanja na pašo na strmem terenu. Poudarjene morajo biti tiste sekundarne lastnosti, ki omogočajo dolgo življenjsko dobo ter odpornost in prilagodljivost na težke in skromne pogoje reje, sposobnost paše na hribovskih in gorskih pašnikih. Zaželena je velika odpornost na bolezni, dolga življenjska doba, dobra plodnost, lahke telitve ter močno izražen materinski čut. </a:t>
            </a:r>
            <a:endParaRPr lang="sl-SI" sz="1200" dirty="0"/>
          </a:p>
          <a:p>
            <a:endParaRPr lang="sl-SI" dirty="0"/>
          </a:p>
          <a:p>
            <a:r>
              <a:rPr lang="sl-SI" dirty="0"/>
              <a:t>Splošna navodila iz banove uredbe:  Barva in razdelitev barv naj se presoja s stališča, da je tem bolje, čim bolj prevladuje temeljna rjava barva nad belo, in to tudi tedaj, če se pojavljajo na belem polju rjave lise ali če je bela hrbtna proga prekinjena.  Premočno razširjenje bele barve nakazuje oslabljeno konstitucijo in se rado podeduje. Pri bikih je v tem pogledu strože soditi kakor pri kravah.  Nekdanja prevelika strogost ni v skladu z modernimi rejskimi načeli za odbiro živali po obliki in koristnosti niti z novejšimi izsledki o barvi domačih živali. </a:t>
            </a:r>
            <a:r>
              <a:rPr lang="sl-SI"/>
              <a:t>Edino bela (ožja ali širša) hrbtna in trebušna proga se mora zahtevati, ker je to zunanji znak pasemske pripadnosti. </a:t>
            </a:r>
            <a:endParaRPr lang="sl-SI" dirty="0"/>
          </a:p>
        </p:txBody>
      </p:sp>
      <p:sp>
        <p:nvSpPr>
          <p:cNvPr id="4" name="Slide Number Placeholder 3"/>
          <p:cNvSpPr>
            <a:spLocks noGrp="1"/>
          </p:cNvSpPr>
          <p:nvPr>
            <p:ph type="sldNum" sz="quarter" idx="10"/>
          </p:nvPr>
        </p:nvSpPr>
        <p:spPr/>
        <p:txBody>
          <a:bodyPr/>
          <a:lstStyle/>
          <a:p>
            <a:fld id="{C6B553E0-615B-4368-9595-60880B89C9E5}" type="slidenum">
              <a:rPr lang="sl-SI" smtClean="0">
                <a:solidFill>
                  <a:prstClr val="black"/>
                </a:solidFill>
              </a:rPr>
              <a:pPr/>
              <a:t>24</a:t>
            </a:fld>
            <a:endParaRPr lang="sl-SI">
              <a:solidFill>
                <a:prstClr val="black"/>
              </a:solidFill>
            </a:endParaRPr>
          </a:p>
        </p:txBody>
      </p:sp>
    </p:spTree>
    <p:extLst>
      <p:ext uri="{BB962C8B-B14F-4D97-AF65-F5344CB8AC3E}">
        <p14:creationId xmlns:p14="http://schemas.microsoft.com/office/powerpoint/2010/main" val="318415542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grada stranske slike 1"/>
          <p:cNvSpPr>
            <a:spLocks noGrp="1" noRot="1" noChangeAspect="1"/>
          </p:cNvSpPr>
          <p:nvPr>
            <p:ph type="sldImg"/>
          </p:nvPr>
        </p:nvSpPr>
        <p:spPr/>
      </p:sp>
      <p:sp>
        <p:nvSpPr>
          <p:cNvPr id="3" name="Ograda opomb 2"/>
          <p:cNvSpPr>
            <a:spLocks noGrp="1"/>
          </p:cNvSpPr>
          <p:nvPr>
            <p:ph type="body" idx="1"/>
          </p:nvPr>
        </p:nvSpPr>
        <p:spPr/>
        <p:txBody>
          <a:bodyPr/>
          <a:lstStyle/>
          <a:p>
            <a:endParaRPr lang="sl-SI" dirty="0"/>
          </a:p>
        </p:txBody>
      </p:sp>
      <p:sp>
        <p:nvSpPr>
          <p:cNvPr id="4" name="Ograda številke diapozitiva 3"/>
          <p:cNvSpPr>
            <a:spLocks noGrp="1"/>
          </p:cNvSpPr>
          <p:nvPr>
            <p:ph type="sldNum" sz="quarter" idx="10"/>
          </p:nvPr>
        </p:nvSpPr>
        <p:spPr/>
        <p:txBody>
          <a:bodyPr/>
          <a:lstStyle/>
          <a:p>
            <a:fld id="{094DDDD3-BEDD-45AC-ACB5-F4352B606A3D}" type="slidenum">
              <a:rPr lang="sl-SI" smtClean="0">
                <a:solidFill>
                  <a:prstClr val="black"/>
                </a:solidFill>
              </a:rPr>
              <a:pPr/>
              <a:t>26</a:t>
            </a:fld>
            <a:endParaRPr lang="sl-SI">
              <a:solidFill>
                <a:prstClr val="black"/>
              </a:solidFill>
            </a:endParaRPr>
          </a:p>
        </p:txBody>
      </p:sp>
    </p:spTree>
    <p:extLst>
      <p:ext uri="{BB962C8B-B14F-4D97-AF65-F5344CB8AC3E}">
        <p14:creationId xmlns:p14="http://schemas.microsoft.com/office/powerpoint/2010/main" val="343903692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Naslovni diapozitiv">
    <p:spTree>
      <p:nvGrpSpPr>
        <p:cNvPr id="1" name=""/>
        <p:cNvGrpSpPr/>
        <p:nvPr/>
      </p:nvGrpSpPr>
      <p:grpSpPr>
        <a:xfrm>
          <a:off x="0" y="0"/>
          <a:ext cx="0" cy="0"/>
          <a:chOff x="0" y="0"/>
          <a:chExt cx="0" cy="0"/>
        </a:xfrm>
      </p:grpSpPr>
      <p:sp>
        <p:nvSpPr>
          <p:cNvPr id="2" name="Naslov 1"/>
          <p:cNvSpPr>
            <a:spLocks noGrp="1"/>
          </p:cNvSpPr>
          <p:nvPr>
            <p:ph type="ctrTitle"/>
          </p:nvPr>
        </p:nvSpPr>
        <p:spPr>
          <a:xfrm>
            <a:off x="685800" y="2130425"/>
            <a:ext cx="7772400" cy="1470025"/>
          </a:xfrm>
        </p:spPr>
        <p:txBody>
          <a:bodyPr/>
          <a:lstStyle/>
          <a:p>
            <a:r>
              <a:rPr lang="sl-SI"/>
              <a:t>Uredite slog naslova matrice</a:t>
            </a:r>
          </a:p>
        </p:txBody>
      </p:sp>
      <p:sp>
        <p:nvSpPr>
          <p:cNvPr id="3" name="Podnaslov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sl-SI"/>
              <a:t>Uredite slog podnaslova matrice</a:t>
            </a:r>
          </a:p>
        </p:txBody>
      </p:sp>
      <p:sp>
        <p:nvSpPr>
          <p:cNvPr id="4" name="Ograda datuma 3"/>
          <p:cNvSpPr>
            <a:spLocks noGrp="1"/>
          </p:cNvSpPr>
          <p:nvPr>
            <p:ph type="dt" sz="half" idx="10"/>
          </p:nvPr>
        </p:nvSpPr>
        <p:spPr/>
        <p:txBody>
          <a:bodyPr/>
          <a:lstStyle/>
          <a:p>
            <a:fld id="{600280AC-8590-41DE-B5C1-C17B46358228}" type="datetimeFigureOut">
              <a:rPr lang="sl-SI" smtClean="0"/>
              <a:t>17. 02. 23</a:t>
            </a:fld>
            <a:endParaRPr lang="sl-SI"/>
          </a:p>
        </p:txBody>
      </p:sp>
      <p:sp>
        <p:nvSpPr>
          <p:cNvPr id="5" name="Ograda noge 4"/>
          <p:cNvSpPr>
            <a:spLocks noGrp="1"/>
          </p:cNvSpPr>
          <p:nvPr>
            <p:ph type="ftr" sz="quarter" idx="11"/>
          </p:nvPr>
        </p:nvSpPr>
        <p:spPr/>
        <p:txBody>
          <a:bodyPr/>
          <a:lstStyle/>
          <a:p>
            <a:endParaRPr lang="sl-SI"/>
          </a:p>
        </p:txBody>
      </p:sp>
      <p:sp>
        <p:nvSpPr>
          <p:cNvPr id="6" name="Ograda številke diapozitiva 5"/>
          <p:cNvSpPr>
            <a:spLocks noGrp="1"/>
          </p:cNvSpPr>
          <p:nvPr>
            <p:ph type="sldNum" sz="quarter" idx="12"/>
          </p:nvPr>
        </p:nvSpPr>
        <p:spPr/>
        <p:txBody>
          <a:bodyPr/>
          <a:lstStyle/>
          <a:p>
            <a:fld id="{D1AB0880-9E01-429C-B123-1E5B904A1E0F}" type="slidenum">
              <a:rPr lang="sl-SI" smtClean="0"/>
              <a:t>‹#›</a:t>
            </a:fld>
            <a:endParaRPr lang="sl-SI"/>
          </a:p>
        </p:txBody>
      </p:sp>
    </p:spTree>
    <p:extLst>
      <p:ext uri="{BB962C8B-B14F-4D97-AF65-F5344CB8AC3E}">
        <p14:creationId xmlns:p14="http://schemas.microsoft.com/office/powerpoint/2010/main" val="424766994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slov in navpično besedilo">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a:t>Uredite slog naslova matrice</a:t>
            </a:r>
          </a:p>
        </p:txBody>
      </p:sp>
      <p:sp>
        <p:nvSpPr>
          <p:cNvPr id="3" name="Ograda navpičnega besedila 2"/>
          <p:cNvSpPr>
            <a:spLocks noGrp="1"/>
          </p:cNvSpPr>
          <p:nvPr>
            <p:ph type="body" orient="vert" idx="1"/>
          </p:nvPr>
        </p:nvSpPr>
        <p:spPr/>
        <p:txBody>
          <a:bodyPr vert="eaVert"/>
          <a:lstStyle/>
          <a:p>
            <a:pPr lvl="0"/>
            <a:r>
              <a:rPr lang="sl-SI"/>
              <a:t>Uredite sloge besedila matrice</a:t>
            </a:r>
          </a:p>
          <a:p>
            <a:pPr lvl="1"/>
            <a:r>
              <a:rPr lang="sl-SI"/>
              <a:t>Druga raven</a:t>
            </a:r>
          </a:p>
          <a:p>
            <a:pPr lvl="2"/>
            <a:r>
              <a:rPr lang="sl-SI"/>
              <a:t>Tretja raven</a:t>
            </a:r>
          </a:p>
          <a:p>
            <a:pPr lvl="3"/>
            <a:r>
              <a:rPr lang="sl-SI"/>
              <a:t>Četrta raven</a:t>
            </a:r>
          </a:p>
          <a:p>
            <a:pPr lvl="4"/>
            <a:r>
              <a:rPr lang="sl-SI"/>
              <a:t>Peta raven</a:t>
            </a:r>
          </a:p>
        </p:txBody>
      </p:sp>
      <p:sp>
        <p:nvSpPr>
          <p:cNvPr id="4" name="Ograda datuma 3"/>
          <p:cNvSpPr>
            <a:spLocks noGrp="1"/>
          </p:cNvSpPr>
          <p:nvPr>
            <p:ph type="dt" sz="half" idx="10"/>
          </p:nvPr>
        </p:nvSpPr>
        <p:spPr/>
        <p:txBody>
          <a:bodyPr/>
          <a:lstStyle/>
          <a:p>
            <a:fld id="{600280AC-8590-41DE-B5C1-C17B46358228}" type="datetimeFigureOut">
              <a:rPr lang="sl-SI" smtClean="0"/>
              <a:t>17. 02. 23</a:t>
            </a:fld>
            <a:endParaRPr lang="sl-SI"/>
          </a:p>
        </p:txBody>
      </p:sp>
      <p:sp>
        <p:nvSpPr>
          <p:cNvPr id="5" name="Ograda noge 4"/>
          <p:cNvSpPr>
            <a:spLocks noGrp="1"/>
          </p:cNvSpPr>
          <p:nvPr>
            <p:ph type="ftr" sz="quarter" idx="11"/>
          </p:nvPr>
        </p:nvSpPr>
        <p:spPr/>
        <p:txBody>
          <a:bodyPr/>
          <a:lstStyle/>
          <a:p>
            <a:endParaRPr lang="sl-SI"/>
          </a:p>
        </p:txBody>
      </p:sp>
      <p:sp>
        <p:nvSpPr>
          <p:cNvPr id="6" name="Ograda številke diapozitiva 5"/>
          <p:cNvSpPr>
            <a:spLocks noGrp="1"/>
          </p:cNvSpPr>
          <p:nvPr>
            <p:ph type="sldNum" sz="quarter" idx="12"/>
          </p:nvPr>
        </p:nvSpPr>
        <p:spPr/>
        <p:txBody>
          <a:bodyPr/>
          <a:lstStyle/>
          <a:p>
            <a:fld id="{D1AB0880-9E01-429C-B123-1E5B904A1E0F}" type="slidenum">
              <a:rPr lang="sl-SI" smtClean="0"/>
              <a:t>‹#›</a:t>
            </a:fld>
            <a:endParaRPr lang="sl-SI"/>
          </a:p>
        </p:txBody>
      </p:sp>
    </p:spTree>
    <p:extLst>
      <p:ext uri="{BB962C8B-B14F-4D97-AF65-F5344CB8AC3E}">
        <p14:creationId xmlns:p14="http://schemas.microsoft.com/office/powerpoint/2010/main" val="305373462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Navpični naslov in besedilo">
    <p:spTree>
      <p:nvGrpSpPr>
        <p:cNvPr id="1" name=""/>
        <p:cNvGrpSpPr/>
        <p:nvPr/>
      </p:nvGrpSpPr>
      <p:grpSpPr>
        <a:xfrm>
          <a:off x="0" y="0"/>
          <a:ext cx="0" cy="0"/>
          <a:chOff x="0" y="0"/>
          <a:chExt cx="0" cy="0"/>
        </a:xfrm>
      </p:grpSpPr>
      <p:sp>
        <p:nvSpPr>
          <p:cNvPr id="2" name="Navpični naslov 1"/>
          <p:cNvSpPr>
            <a:spLocks noGrp="1"/>
          </p:cNvSpPr>
          <p:nvPr>
            <p:ph type="title" orient="vert"/>
          </p:nvPr>
        </p:nvSpPr>
        <p:spPr>
          <a:xfrm>
            <a:off x="6629400" y="274638"/>
            <a:ext cx="2057400" cy="5851525"/>
          </a:xfrm>
        </p:spPr>
        <p:txBody>
          <a:bodyPr vert="eaVert"/>
          <a:lstStyle/>
          <a:p>
            <a:r>
              <a:rPr lang="sl-SI"/>
              <a:t>Uredite slog naslova matrice</a:t>
            </a:r>
          </a:p>
        </p:txBody>
      </p:sp>
      <p:sp>
        <p:nvSpPr>
          <p:cNvPr id="3" name="Ograda navpičnega besedila 2"/>
          <p:cNvSpPr>
            <a:spLocks noGrp="1"/>
          </p:cNvSpPr>
          <p:nvPr>
            <p:ph type="body" orient="vert" idx="1"/>
          </p:nvPr>
        </p:nvSpPr>
        <p:spPr>
          <a:xfrm>
            <a:off x="457200" y="274638"/>
            <a:ext cx="6019800" cy="5851525"/>
          </a:xfrm>
        </p:spPr>
        <p:txBody>
          <a:bodyPr vert="eaVert"/>
          <a:lstStyle/>
          <a:p>
            <a:pPr lvl="0"/>
            <a:r>
              <a:rPr lang="sl-SI"/>
              <a:t>Uredite sloge besedila matrice</a:t>
            </a:r>
          </a:p>
          <a:p>
            <a:pPr lvl="1"/>
            <a:r>
              <a:rPr lang="sl-SI"/>
              <a:t>Druga raven</a:t>
            </a:r>
          </a:p>
          <a:p>
            <a:pPr lvl="2"/>
            <a:r>
              <a:rPr lang="sl-SI"/>
              <a:t>Tretja raven</a:t>
            </a:r>
          </a:p>
          <a:p>
            <a:pPr lvl="3"/>
            <a:r>
              <a:rPr lang="sl-SI"/>
              <a:t>Četrta raven</a:t>
            </a:r>
          </a:p>
          <a:p>
            <a:pPr lvl="4"/>
            <a:r>
              <a:rPr lang="sl-SI"/>
              <a:t>Peta raven</a:t>
            </a:r>
          </a:p>
        </p:txBody>
      </p:sp>
      <p:sp>
        <p:nvSpPr>
          <p:cNvPr id="4" name="Ograda datuma 3"/>
          <p:cNvSpPr>
            <a:spLocks noGrp="1"/>
          </p:cNvSpPr>
          <p:nvPr>
            <p:ph type="dt" sz="half" idx="10"/>
          </p:nvPr>
        </p:nvSpPr>
        <p:spPr/>
        <p:txBody>
          <a:bodyPr/>
          <a:lstStyle/>
          <a:p>
            <a:fld id="{600280AC-8590-41DE-B5C1-C17B46358228}" type="datetimeFigureOut">
              <a:rPr lang="sl-SI" smtClean="0"/>
              <a:t>17. 02. 23</a:t>
            </a:fld>
            <a:endParaRPr lang="sl-SI"/>
          </a:p>
        </p:txBody>
      </p:sp>
      <p:sp>
        <p:nvSpPr>
          <p:cNvPr id="5" name="Ograda noge 4"/>
          <p:cNvSpPr>
            <a:spLocks noGrp="1"/>
          </p:cNvSpPr>
          <p:nvPr>
            <p:ph type="ftr" sz="quarter" idx="11"/>
          </p:nvPr>
        </p:nvSpPr>
        <p:spPr/>
        <p:txBody>
          <a:bodyPr/>
          <a:lstStyle/>
          <a:p>
            <a:endParaRPr lang="sl-SI"/>
          </a:p>
        </p:txBody>
      </p:sp>
      <p:sp>
        <p:nvSpPr>
          <p:cNvPr id="6" name="Ograda številke diapozitiva 5"/>
          <p:cNvSpPr>
            <a:spLocks noGrp="1"/>
          </p:cNvSpPr>
          <p:nvPr>
            <p:ph type="sldNum" sz="quarter" idx="12"/>
          </p:nvPr>
        </p:nvSpPr>
        <p:spPr/>
        <p:txBody>
          <a:bodyPr/>
          <a:lstStyle/>
          <a:p>
            <a:fld id="{D1AB0880-9E01-429C-B123-1E5B904A1E0F}" type="slidenum">
              <a:rPr lang="sl-SI" smtClean="0"/>
              <a:t>‹#›</a:t>
            </a:fld>
            <a:endParaRPr lang="sl-SI"/>
          </a:p>
        </p:txBody>
      </p:sp>
    </p:spTree>
    <p:extLst>
      <p:ext uri="{BB962C8B-B14F-4D97-AF65-F5344CB8AC3E}">
        <p14:creationId xmlns:p14="http://schemas.microsoft.com/office/powerpoint/2010/main" val="14592060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slov in vsebina">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a:t>Uredite slog naslova matrice</a:t>
            </a:r>
          </a:p>
        </p:txBody>
      </p:sp>
      <p:sp>
        <p:nvSpPr>
          <p:cNvPr id="3" name="Ograda vsebine 2"/>
          <p:cNvSpPr>
            <a:spLocks noGrp="1"/>
          </p:cNvSpPr>
          <p:nvPr>
            <p:ph idx="1"/>
          </p:nvPr>
        </p:nvSpPr>
        <p:spPr/>
        <p:txBody>
          <a:bodyPr/>
          <a:lstStyle/>
          <a:p>
            <a:pPr lvl="0"/>
            <a:r>
              <a:rPr lang="sl-SI"/>
              <a:t>Uredite sloge besedila matrice</a:t>
            </a:r>
          </a:p>
          <a:p>
            <a:pPr lvl="1"/>
            <a:r>
              <a:rPr lang="sl-SI"/>
              <a:t>Druga raven</a:t>
            </a:r>
          </a:p>
          <a:p>
            <a:pPr lvl="2"/>
            <a:r>
              <a:rPr lang="sl-SI"/>
              <a:t>Tretja raven</a:t>
            </a:r>
          </a:p>
          <a:p>
            <a:pPr lvl="3"/>
            <a:r>
              <a:rPr lang="sl-SI"/>
              <a:t>Četrta raven</a:t>
            </a:r>
          </a:p>
          <a:p>
            <a:pPr lvl="4"/>
            <a:r>
              <a:rPr lang="sl-SI"/>
              <a:t>Peta raven</a:t>
            </a:r>
          </a:p>
        </p:txBody>
      </p:sp>
      <p:sp>
        <p:nvSpPr>
          <p:cNvPr id="4" name="Ograda datuma 3"/>
          <p:cNvSpPr>
            <a:spLocks noGrp="1"/>
          </p:cNvSpPr>
          <p:nvPr>
            <p:ph type="dt" sz="half" idx="10"/>
          </p:nvPr>
        </p:nvSpPr>
        <p:spPr/>
        <p:txBody>
          <a:bodyPr/>
          <a:lstStyle/>
          <a:p>
            <a:fld id="{600280AC-8590-41DE-B5C1-C17B46358228}" type="datetimeFigureOut">
              <a:rPr lang="sl-SI" smtClean="0"/>
              <a:t>17. 02. 23</a:t>
            </a:fld>
            <a:endParaRPr lang="sl-SI"/>
          </a:p>
        </p:txBody>
      </p:sp>
      <p:sp>
        <p:nvSpPr>
          <p:cNvPr id="5" name="Ograda noge 4"/>
          <p:cNvSpPr>
            <a:spLocks noGrp="1"/>
          </p:cNvSpPr>
          <p:nvPr>
            <p:ph type="ftr" sz="quarter" idx="11"/>
          </p:nvPr>
        </p:nvSpPr>
        <p:spPr/>
        <p:txBody>
          <a:bodyPr/>
          <a:lstStyle/>
          <a:p>
            <a:endParaRPr lang="sl-SI"/>
          </a:p>
        </p:txBody>
      </p:sp>
      <p:sp>
        <p:nvSpPr>
          <p:cNvPr id="6" name="Ograda številke diapozitiva 5"/>
          <p:cNvSpPr>
            <a:spLocks noGrp="1"/>
          </p:cNvSpPr>
          <p:nvPr>
            <p:ph type="sldNum" sz="quarter" idx="12"/>
          </p:nvPr>
        </p:nvSpPr>
        <p:spPr/>
        <p:txBody>
          <a:bodyPr/>
          <a:lstStyle/>
          <a:p>
            <a:fld id="{D1AB0880-9E01-429C-B123-1E5B904A1E0F}" type="slidenum">
              <a:rPr lang="sl-SI" smtClean="0"/>
              <a:t>‹#›</a:t>
            </a:fld>
            <a:endParaRPr lang="sl-SI"/>
          </a:p>
        </p:txBody>
      </p:sp>
    </p:spTree>
    <p:extLst>
      <p:ext uri="{BB962C8B-B14F-4D97-AF65-F5344CB8AC3E}">
        <p14:creationId xmlns:p14="http://schemas.microsoft.com/office/powerpoint/2010/main" val="40134998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Glava odseka">
    <p:spTree>
      <p:nvGrpSpPr>
        <p:cNvPr id="1" name=""/>
        <p:cNvGrpSpPr/>
        <p:nvPr/>
      </p:nvGrpSpPr>
      <p:grpSpPr>
        <a:xfrm>
          <a:off x="0" y="0"/>
          <a:ext cx="0" cy="0"/>
          <a:chOff x="0" y="0"/>
          <a:chExt cx="0" cy="0"/>
        </a:xfrm>
      </p:grpSpPr>
      <p:sp>
        <p:nvSpPr>
          <p:cNvPr id="2" name="Naslov 1"/>
          <p:cNvSpPr>
            <a:spLocks noGrp="1"/>
          </p:cNvSpPr>
          <p:nvPr>
            <p:ph type="title"/>
          </p:nvPr>
        </p:nvSpPr>
        <p:spPr>
          <a:xfrm>
            <a:off x="722313" y="4406900"/>
            <a:ext cx="7772400" cy="1362075"/>
          </a:xfrm>
        </p:spPr>
        <p:txBody>
          <a:bodyPr anchor="t"/>
          <a:lstStyle>
            <a:lvl1pPr algn="l">
              <a:defRPr sz="4000" b="1" cap="all"/>
            </a:lvl1pPr>
          </a:lstStyle>
          <a:p>
            <a:r>
              <a:rPr lang="sl-SI"/>
              <a:t>Uredite slog naslova matrice</a:t>
            </a:r>
          </a:p>
        </p:txBody>
      </p:sp>
      <p:sp>
        <p:nvSpPr>
          <p:cNvPr id="3" name="Ograda besedila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sl-SI"/>
              <a:t>Uredite sloge besedila matrice</a:t>
            </a:r>
          </a:p>
        </p:txBody>
      </p:sp>
      <p:sp>
        <p:nvSpPr>
          <p:cNvPr id="4" name="Ograda datuma 3"/>
          <p:cNvSpPr>
            <a:spLocks noGrp="1"/>
          </p:cNvSpPr>
          <p:nvPr>
            <p:ph type="dt" sz="half" idx="10"/>
          </p:nvPr>
        </p:nvSpPr>
        <p:spPr/>
        <p:txBody>
          <a:bodyPr/>
          <a:lstStyle/>
          <a:p>
            <a:fld id="{600280AC-8590-41DE-B5C1-C17B46358228}" type="datetimeFigureOut">
              <a:rPr lang="sl-SI" smtClean="0"/>
              <a:t>17. 02. 23</a:t>
            </a:fld>
            <a:endParaRPr lang="sl-SI"/>
          </a:p>
        </p:txBody>
      </p:sp>
      <p:sp>
        <p:nvSpPr>
          <p:cNvPr id="5" name="Ograda noge 4"/>
          <p:cNvSpPr>
            <a:spLocks noGrp="1"/>
          </p:cNvSpPr>
          <p:nvPr>
            <p:ph type="ftr" sz="quarter" idx="11"/>
          </p:nvPr>
        </p:nvSpPr>
        <p:spPr/>
        <p:txBody>
          <a:bodyPr/>
          <a:lstStyle/>
          <a:p>
            <a:endParaRPr lang="sl-SI"/>
          </a:p>
        </p:txBody>
      </p:sp>
      <p:sp>
        <p:nvSpPr>
          <p:cNvPr id="6" name="Ograda številke diapozitiva 5"/>
          <p:cNvSpPr>
            <a:spLocks noGrp="1"/>
          </p:cNvSpPr>
          <p:nvPr>
            <p:ph type="sldNum" sz="quarter" idx="12"/>
          </p:nvPr>
        </p:nvSpPr>
        <p:spPr/>
        <p:txBody>
          <a:bodyPr/>
          <a:lstStyle/>
          <a:p>
            <a:fld id="{D1AB0880-9E01-429C-B123-1E5B904A1E0F}" type="slidenum">
              <a:rPr lang="sl-SI" smtClean="0"/>
              <a:t>‹#›</a:t>
            </a:fld>
            <a:endParaRPr lang="sl-SI"/>
          </a:p>
        </p:txBody>
      </p:sp>
    </p:spTree>
    <p:extLst>
      <p:ext uri="{BB962C8B-B14F-4D97-AF65-F5344CB8AC3E}">
        <p14:creationId xmlns:p14="http://schemas.microsoft.com/office/powerpoint/2010/main" val="355556353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e vsebini">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a:t>Uredite slog naslova matrice</a:t>
            </a:r>
          </a:p>
        </p:txBody>
      </p:sp>
      <p:sp>
        <p:nvSpPr>
          <p:cNvPr id="3" name="Ograda vsebine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sl-SI"/>
              <a:t>Uredite sloge besedila matrice</a:t>
            </a:r>
          </a:p>
          <a:p>
            <a:pPr lvl="1"/>
            <a:r>
              <a:rPr lang="sl-SI"/>
              <a:t>Druga raven</a:t>
            </a:r>
          </a:p>
          <a:p>
            <a:pPr lvl="2"/>
            <a:r>
              <a:rPr lang="sl-SI"/>
              <a:t>Tretja raven</a:t>
            </a:r>
          </a:p>
          <a:p>
            <a:pPr lvl="3"/>
            <a:r>
              <a:rPr lang="sl-SI"/>
              <a:t>Četrta raven</a:t>
            </a:r>
          </a:p>
          <a:p>
            <a:pPr lvl="4"/>
            <a:r>
              <a:rPr lang="sl-SI"/>
              <a:t>Peta raven</a:t>
            </a:r>
          </a:p>
        </p:txBody>
      </p:sp>
      <p:sp>
        <p:nvSpPr>
          <p:cNvPr id="4" name="Ograda vsebine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sl-SI"/>
              <a:t>Uredite sloge besedila matrice</a:t>
            </a:r>
          </a:p>
          <a:p>
            <a:pPr lvl="1"/>
            <a:r>
              <a:rPr lang="sl-SI"/>
              <a:t>Druga raven</a:t>
            </a:r>
          </a:p>
          <a:p>
            <a:pPr lvl="2"/>
            <a:r>
              <a:rPr lang="sl-SI"/>
              <a:t>Tretja raven</a:t>
            </a:r>
          </a:p>
          <a:p>
            <a:pPr lvl="3"/>
            <a:r>
              <a:rPr lang="sl-SI"/>
              <a:t>Četrta raven</a:t>
            </a:r>
          </a:p>
          <a:p>
            <a:pPr lvl="4"/>
            <a:r>
              <a:rPr lang="sl-SI"/>
              <a:t>Peta raven</a:t>
            </a:r>
          </a:p>
        </p:txBody>
      </p:sp>
      <p:sp>
        <p:nvSpPr>
          <p:cNvPr id="5" name="Ograda datuma 4"/>
          <p:cNvSpPr>
            <a:spLocks noGrp="1"/>
          </p:cNvSpPr>
          <p:nvPr>
            <p:ph type="dt" sz="half" idx="10"/>
          </p:nvPr>
        </p:nvSpPr>
        <p:spPr/>
        <p:txBody>
          <a:bodyPr/>
          <a:lstStyle/>
          <a:p>
            <a:fld id="{600280AC-8590-41DE-B5C1-C17B46358228}" type="datetimeFigureOut">
              <a:rPr lang="sl-SI" smtClean="0"/>
              <a:t>17. 02. 23</a:t>
            </a:fld>
            <a:endParaRPr lang="sl-SI"/>
          </a:p>
        </p:txBody>
      </p:sp>
      <p:sp>
        <p:nvSpPr>
          <p:cNvPr id="6" name="Ograda noge 5"/>
          <p:cNvSpPr>
            <a:spLocks noGrp="1"/>
          </p:cNvSpPr>
          <p:nvPr>
            <p:ph type="ftr" sz="quarter" idx="11"/>
          </p:nvPr>
        </p:nvSpPr>
        <p:spPr/>
        <p:txBody>
          <a:bodyPr/>
          <a:lstStyle/>
          <a:p>
            <a:endParaRPr lang="sl-SI"/>
          </a:p>
        </p:txBody>
      </p:sp>
      <p:sp>
        <p:nvSpPr>
          <p:cNvPr id="7" name="Ograda številke diapozitiva 6"/>
          <p:cNvSpPr>
            <a:spLocks noGrp="1"/>
          </p:cNvSpPr>
          <p:nvPr>
            <p:ph type="sldNum" sz="quarter" idx="12"/>
          </p:nvPr>
        </p:nvSpPr>
        <p:spPr/>
        <p:txBody>
          <a:bodyPr/>
          <a:lstStyle/>
          <a:p>
            <a:fld id="{D1AB0880-9E01-429C-B123-1E5B904A1E0F}" type="slidenum">
              <a:rPr lang="sl-SI" smtClean="0"/>
              <a:t>‹#›</a:t>
            </a:fld>
            <a:endParaRPr lang="sl-SI"/>
          </a:p>
        </p:txBody>
      </p:sp>
    </p:spTree>
    <p:extLst>
      <p:ext uri="{BB962C8B-B14F-4D97-AF65-F5344CB8AC3E}">
        <p14:creationId xmlns:p14="http://schemas.microsoft.com/office/powerpoint/2010/main" val="388260512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rimerjava">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lvl1pPr>
              <a:defRPr/>
            </a:lvl1pPr>
          </a:lstStyle>
          <a:p>
            <a:r>
              <a:rPr lang="sl-SI"/>
              <a:t>Uredite slog naslova matrice</a:t>
            </a:r>
          </a:p>
        </p:txBody>
      </p:sp>
      <p:sp>
        <p:nvSpPr>
          <p:cNvPr id="3" name="Ograda besedila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l-SI"/>
              <a:t>Uredite sloge besedila matrice</a:t>
            </a:r>
          </a:p>
        </p:txBody>
      </p:sp>
      <p:sp>
        <p:nvSpPr>
          <p:cNvPr id="4" name="Ograda vsebine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sl-SI"/>
              <a:t>Uredite sloge besedila matrice</a:t>
            </a:r>
          </a:p>
          <a:p>
            <a:pPr lvl="1"/>
            <a:r>
              <a:rPr lang="sl-SI"/>
              <a:t>Druga raven</a:t>
            </a:r>
          </a:p>
          <a:p>
            <a:pPr lvl="2"/>
            <a:r>
              <a:rPr lang="sl-SI"/>
              <a:t>Tretja raven</a:t>
            </a:r>
          </a:p>
          <a:p>
            <a:pPr lvl="3"/>
            <a:r>
              <a:rPr lang="sl-SI"/>
              <a:t>Četrta raven</a:t>
            </a:r>
          </a:p>
          <a:p>
            <a:pPr lvl="4"/>
            <a:r>
              <a:rPr lang="sl-SI"/>
              <a:t>Peta raven</a:t>
            </a:r>
          </a:p>
        </p:txBody>
      </p:sp>
      <p:sp>
        <p:nvSpPr>
          <p:cNvPr id="5" name="Ograda besedila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l-SI"/>
              <a:t>Uredite sloge besedila matrice</a:t>
            </a:r>
          </a:p>
        </p:txBody>
      </p:sp>
      <p:sp>
        <p:nvSpPr>
          <p:cNvPr id="6" name="Ograda vsebine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sl-SI"/>
              <a:t>Uredite sloge besedila matrice</a:t>
            </a:r>
          </a:p>
          <a:p>
            <a:pPr lvl="1"/>
            <a:r>
              <a:rPr lang="sl-SI"/>
              <a:t>Druga raven</a:t>
            </a:r>
          </a:p>
          <a:p>
            <a:pPr lvl="2"/>
            <a:r>
              <a:rPr lang="sl-SI"/>
              <a:t>Tretja raven</a:t>
            </a:r>
          </a:p>
          <a:p>
            <a:pPr lvl="3"/>
            <a:r>
              <a:rPr lang="sl-SI"/>
              <a:t>Četrta raven</a:t>
            </a:r>
          </a:p>
          <a:p>
            <a:pPr lvl="4"/>
            <a:r>
              <a:rPr lang="sl-SI"/>
              <a:t>Peta raven</a:t>
            </a:r>
          </a:p>
        </p:txBody>
      </p:sp>
      <p:sp>
        <p:nvSpPr>
          <p:cNvPr id="7" name="Ograda datuma 6"/>
          <p:cNvSpPr>
            <a:spLocks noGrp="1"/>
          </p:cNvSpPr>
          <p:nvPr>
            <p:ph type="dt" sz="half" idx="10"/>
          </p:nvPr>
        </p:nvSpPr>
        <p:spPr/>
        <p:txBody>
          <a:bodyPr/>
          <a:lstStyle/>
          <a:p>
            <a:fld id="{600280AC-8590-41DE-B5C1-C17B46358228}" type="datetimeFigureOut">
              <a:rPr lang="sl-SI" smtClean="0"/>
              <a:t>17. 02. 23</a:t>
            </a:fld>
            <a:endParaRPr lang="sl-SI"/>
          </a:p>
        </p:txBody>
      </p:sp>
      <p:sp>
        <p:nvSpPr>
          <p:cNvPr id="8" name="Ograda noge 7"/>
          <p:cNvSpPr>
            <a:spLocks noGrp="1"/>
          </p:cNvSpPr>
          <p:nvPr>
            <p:ph type="ftr" sz="quarter" idx="11"/>
          </p:nvPr>
        </p:nvSpPr>
        <p:spPr/>
        <p:txBody>
          <a:bodyPr/>
          <a:lstStyle/>
          <a:p>
            <a:endParaRPr lang="sl-SI"/>
          </a:p>
        </p:txBody>
      </p:sp>
      <p:sp>
        <p:nvSpPr>
          <p:cNvPr id="9" name="Ograda številke diapozitiva 8"/>
          <p:cNvSpPr>
            <a:spLocks noGrp="1"/>
          </p:cNvSpPr>
          <p:nvPr>
            <p:ph type="sldNum" sz="quarter" idx="12"/>
          </p:nvPr>
        </p:nvSpPr>
        <p:spPr/>
        <p:txBody>
          <a:bodyPr/>
          <a:lstStyle/>
          <a:p>
            <a:fld id="{D1AB0880-9E01-429C-B123-1E5B904A1E0F}" type="slidenum">
              <a:rPr lang="sl-SI" smtClean="0"/>
              <a:t>‹#›</a:t>
            </a:fld>
            <a:endParaRPr lang="sl-SI"/>
          </a:p>
        </p:txBody>
      </p:sp>
    </p:spTree>
    <p:extLst>
      <p:ext uri="{BB962C8B-B14F-4D97-AF65-F5344CB8AC3E}">
        <p14:creationId xmlns:p14="http://schemas.microsoft.com/office/powerpoint/2010/main" val="53292786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amo naslov">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a:t>Uredite slog naslova matrice</a:t>
            </a:r>
          </a:p>
        </p:txBody>
      </p:sp>
      <p:sp>
        <p:nvSpPr>
          <p:cNvPr id="3" name="Ograda datuma 2"/>
          <p:cNvSpPr>
            <a:spLocks noGrp="1"/>
          </p:cNvSpPr>
          <p:nvPr>
            <p:ph type="dt" sz="half" idx="10"/>
          </p:nvPr>
        </p:nvSpPr>
        <p:spPr/>
        <p:txBody>
          <a:bodyPr/>
          <a:lstStyle/>
          <a:p>
            <a:fld id="{600280AC-8590-41DE-B5C1-C17B46358228}" type="datetimeFigureOut">
              <a:rPr lang="sl-SI" smtClean="0"/>
              <a:t>17. 02. 23</a:t>
            </a:fld>
            <a:endParaRPr lang="sl-SI"/>
          </a:p>
        </p:txBody>
      </p:sp>
      <p:sp>
        <p:nvSpPr>
          <p:cNvPr id="4" name="Ograda noge 3"/>
          <p:cNvSpPr>
            <a:spLocks noGrp="1"/>
          </p:cNvSpPr>
          <p:nvPr>
            <p:ph type="ftr" sz="quarter" idx="11"/>
          </p:nvPr>
        </p:nvSpPr>
        <p:spPr/>
        <p:txBody>
          <a:bodyPr/>
          <a:lstStyle/>
          <a:p>
            <a:endParaRPr lang="sl-SI"/>
          </a:p>
        </p:txBody>
      </p:sp>
      <p:sp>
        <p:nvSpPr>
          <p:cNvPr id="5" name="Ograda številke diapozitiva 4"/>
          <p:cNvSpPr>
            <a:spLocks noGrp="1"/>
          </p:cNvSpPr>
          <p:nvPr>
            <p:ph type="sldNum" sz="quarter" idx="12"/>
          </p:nvPr>
        </p:nvSpPr>
        <p:spPr/>
        <p:txBody>
          <a:bodyPr/>
          <a:lstStyle/>
          <a:p>
            <a:fld id="{D1AB0880-9E01-429C-B123-1E5B904A1E0F}" type="slidenum">
              <a:rPr lang="sl-SI" smtClean="0"/>
              <a:t>‹#›</a:t>
            </a:fld>
            <a:endParaRPr lang="sl-SI"/>
          </a:p>
        </p:txBody>
      </p:sp>
    </p:spTree>
    <p:extLst>
      <p:ext uri="{BB962C8B-B14F-4D97-AF65-F5344CB8AC3E}">
        <p14:creationId xmlns:p14="http://schemas.microsoft.com/office/powerpoint/2010/main" val="24807245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azen">
    <p:spTree>
      <p:nvGrpSpPr>
        <p:cNvPr id="1" name=""/>
        <p:cNvGrpSpPr/>
        <p:nvPr/>
      </p:nvGrpSpPr>
      <p:grpSpPr>
        <a:xfrm>
          <a:off x="0" y="0"/>
          <a:ext cx="0" cy="0"/>
          <a:chOff x="0" y="0"/>
          <a:chExt cx="0" cy="0"/>
        </a:xfrm>
      </p:grpSpPr>
      <p:sp>
        <p:nvSpPr>
          <p:cNvPr id="2" name="Ograda datuma 1"/>
          <p:cNvSpPr>
            <a:spLocks noGrp="1"/>
          </p:cNvSpPr>
          <p:nvPr>
            <p:ph type="dt" sz="half" idx="10"/>
          </p:nvPr>
        </p:nvSpPr>
        <p:spPr/>
        <p:txBody>
          <a:bodyPr/>
          <a:lstStyle/>
          <a:p>
            <a:fld id="{600280AC-8590-41DE-B5C1-C17B46358228}" type="datetimeFigureOut">
              <a:rPr lang="sl-SI" smtClean="0"/>
              <a:t>17. 02. 23</a:t>
            </a:fld>
            <a:endParaRPr lang="sl-SI"/>
          </a:p>
        </p:txBody>
      </p:sp>
      <p:sp>
        <p:nvSpPr>
          <p:cNvPr id="3" name="Ograda noge 2"/>
          <p:cNvSpPr>
            <a:spLocks noGrp="1"/>
          </p:cNvSpPr>
          <p:nvPr>
            <p:ph type="ftr" sz="quarter" idx="11"/>
          </p:nvPr>
        </p:nvSpPr>
        <p:spPr/>
        <p:txBody>
          <a:bodyPr/>
          <a:lstStyle/>
          <a:p>
            <a:endParaRPr lang="sl-SI"/>
          </a:p>
        </p:txBody>
      </p:sp>
      <p:sp>
        <p:nvSpPr>
          <p:cNvPr id="4" name="Ograda številke diapozitiva 3"/>
          <p:cNvSpPr>
            <a:spLocks noGrp="1"/>
          </p:cNvSpPr>
          <p:nvPr>
            <p:ph type="sldNum" sz="quarter" idx="12"/>
          </p:nvPr>
        </p:nvSpPr>
        <p:spPr/>
        <p:txBody>
          <a:bodyPr/>
          <a:lstStyle/>
          <a:p>
            <a:fld id="{D1AB0880-9E01-429C-B123-1E5B904A1E0F}" type="slidenum">
              <a:rPr lang="sl-SI" smtClean="0"/>
              <a:t>‹#›</a:t>
            </a:fld>
            <a:endParaRPr lang="sl-SI"/>
          </a:p>
        </p:txBody>
      </p:sp>
    </p:spTree>
    <p:extLst>
      <p:ext uri="{BB962C8B-B14F-4D97-AF65-F5344CB8AC3E}">
        <p14:creationId xmlns:p14="http://schemas.microsoft.com/office/powerpoint/2010/main" val="1196288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Naslov in vsebina">
    <p:spTree>
      <p:nvGrpSpPr>
        <p:cNvPr id="1" name=""/>
        <p:cNvGrpSpPr/>
        <p:nvPr/>
      </p:nvGrpSpPr>
      <p:grpSpPr>
        <a:xfrm>
          <a:off x="0" y="0"/>
          <a:ext cx="0" cy="0"/>
          <a:chOff x="0" y="0"/>
          <a:chExt cx="0" cy="0"/>
        </a:xfrm>
      </p:grpSpPr>
      <p:sp>
        <p:nvSpPr>
          <p:cNvPr id="2" name="Naslov 1"/>
          <p:cNvSpPr>
            <a:spLocks noGrp="1"/>
          </p:cNvSpPr>
          <p:nvPr>
            <p:ph type="title"/>
          </p:nvPr>
        </p:nvSpPr>
        <p:spPr>
          <a:xfrm>
            <a:off x="457200" y="273050"/>
            <a:ext cx="3008313" cy="1162050"/>
          </a:xfrm>
        </p:spPr>
        <p:txBody>
          <a:bodyPr anchor="b"/>
          <a:lstStyle>
            <a:lvl1pPr algn="l">
              <a:defRPr sz="2000" b="1"/>
            </a:lvl1pPr>
          </a:lstStyle>
          <a:p>
            <a:r>
              <a:rPr lang="sl-SI"/>
              <a:t>Uredite slog naslova matrice</a:t>
            </a:r>
          </a:p>
        </p:txBody>
      </p:sp>
      <p:sp>
        <p:nvSpPr>
          <p:cNvPr id="3" name="Ograda vsebine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l-SI"/>
              <a:t>Uredite sloge besedila matrice</a:t>
            </a:r>
          </a:p>
          <a:p>
            <a:pPr lvl="1"/>
            <a:r>
              <a:rPr lang="sl-SI"/>
              <a:t>Druga raven</a:t>
            </a:r>
          </a:p>
          <a:p>
            <a:pPr lvl="2"/>
            <a:r>
              <a:rPr lang="sl-SI"/>
              <a:t>Tretja raven</a:t>
            </a:r>
          </a:p>
          <a:p>
            <a:pPr lvl="3"/>
            <a:r>
              <a:rPr lang="sl-SI"/>
              <a:t>Četrta raven</a:t>
            </a:r>
          </a:p>
          <a:p>
            <a:pPr lvl="4"/>
            <a:r>
              <a:rPr lang="sl-SI"/>
              <a:t>Peta raven</a:t>
            </a:r>
          </a:p>
        </p:txBody>
      </p:sp>
      <p:sp>
        <p:nvSpPr>
          <p:cNvPr id="4" name="Ograda besedila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l-SI"/>
              <a:t>Uredite sloge besedila matrice</a:t>
            </a:r>
          </a:p>
        </p:txBody>
      </p:sp>
      <p:sp>
        <p:nvSpPr>
          <p:cNvPr id="5" name="Ograda datuma 4"/>
          <p:cNvSpPr>
            <a:spLocks noGrp="1"/>
          </p:cNvSpPr>
          <p:nvPr>
            <p:ph type="dt" sz="half" idx="10"/>
          </p:nvPr>
        </p:nvSpPr>
        <p:spPr/>
        <p:txBody>
          <a:bodyPr/>
          <a:lstStyle/>
          <a:p>
            <a:fld id="{600280AC-8590-41DE-B5C1-C17B46358228}" type="datetimeFigureOut">
              <a:rPr lang="sl-SI" smtClean="0"/>
              <a:t>17. 02. 23</a:t>
            </a:fld>
            <a:endParaRPr lang="sl-SI"/>
          </a:p>
        </p:txBody>
      </p:sp>
      <p:sp>
        <p:nvSpPr>
          <p:cNvPr id="6" name="Ograda noge 5"/>
          <p:cNvSpPr>
            <a:spLocks noGrp="1"/>
          </p:cNvSpPr>
          <p:nvPr>
            <p:ph type="ftr" sz="quarter" idx="11"/>
          </p:nvPr>
        </p:nvSpPr>
        <p:spPr/>
        <p:txBody>
          <a:bodyPr/>
          <a:lstStyle/>
          <a:p>
            <a:endParaRPr lang="sl-SI"/>
          </a:p>
        </p:txBody>
      </p:sp>
      <p:sp>
        <p:nvSpPr>
          <p:cNvPr id="7" name="Ograda številke diapozitiva 6"/>
          <p:cNvSpPr>
            <a:spLocks noGrp="1"/>
          </p:cNvSpPr>
          <p:nvPr>
            <p:ph type="sldNum" sz="quarter" idx="12"/>
          </p:nvPr>
        </p:nvSpPr>
        <p:spPr/>
        <p:txBody>
          <a:bodyPr/>
          <a:lstStyle/>
          <a:p>
            <a:fld id="{D1AB0880-9E01-429C-B123-1E5B904A1E0F}" type="slidenum">
              <a:rPr lang="sl-SI" smtClean="0"/>
              <a:t>‹#›</a:t>
            </a:fld>
            <a:endParaRPr lang="sl-SI"/>
          </a:p>
        </p:txBody>
      </p:sp>
    </p:spTree>
    <p:extLst>
      <p:ext uri="{BB962C8B-B14F-4D97-AF65-F5344CB8AC3E}">
        <p14:creationId xmlns:p14="http://schemas.microsoft.com/office/powerpoint/2010/main" val="27438179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Naslov in slika">
    <p:spTree>
      <p:nvGrpSpPr>
        <p:cNvPr id="1" name=""/>
        <p:cNvGrpSpPr/>
        <p:nvPr/>
      </p:nvGrpSpPr>
      <p:grpSpPr>
        <a:xfrm>
          <a:off x="0" y="0"/>
          <a:ext cx="0" cy="0"/>
          <a:chOff x="0" y="0"/>
          <a:chExt cx="0" cy="0"/>
        </a:xfrm>
      </p:grpSpPr>
      <p:sp>
        <p:nvSpPr>
          <p:cNvPr id="2" name="Naslov 1"/>
          <p:cNvSpPr>
            <a:spLocks noGrp="1"/>
          </p:cNvSpPr>
          <p:nvPr>
            <p:ph type="title"/>
          </p:nvPr>
        </p:nvSpPr>
        <p:spPr>
          <a:xfrm>
            <a:off x="1792288" y="4800600"/>
            <a:ext cx="5486400" cy="566738"/>
          </a:xfrm>
        </p:spPr>
        <p:txBody>
          <a:bodyPr anchor="b"/>
          <a:lstStyle>
            <a:lvl1pPr algn="l">
              <a:defRPr sz="2000" b="1"/>
            </a:lvl1pPr>
          </a:lstStyle>
          <a:p>
            <a:r>
              <a:rPr lang="sl-SI"/>
              <a:t>Uredite slog naslova matrice</a:t>
            </a:r>
          </a:p>
        </p:txBody>
      </p:sp>
      <p:sp>
        <p:nvSpPr>
          <p:cNvPr id="3" name="Ograda slik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sl-SI"/>
          </a:p>
        </p:txBody>
      </p:sp>
      <p:sp>
        <p:nvSpPr>
          <p:cNvPr id="4" name="Ograda besedila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l-SI"/>
              <a:t>Uredite sloge besedila matrice</a:t>
            </a:r>
          </a:p>
        </p:txBody>
      </p:sp>
      <p:sp>
        <p:nvSpPr>
          <p:cNvPr id="5" name="Ograda datuma 4"/>
          <p:cNvSpPr>
            <a:spLocks noGrp="1"/>
          </p:cNvSpPr>
          <p:nvPr>
            <p:ph type="dt" sz="half" idx="10"/>
          </p:nvPr>
        </p:nvSpPr>
        <p:spPr/>
        <p:txBody>
          <a:bodyPr/>
          <a:lstStyle/>
          <a:p>
            <a:fld id="{600280AC-8590-41DE-B5C1-C17B46358228}" type="datetimeFigureOut">
              <a:rPr lang="sl-SI" smtClean="0"/>
              <a:t>17. 02. 23</a:t>
            </a:fld>
            <a:endParaRPr lang="sl-SI"/>
          </a:p>
        </p:txBody>
      </p:sp>
      <p:sp>
        <p:nvSpPr>
          <p:cNvPr id="6" name="Ograda noge 5"/>
          <p:cNvSpPr>
            <a:spLocks noGrp="1"/>
          </p:cNvSpPr>
          <p:nvPr>
            <p:ph type="ftr" sz="quarter" idx="11"/>
          </p:nvPr>
        </p:nvSpPr>
        <p:spPr/>
        <p:txBody>
          <a:bodyPr/>
          <a:lstStyle/>
          <a:p>
            <a:endParaRPr lang="sl-SI"/>
          </a:p>
        </p:txBody>
      </p:sp>
      <p:sp>
        <p:nvSpPr>
          <p:cNvPr id="7" name="Ograda številke diapozitiva 6"/>
          <p:cNvSpPr>
            <a:spLocks noGrp="1"/>
          </p:cNvSpPr>
          <p:nvPr>
            <p:ph type="sldNum" sz="quarter" idx="12"/>
          </p:nvPr>
        </p:nvSpPr>
        <p:spPr/>
        <p:txBody>
          <a:bodyPr/>
          <a:lstStyle/>
          <a:p>
            <a:fld id="{D1AB0880-9E01-429C-B123-1E5B904A1E0F}" type="slidenum">
              <a:rPr lang="sl-SI" smtClean="0"/>
              <a:t>‹#›</a:t>
            </a:fld>
            <a:endParaRPr lang="sl-SI"/>
          </a:p>
        </p:txBody>
      </p:sp>
    </p:spTree>
    <p:extLst>
      <p:ext uri="{BB962C8B-B14F-4D97-AF65-F5344CB8AC3E}">
        <p14:creationId xmlns:p14="http://schemas.microsoft.com/office/powerpoint/2010/main" val="63511651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Ograda naslova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sl-SI"/>
              <a:t>Uredite slog naslova matrice</a:t>
            </a:r>
          </a:p>
        </p:txBody>
      </p:sp>
      <p:sp>
        <p:nvSpPr>
          <p:cNvPr id="3" name="Ograda besedila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sl-SI"/>
              <a:t>Uredite sloge besedila matrice</a:t>
            </a:r>
          </a:p>
          <a:p>
            <a:pPr lvl="1"/>
            <a:r>
              <a:rPr lang="sl-SI"/>
              <a:t>Druga raven</a:t>
            </a:r>
          </a:p>
          <a:p>
            <a:pPr lvl="2"/>
            <a:r>
              <a:rPr lang="sl-SI"/>
              <a:t>Tretja raven</a:t>
            </a:r>
          </a:p>
          <a:p>
            <a:pPr lvl="3"/>
            <a:r>
              <a:rPr lang="sl-SI"/>
              <a:t>Četrta raven</a:t>
            </a:r>
          </a:p>
          <a:p>
            <a:pPr lvl="4"/>
            <a:r>
              <a:rPr lang="sl-SI"/>
              <a:t>Peta raven</a:t>
            </a:r>
          </a:p>
        </p:txBody>
      </p:sp>
      <p:sp>
        <p:nvSpPr>
          <p:cNvPr id="4" name="Ograda datuma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00280AC-8590-41DE-B5C1-C17B46358228}" type="datetimeFigureOut">
              <a:rPr lang="sl-SI" smtClean="0"/>
              <a:t>17. 02. 23</a:t>
            </a:fld>
            <a:endParaRPr lang="sl-SI"/>
          </a:p>
        </p:txBody>
      </p:sp>
      <p:sp>
        <p:nvSpPr>
          <p:cNvPr id="5" name="Ograda no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sl-SI"/>
          </a:p>
        </p:txBody>
      </p:sp>
      <p:sp>
        <p:nvSpPr>
          <p:cNvPr id="6" name="Ograda številke diapozitiva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1AB0880-9E01-429C-B123-1E5B904A1E0F}" type="slidenum">
              <a:rPr lang="sl-SI" smtClean="0"/>
              <a:t>‹#›</a:t>
            </a:fld>
            <a:endParaRPr lang="sl-SI"/>
          </a:p>
        </p:txBody>
      </p:sp>
    </p:spTree>
    <p:extLst>
      <p:ext uri="{BB962C8B-B14F-4D97-AF65-F5344CB8AC3E}">
        <p14:creationId xmlns:p14="http://schemas.microsoft.com/office/powerpoint/2010/main" val="395044735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sl-S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9.xml"/><Relationship Id="rId5" Type="http://schemas.openxmlformats.org/officeDocument/2006/relationships/image" Target="../media/image5.png"/><Relationship Id="rId4" Type="http://schemas.openxmlformats.org/officeDocument/2006/relationships/image" Target="../media/image4.png"/></Relationships>
</file>

<file path=ppt/slides/_rels/slide31.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ctrTitle"/>
          </p:nvPr>
        </p:nvSpPr>
        <p:spPr>
          <a:xfrm>
            <a:off x="611560" y="188640"/>
            <a:ext cx="7772400" cy="3672408"/>
          </a:xfrm>
        </p:spPr>
        <p:txBody>
          <a:bodyPr>
            <a:normAutofit fontScale="90000"/>
          </a:bodyPr>
          <a:lstStyle/>
          <a:p>
            <a:br>
              <a:rPr lang="sl-SI" dirty="0"/>
            </a:br>
            <a:r>
              <a:rPr lang="sl-SI" b="1" dirty="0"/>
              <a:t>VSEBINSKO POROČILO (STROKOVNI DEL) ZA 2022 IN PROGRAM ZA 2023</a:t>
            </a:r>
            <a:br>
              <a:rPr lang="sl-SI" dirty="0"/>
            </a:br>
            <a:br>
              <a:rPr lang="sl-SI" dirty="0"/>
            </a:br>
            <a:r>
              <a:rPr lang="sl-SI" sz="3100" b="1" dirty="0"/>
              <a:t>Matjaž Hribar</a:t>
            </a:r>
            <a:r>
              <a:rPr lang="sl-SI" sz="3100" dirty="0"/>
              <a:t>, KGZS – Zavod Ljubljana,</a:t>
            </a:r>
            <a:br>
              <a:rPr lang="sl-SI" sz="3600" dirty="0"/>
            </a:br>
            <a:r>
              <a:rPr lang="sl-SI" sz="3100" dirty="0"/>
              <a:t>strokovni vodja in tajnik Rejskega Društva CIKA</a:t>
            </a:r>
            <a:br>
              <a:rPr lang="sl-SI" sz="3100" dirty="0"/>
            </a:br>
            <a:r>
              <a:rPr lang="sl-SI" sz="3100" b="1" dirty="0"/>
              <a:t>Anton Jamnik</a:t>
            </a:r>
            <a:r>
              <a:rPr lang="sl-SI" sz="3100" dirty="0"/>
              <a:t>, predsednik Rejskega Društva CIKA</a:t>
            </a:r>
            <a:br>
              <a:rPr lang="sl-SI" sz="3100" dirty="0"/>
            </a:br>
            <a:endParaRPr lang="sl-SI" sz="3100" dirty="0"/>
          </a:p>
        </p:txBody>
      </p:sp>
      <p:pic>
        <p:nvPicPr>
          <p:cNvPr id="4" name="Picture 2" descr="C:\Users\uporabnik\Documents\nerazporejeno\PRO CIKA (Logotipi)\Logotip CK (jpg) x.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491879" y="4005064"/>
            <a:ext cx="2016225" cy="259228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1156977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ela 3"/>
          <p:cNvGraphicFramePr>
            <a:graphicFrameLocks noGrp="1"/>
          </p:cNvGraphicFramePr>
          <p:nvPr>
            <p:extLst>
              <p:ext uri="{D42A27DB-BD31-4B8C-83A1-F6EECF244321}">
                <p14:modId xmlns:p14="http://schemas.microsoft.com/office/powerpoint/2010/main" val="1021754587"/>
              </p:ext>
            </p:extLst>
          </p:nvPr>
        </p:nvGraphicFramePr>
        <p:xfrm>
          <a:off x="467543" y="404664"/>
          <a:ext cx="8280921" cy="5958840"/>
        </p:xfrm>
        <a:graphic>
          <a:graphicData uri="http://schemas.openxmlformats.org/drawingml/2006/table">
            <a:tbl>
              <a:tblPr firstRow="1" firstCol="1" lastRow="1" lastCol="1" bandRow="1" bandCol="1"/>
              <a:tblGrid>
                <a:gridCol w="441846">
                  <a:extLst>
                    <a:ext uri="{9D8B030D-6E8A-4147-A177-3AD203B41FA5}">
                      <a16:colId xmlns:a16="http://schemas.microsoft.com/office/drawing/2014/main" val="20000"/>
                    </a:ext>
                  </a:extLst>
                </a:gridCol>
                <a:gridCol w="2579925">
                  <a:extLst>
                    <a:ext uri="{9D8B030D-6E8A-4147-A177-3AD203B41FA5}">
                      <a16:colId xmlns:a16="http://schemas.microsoft.com/office/drawing/2014/main" val="20001"/>
                    </a:ext>
                  </a:extLst>
                </a:gridCol>
                <a:gridCol w="2228267">
                  <a:extLst>
                    <a:ext uri="{9D8B030D-6E8A-4147-A177-3AD203B41FA5}">
                      <a16:colId xmlns:a16="http://schemas.microsoft.com/office/drawing/2014/main" val="20002"/>
                    </a:ext>
                  </a:extLst>
                </a:gridCol>
                <a:gridCol w="796817">
                  <a:extLst>
                    <a:ext uri="{9D8B030D-6E8A-4147-A177-3AD203B41FA5}">
                      <a16:colId xmlns:a16="http://schemas.microsoft.com/office/drawing/2014/main" val="20003"/>
                    </a:ext>
                  </a:extLst>
                </a:gridCol>
                <a:gridCol w="551071">
                  <a:extLst>
                    <a:ext uri="{9D8B030D-6E8A-4147-A177-3AD203B41FA5}">
                      <a16:colId xmlns:a16="http://schemas.microsoft.com/office/drawing/2014/main" val="20004"/>
                    </a:ext>
                  </a:extLst>
                </a:gridCol>
                <a:gridCol w="1682995">
                  <a:extLst>
                    <a:ext uri="{9D8B030D-6E8A-4147-A177-3AD203B41FA5}">
                      <a16:colId xmlns:a16="http://schemas.microsoft.com/office/drawing/2014/main" val="20005"/>
                    </a:ext>
                  </a:extLst>
                </a:gridCol>
              </a:tblGrid>
              <a:tr h="198943">
                <a:tc>
                  <a:txBody>
                    <a:bodyPr/>
                    <a:lstStyle/>
                    <a:p>
                      <a:pPr algn="just">
                        <a:lnSpc>
                          <a:spcPct val="115000"/>
                        </a:lnSpc>
                        <a:spcAft>
                          <a:spcPts val="0"/>
                        </a:spcAft>
                      </a:pPr>
                      <a:r>
                        <a:rPr lang="sl-SI" sz="1000" dirty="0">
                          <a:effectLst/>
                          <a:latin typeface="Tahoma"/>
                          <a:ea typeface="Times New Roman"/>
                          <a:cs typeface="Times New Roman"/>
                        </a:rPr>
                        <a:t> </a:t>
                      </a:r>
                      <a:endParaRPr lang="sl-SI" sz="1000" dirty="0">
                        <a:effectLst/>
                        <a:latin typeface="Calibri"/>
                        <a:ea typeface="Calibri"/>
                        <a:cs typeface="Times New Roman"/>
                      </a:endParaRPr>
                    </a:p>
                    <a:p>
                      <a:pPr algn="just">
                        <a:lnSpc>
                          <a:spcPct val="115000"/>
                        </a:lnSpc>
                        <a:spcAft>
                          <a:spcPts val="0"/>
                        </a:spcAft>
                      </a:pPr>
                      <a:r>
                        <a:rPr lang="sl-SI" sz="1000" dirty="0">
                          <a:effectLst/>
                          <a:latin typeface="Tahoma"/>
                          <a:ea typeface="Times New Roman"/>
                          <a:cs typeface="Times New Roman"/>
                        </a:rPr>
                        <a:t>49.</a:t>
                      </a:r>
                      <a:endParaRPr lang="sl-SI" sz="1000" dirty="0">
                        <a:effectLst/>
                        <a:latin typeface="Calibri"/>
                        <a:ea typeface="Calibri"/>
                        <a:cs typeface="Times New Roman"/>
                      </a:endParaRPr>
                    </a:p>
                  </a:txBody>
                  <a:tcPr marL="19462" marR="194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sl-SI" sz="1000" b="1">
                          <a:effectLst/>
                          <a:latin typeface="Tahoma"/>
                          <a:ea typeface="Times New Roman"/>
                          <a:cs typeface="Times New Roman"/>
                        </a:rPr>
                        <a:t>SI 84745877</a:t>
                      </a:r>
                      <a:endParaRPr lang="sl-SI" sz="1000">
                        <a:effectLst/>
                        <a:latin typeface="Calibri"/>
                        <a:ea typeface="Calibri"/>
                        <a:cs typeface="Times New Roman"/>
                      </a:endParaRPr>
                    </a:p>
                    <a:p>
                      <a:pPr algn="just">
                        <a:lnSpc>
                          <a:spcPct val="115000"/>
                        </a:lnSpc>
                        <a:spcAft>
                          <a:spcPts val="0"/>
                        </a:spcAft>
                      </a:pPr>
                      <a:r>
                        <a:rPr lang="sl-SI" sz="1000">
                          <a:effectLst/>
                          <a:latin typeface="Tahoma"/>
                          <a:ea typeface="Times New Roman"/>
                          <a:cs typeface="Times New Roman"/>
                        </a:rPr>
                        <a:t>Rojstvo: 22.3.2016</a:t>
                      </a:r>
                      <a:endParaRPr lang="sl-SI" sz="1000">
                        <a:effectLst/>
                        <a:latin typeface="Calibri"/>
                        <a:ea typeface="Calibri"/>
                        <a:cs typeface="Times New Roman"/>
                      </a:endParaRPr>
                    </a:p>
                    <a:p>
                      <a:pPr algn="just">
                        <a:lnSpc>
                          <a:spcPct val="115000"/>
                        </a:lnSpc>
                        <a:spcAft>
                          <a:spcPts val="0"/>
                        </a:spcAft>
                      </a:pPr>
                      <a:r>
                        <a:rPr lang="sl-SI" sz="1000">
                          <a:effectLst/>
                          <a:latin typeface="Tahoma"/>
                          <a:ea typeface="Times New Roman"/>
                          <a:cs typeface="Times New Roman"/>
                        </a:rPr>
                        <a:t>O: Nikodem 853535</a:t>
                      </a:r>
                      <a:endParaRPr lang="sl-SI" sz="1000">
                        <a:effectLst/>
                        <a:latin typeface="Calibri"/>
                        <a:ea typeface="Calibri"/>
                        <a:cs typeface="Times New Roman"/>
                      </a:endParaRPr>
                    </a:p>
                    <a:p>
                      <a:pPr algn="just">
                        <a:lnSpc>
                          <a:spcPct val="115000"/>
                        </a:lnSpc>
                        <a:spcAft>
                          <a:spcPts val="0"/>
                        </a:spcAft>
                      </a:pPr>
                      <a:r>
                        <a:rPr lang="sl-SI" sz="1000">
                          <a:effectLst/>
                          <a:latin typeface="Tahoma"/>
                          <a:ea typeface="Times New Roman"/>
                          <a:cs typeface="Times New Roman"/>
                        </a:rPr>
                        <a:t>M: Mavra SI 73479332</a:t>
                      </a:r>
                      <a:endParaRPr lang="sl-SI" sz="1000">
                        <a:effectLst/>
                        <a:latin typeface="Calibri"/>
                        <a:ea typeface="Calibri"/>
                        <a:cs typeface="Times New Roman"/>
                      </a:endParaRPr>
                    </a:p>
                  </a:txBody>
                  <a:tcPr marL="19462" marR="194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sl-SI" sz="1000" dirty="0">
                          <a:effectLst/>
                          <a:latin typeface="Tahoma"/>
                          <a:ea typeface="Times New Roman"/>
                          <a:cs typeface="Times New Roman"/>
                        </a:rPr>
                        <a:t> </a:t>
                      </a:r>
                      <a:endParaRPr lang="sl-SI" sz="1000" dirty="0">
                        <a:effectLst/>
                        <a:latin typeface="Calibri"/>
                        <a:ea typeface="Calibri"/>
                        <a:cs typeface="Times New Roman"/>
                      </a:endParaRPr>
                    </a:p>
                    <a:p>
                      <a:pPr algn="just">
                        <a:lnSpc>
                          <a:spcPct val="115000"/>
                        </a:lnSpc>
                        <a:spcAft>
                          <a:spcPts val="0"/>
                        </a:spcAft>
                      </a:pPr>
                      <a:r>
                        <a:rPr lang="sl-SI" sz="1000" dirty="0">
                          <a:effectLst/>
                          <a:latin typeface="Tahoma"/>
                          <a:ea typeface="Times New Roman"/>
                          <a:cs typeface="Times New Roman"/>
                        </a:rPr>
                        <a:t>Smolej Miha</a:t>
                      </a:r>
                      <a:endParaRPr lang="sl-SI" sz="1000" dirty="0">
                        <a:effectLst/>
                        <a:latin typeface="Calibri"/>
                        <a:ea typeface="Calibri"/>
                        <a:cs typeface="Times New Roman"/>
                      </a:endParaRPr>
                    </a:p>
                    <a:p>
                      <a:pPr algn="just">
                        <a:lnSpc>
                          <a:spcPct val="115000"/>
                        </a:lnSpc>
                        <a:spcAft>
                          <a:spcPts val="0"/>
                        </a:spcAft>
                      </a:pPr>
                      <a:r>
                        <a:rPr lang="sl-SI" sz="1000" dirty="0">
                          <a:effectLst/>
                          <a:latin typeface="Tahoma"/>
                          <a:ea typeface="Times New Roman"/>
                          <a:cs typeface="Times New Roman"/>
                        </a:rPr>
                        <a:t>Planina pod Golico 4a</a:t>
                      </a:r>
                      <a:endParaRPr lang="sl-SI" sz="1000" dirty="0">
                        <a:effectLst/>
                        <a:latin typeface="Calibri"/>
                        <a:ea typeface="Calibri"/>
                        <a:cs typeface="Times New Roman"/>
                      </a:endParaRPr>
                    </a:p>
                    <a:p>
                      <a:pPr algn="just">
                        <a:lnSpc>
                          <a:spcPct val="115000"/>
                        </a:lnSpc>
                        <a:spcAft>
                          <a:spcPts val="0"/>
                        </a:spcAft>
                      </a:pPr>
                      <a:r>
                        <a:rPr lang="sl-SI" sz="1000" dirty="0">
                          <a:effectLst/>
                          <a:latin typeface="Tahoma"/>
                          <a:ea typeface="Times New Roman"/>
                          <a:cs typeface="Times New Roman"/>
                        </a:rPr>
                        <a:t>4270 Jesenice</a:t>
                      </a:r>
                      <a:endParaRPr lang="sl-SI" sz="1000" dirty="0">
                        <a:effectLst/>
                        <a:latin typeface="Calibri"/>
                        <a:ea typeface="Calibri"/>
                        <a:cs typeface="Times New Roman"/>
                      </a:endParaRPr>
                    </a:p>
                  </a:txBody>
                  <a:tcPr marL="19462" marR="194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sl-SI" sz="1000" b="1">
                          <a:effectLst/>
                          <a:latin typeface="Tahoma"/>
                          <a:ea typeface="Times New Roman"/>
                          <a:cs typeface="Times New Roman"/>
                        </a:rPr>
                        <a:t>BM</a:t>
                      </a:r>
                      <a:endParaRPr lang="sl-SI" sz="1000">
                        <a:effectLst/>
                        <a:latin typeface="Calibri"/>
                        <a:ea typeface="Calibri"/>
                        <a:cs typeface="Times New Roman"/>
                      </a:endParaRPr>
                    </a:p>
                    <a:p>
                      <a:pPr algn="just">
                        <a:lnSpc>
                          <a:spcPct val="115000"/>
                        </a:lnSpc>
                        <a:spcAft>
                          <a:spcPts val="0"/>
                        </a:spcAft>
                      </a:pPr>
                      <a:r>
                        <a:rPr lang="sl-SI" sz="1000" b="1">
                          <a:effectLst/>
                          <a:latin typeface="Tahoma"/>
                          <a:ea typeface="Times New Roman"/>
                          <a:cs typeface="Times New Roman"/>
                        </a:rPr>
                        <a:t>2019</a:t>
                      </a:r>
                      <a:endParaRPr lang="sl-SI" sz="1000">
                        <a:effectLst/>
                        <a:latin typeface="Calibri"/>
                        <a:ea typeface="Calibri"/>
                        <a:cs typeface="Times New Roman"/>
                      </a:endParaRPr>
                    </a:p>
                  </a:txBody>
                  <a:tcPr marL="19462" marR="194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sl-SI" sz="1000">
                          <a:effectLst/>
                          <a:latin typeface="Tahoma"/>
                          <a:ea typeface="Times New Roman"/>
                          <a:cs typeface="Times New Roman"/>
                        </a:rPr>
                        <a:t>119</a:t>
                      </a:r>
                      <a:endParaRPr lang="sl-SI" sz="1000">
                        <a:effectLst/>
                        <a:latin typeface="Calibri"/>
                        <a:ea typeface="Calibri"/>
                        <a:cs typeface="Times New Roman"/>
                      </a:endParaRPr>
                    </a:p>
                    <a:p>
                      <a:pPr algn="just">
                        <a:lnSpc>
                          <a:spcPct val="115000"/>
                        </a:lnSpc>
                        <a:spcAft>
                          <a:spcPts val="0"/>
                        </a:spcAft>
                      </a:pPr>
                      <a:r>
                        <a:rPr lang="sl-SI" sz="1000">
                          <a:effectLst/>
                          <a:latin typeface="Tahoma"/>
                          <a:ea typeface="Times New Roman"/>
                          <a:cs typeface="Times New Roman"/>
                        </a:rPr>
                        <a:t>123</a:t>
                      </a:r>
                      <a:endParaRPr lang="sl-SI" sz="1000">
                        <a:effectLst/>
                        <a:latin typeface="Calibri"/>
                        <a:ea typeface="Calibri"/>
                        <a:cs typeface="Times New Roman"/>
                      </a:endParaRPr>
                    </a:p>
                    <a:p>
                      <a:pPr algn="just">
                        <a:lnSpc>
                          <a:spcPct val="115000"/>
                        </a:lnSpc>
                        <a:spcAft>
                          <a:spcPts val="0"/>
                        </a:spcAft>
                      </a:pPr>
                      <a:r>
                        <a:rPr lang="sl-SI" sz="1000">
                          <a:effectLst/>
                          <a:latin typeface="Tahoma"/>
                          <a:ea typeface="Times New Roman"/>
                          <a:cs typeface="Times New Roman"/>
                        </a:rPr>
                        <a:t>120</a:t>
                      </a:r>
                      <a:endParaRPr lang="sl-SI" sz="1000">
                        <a:effectLst/>
                        <a:latin typeface="Calibri"/>
                        <a:ea typeface="Calibri"/>
                        <a:cs typeface="Times New Roman"/>
                      </a:endParaRPr>
                    </a:p>
                    <a:p>
                      <a:pPr algn="just">
                        <a:lnSpc>
                          <a:spcPct val="115000"/>
                        </a:lnSpc>
                        <a:spcAft>
                          <a:spcPts val="0"/>
                        </a:spcAft>
                      </a:pPr>
                      <a:r>
                        <a:rPr lang="sl-SI" sz="1000">
                          <a:effectLst/>
                          <a:latin typeface="Tahoma"/>
                          <a:ea typeface="Times New Roman"/>
                          <a:cs typeface="Times New Roman"/>
                        </a:rPr>
                        <a:t>168</a:t>
                      </a:r>
                      <a:endParaRPr lang="sl-SI" sz="1000">
                        <a:effectLst/>
                        <a:latin typeface="Calibri"/>
                        <a:ea typeface="Calibri"/>
                        <a:cs typeface="Times New Roman"/>
                      </a:endParaRPr>
                    </a:p>
                  </a:txBody>
                  <a:tcPr marL="19462" marR="194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sl-SI" sz="1000">
                          <a:effectLst/>
                          <a:latin typeface="Tahoma"/>
                          <a:ea typeface="Times New Roman"/>
                          <a:cs typeface="Times New Roman"/>
                        </a:rPr>
                        <a:t>SANI 855263</a:t>
                      </a:r>
                      <a:endParaRPr lang="sl-SI" sz="1000">
                        <a:effectLst/>
                        <a:latin typeface="Calibri"/>
                        <a:ea typeface="Calibri"/>
                        <a:cs typeface="Times New Roman"/>
                      </a:endParaRPr>
                    </a:p>
                    <a:p>
                      <a:pPr algn="just">
                        <a:lnSpc>
                          <a:spcPct val="115000"/>
                        </a:lnSpc>
                        <a:spcAft>
                          <a:spcPts val="0"/>
                        </a:spcAft>
                      </a:pPr>
                      <a:r>
                        <a:rPr lang="sl-SI" sz="1000">
                          <a:effectLst/>
                          <a:latin typeface="Tahoma"/>
                          <a:ea typeface="Times New Roman"/>
                          <a:cs typeface="Times New Roman"/>
                        </a:rPr>
                        <a:t>MLIN 855272</a:t>
                      </a:r>
                      <a:endParaRPr lang="sl-SI" sz="1000">
                        <a:effectLst/>
                        <a:latin typeface="Calibri"/>
                        <a:ea typeface="Calibri"/>
                        <a:cs typeface="Times New Roman"/>
                      </a:endParaRPr>
                    </a:p>
                  </a:txBody>
                  <a:tcPr marL="19462" marR="194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198943">
                <a:tc>
                  <a:txBody>
                    <a:bodyPr/>
                    <a:lstStyle/>
                    <a:p>
                      <a:pPr algn="just">
                        <a:lnSpc>
                          <a:spcPct val="115000"/>
                        </a:lnSpc>
                        <a:spcAft>
                          <a:spcPts val="0"/>
                        </a:spcAft>
                      </a:pPr>
                      <a:r>
                        <a:rPr lang="sl-SI" sz="1000">
                          <a:effectLst/>
                          <a:latin typeface="Tahoma"/>
                          <a:ea typeface="Times New Roman"/>
                          <a:cs typeface="Times New Roman"/>
                        </a:rPr>
                        <a:t> </a:t>
                      </a:r>
                      <a:endParaRPr lang="sl-SI" sz="1000">
                        <a:effectLst/>
                        <a:latin typeface="Calibri"/>
                        <a:ea typeface="Calibri"/>
                        <a:cs typeface="Times New Roman"/>
                      </a:endParaRPr>
                    </a:p>
                    <a:p>
                      <a:pPr algn="just">
                        <a:lnSpc>
                          <a:spcPct val="115000"/>
                        </a:lnSpc>
                        <a:spcAft>
                          <a:spcPts val="0"/>
                        </a:spcAft>
                      </a:pPr>
                      <a:r>
                        <a:rPr lang="sl-SI" sz="1000">
                          <a:effectLst/>
                          <a:latin typeface="Tahoma"/>
                          <a:ea typeface="Times New Roman"/>
                          <a:cs typeface="Times New Roman"/>
                        </a:rPr>
                        <a:t>50.</a:t>
                      </a:r>
                      <a:endParaRPr lang="sl-SI" sz="1000">
                        <a:effectLst/>
                        <a:latin typeface="Calibri"/>
                        <a:ea typeface="Calibri"/>
                        <a:cs typeface="Times New Roman"/>
                      </a:endParaRPr>
                    </a:p>
                  </a:txBody>
                  <a:tcPr marL="19462" marR="194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sl-SI" sz="1000" b="1">
                          <a:effectLst/>
                          <a:latin typeface="Tahoma"/>
                          <a:ea typeface="Times New Roman"/>
                          <a:cs typeface="Times New Roman"/>
                        </a:rPr>
                        <a:t>MALA SI 84784669</a:t>
                      </a:r>
                      <a:endParaRPr lang="sl-SI" sz="1000">
                        <a:effectLst/>
                        <a:latin typeface="Calibri"/>
                        <a:ea typeface="Calibri"/>
                        <a:cs typeface="Times New Roman"/>
                      </a:endParaRPr>
                    </a:p>
                    <a:p>
                      <a:pPr algn="just">
                        <a:lnSpc>
                          <a:spcPct val="115000"/>
                        </a:lnSpc>
                        <a:spcAft>
                          <a:spcPts val="0"/>
                        </a:spcAft>
                      </a:pPr>
                      <a:r>
                        <a:rPr lang="sl-SI" sz="1000">
                          <a:effectLst/>
                          <a:latin typeface="Tahoma"/>
                          <a:ea typeface="Times New Roman"/>
                          <a:cs typeface="Times New Roman"/>
                        </a:rPr>
                        <a:t>Rojstvo: 24.4.2016</a:t>
                      </a:r>
                      <a:endParaRPr lang="sl-SI" sz="1000">
                        <a:effectLst/>
                        <a:latin typeface="Calibri"/>
                        <a:ea typeface="Calibri"/>
                        <a:cs typeface="Times New Roman"/>
                      </a:endParaRPr>
                    </a:p>
                    <a:p>
                      <a:pPr algn="just">
                        <a:lnSpc>
                          <a:spcPct val="115000"/>
                        </a:lnSpc>
                        <a:spcAft>
                          <a:spcPts val="0"/>
                        </a:spcAft>
                      </a:pPr>
                      <a:r>
                        <a:rPr lang="sl-SI" sz="1000">
                          <a:effectLst/>
                          <a:latin typeface="Tahoma"/>
                          <a:ea typeface="Times New Roman"/>
                          <a:cs typeface="Times New Roman"/>
                        </a:rPr>
                        <a:t>O: Marč 853508</a:t>
                      </a:r>
                      <a:endParaRPr lang="sl-SI" sz="1000">
                        <a:effectLst/>
                        <a:latin typeface="Calibri"/>
                        <a:ea typeface="Calibri"/>
                        <a:cs typeface="Times New Roman"/>
                      </a:endParaRPr>
                    </a:p>
                    <a:p>
                      <a:pPr algn="just">
                        <a:lnSpc>
                          <a:spcPct val="115000"/>
                        </a:lnSpc>
                        <a:spcAft>
                          <a:spcPts val="0"/>
                        </a:spcAft>
                      </a:pPr>
                      <a:r>
                        <a:rPr lang="sl-SI" sz="1000">
                          <a:effectLst/>
                          <a:latin typeface="Tahoma"/>
                          <a:ea typeface="Times New Roman"/>
                          <a:cs typeface="Times New Roman"/>
                        </a:rPr>
                        <a:t>M: Rdeška SI 63064805</a:t>
                      </a:r>
                      <a:r>
                        <a:rPr lang="sl-SI" sz="1000" b="1">
                          <a:effectLst/>
                          <a:latin typeface="Tahoma"/>
                          <a:ea typeface="Times New Roman"/>
                          <a:cs typeface="Times New Roman"/>
                        </a:rPr>
                        <a:t> </a:t>
                      </a:r>
                      <a:endParaRPr lang="sl-SI" sz="1000">
                        <a:effectLst/>
                        <a:latin typeface="Calibri"/>
                        <a:ea typeface="Calibri"/>
                        <a:cs typeface="Times New Roman"/>
                      </a:endParaRPr>
                    </a:p>
                  </a:txBody>
                  <a:tcPr marL="19462" marR="194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sl-SI" sz="1000">
                          <a:effectLst/>
                          <a:latin typeface="Tahoma"/>
                          <a:ea typeface="Times New Roman"/>
                          <a:cs typeface="Times New Roman"/>
                        </a:rPr>
                        <a:t> </a:t>
                      </a:r>
                      <a:endParaRPr lang="sl-SI" sz="1000">
                        <a:effectLst/>
                        <a:latin typeface="Calibri"/>
                        <a:ea typeface="Calibri"/>
                        <a:cs typeface="Times New Roman"/>
                      </a:endParaRPr>
                    </a:p>
                    <a:p>
                      <a:pPr algn="just">
                        <a:lnSpc>
                          <a:spcPct val="115000"/>
                        </a:lnSpc>
                        <a:spcAft>
                          <a:spcPts val="0"/>
                        </a:spcAft>
                      </a:pPr>
                      <a:r>
                        <a:rPr lang="sl-SI" sz="1000">
                          <a:effectLst/>
                          <a:latin typeface="Tahoma"/>
                          <a:ea typeface="Times New Roman"/>
                          <a:cs typeface="Times New Roman"/>
                        </a:rPr>
                        <a:t>VF UL, Ljubljana</a:t>
                      </a:r>
                      <a:endParaRPr lang="sl-SI" sz="1000">
                        <a:effectLst/>
                        <a:latin typeface="Calibri"/>
                        <a:ea typeface="Calibri"/>
                        <a:cs typeface="Times New Roman"/>
                      </a:endParaRPr>
                    </a:p>
                    <a:p>
                      <a:pPr algn="just">
                        <a:lnSpc>
                          <a:spcPct val="115000"/>
                        </a:lnSpc>
                        <a:spcAft>
                          <a:spcPts val="0"/>
                        </a:spcAft>
                      </a:pPr>
                      <a:r>
                        <a:rPr lang="sl-SI" sz="1000">
                          <a:effectLst/>
                          <a:latin typeface="Tahoma"/>
                          <a:ea typeface="Times New Roman"/>
                          <a:cs typeface="Times New Roman"/>
                        </a:rPr>
                        <a:t>Gerbičeva ulica 60</a:t>
                      </a:r>
                      <a:endParaRPr lang="sl-SI" sz="1000">
                        <a:effectLst/>
                        <a:latin typeface="Calibri"/>
                        <a:ea typeface="Calibri"/>
                        <a:cs typeface="Times New Roman"/>
                      </a:endParaRPr>
                    </a:p>
                    <a:p>
                      <a:pPr algn="just">
                        <a:lnSpc>
                          <a:spcPct val="115000"/>
                        </a:lnSpc>
                        <a:spcAft>
                          <a:spcPts val="0"/>
                        </a:spcAft>
                      </a:pPr>
                      <a:r>
                        <a:rPr lang="sl-SI" sz="1000">
                          <a:effectLst/>
                          <a:latin typeface="Tahoma"/>
                          <a:ea typeface="Times New Roman"/>
                          <a:cs typeface="Times New Roman"/>
                        </a:rPr>
                        <a:t>1000 Ljubljana</a:t>
                      </a:r>
                      <a:endParaRPr lang="sl-SI" sz="1000">
                        <a:effectLst/>
                        <a:latin typeface="Calibri"/>
                        <a:ea typeface="Calibri"/>
                        <a:cs typeface="Times New Roman"/>
                      </a:endParaRPr>
                    </a:p>
                  </a:txBody>
                  <a:tcPr marL="19462" marR="194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sl-SI" sz="1000" b="1">
                          <a:effectLst/>
                          <a:latin typeface="Tahoma"/>
                          <a:ea typeface="Times New Roman"/>
                          <a:cs typeface="Times New Roman"/>
                        </a:rPr>
                        <a:t> </a:t>
                      </a:r>
                      <a:endParaRPr lang="sl-SI" sz="1000">
                        <a:effectLst/>
                        <a:latin typeface="Calibri"/>
                        <a:ea typeface="Calibri"/>
                        <a:cs typeface="Times New Roman"/>
                      </a:endParaRPr>
                    </a:p>
                    <a:p>
                      <a:pPr algn="just">
                        <a:lnSpc>
                          <a:spcPct val="115000"/>
                        </a:lnSpc>
                        <a:spcAft>
                          <a:spcPts val="0"/>
                        </a:spcAft>
                      </a:pPr>
                      <a:r>
                        <a:rPr lang="sl-SI" sz="1000" b="1">
                          <a:effectLst/>
                          <a:latin typeface="Tahoma"/>
                          <a:ea typeface="Times New Roman"/>
                          <a:cs typeface="Times New Roman"/>
                        </a:rPr>
                        <a:t>BM</a:t>
                      </a:r>
                      <a:endParaRPr lang="sl-SI" sz="1000">
                        <a:effectLst/>
                        <a:latin typeface="Calibri"/>
                        <a:ea typeface="Calibri"/>
                        <a:cs typeface="Times New Roman"/>
                      </a:endParaRPr>
                    </a:p>
                    <a:p>
                      <a:pPr algn="just">
                        <a:lnSpc>
                          <a:spcPct val="115000"/>
                        </a:lnSpc>
                        <a:spcAft>
                          <a:spcPts val="0"/>
                        </a:spcAft>
                      </a:pPr>
                      <a:r>
                        <a:rPr lang="sl-SI" sz="1000" b="1">
                          <a:effectLst/>
                          <a:latin typeface="Tahoma"/>
                          <a:ea typeface="Times New Roman"/>
                          <a:cs typeface="Times New Roman"/>
                        </a:rPr>
                        <a:t>2020</a:t>
                      </a:r>
                      <a:endParaRPr lang="sl-SI" sz="1000">
                        <a:effectLst/>
                        <a:latin typeface="Calibri"/>
                        <a:ea typeface="Calibri"/>
                        <a:cs typeface="Times New Roman"/>
                      </a:endParaRPr>
                    </a:p>
                  </a:txBody>
                  <a:tcPr marL="19462" marR="194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sl-SI" sz="1000">
                          <a:effectLst/>
                          <a:latin typeface="Tahoma"/>
                          <a:ea typeface="Times New Roman"/>
                          <a:cs typeface="Times New Roman"/>
                        </a:rPr>
                        <a:t>125</a:t>
                      </a:r>
                      <a:endParaRPr lang="sl-SI" sz="1000">
                        <a:effectLst/>
                        <a:latin typeface="Calibri"/>
                        <a:ea typeface="Calibri"/>
                        <a:cs typeface="Times New Roman"/>
                      </a:endParaRPr>
                    </a:p>
                    <a:p>
                      <a:pPr algn="just">
                        <a:lnSpc>
                          <a:spcPct val="115000"/>
                        </a:lnSpc>
                        <a:spcAft>
                          <a:spcPts val="0"/>
                        </a:spcAft>
                      </a:pPr>
                      <a:r>
                        <a:rPr lang="sl-SI" sz="1000">
                          <a:effectLst/>
                          <a:latin typeface="Tahoma"/>
                          <a:ea typeface="Times New Roman"/>
                          <a:cs typeface="Times New Roman"/>
                        </a:rPr>
                        <a:t>128</a:t>
                      </a:r>
                      <a:endParaRPr lang="sl-SI" sz="1000">
                        <a:effectLst/>
                        <a:latin typeface="Calibri"/>
                        <a:ea typeface="Calibri"/>
                        <a:cs typeface="Times New Roman"/>
                      </a:endParaRPr>
                    </a:p>
                    <a:p>
                      <a:pPr algn="just">
                        <a:lnSpc>
                          <a:spcPct val="115000"/>
                        </a:lnSpc>
                        <a:spcAft>
                          <a:spcPts val="0"/>
                        </a:spcAft>
                      </a:pPr>
                      <a:r>
                        <a:rPr lang="sl-SI" sz="1000">
                          <a:effectLst/>
                          <a:latin typeface="Tahoma"/>
                          <a:ea typeface="Times New Roman"/>
                          <a:cs typeface="Times New Roman"/>
                        </a:rPr>
                        <a:t>127</a:t>
                      </a:r>
                      <a:endParaRPr lang="sl-SI" sz="1000">
                        <a:effectLst/>
                        <a:latin typeface="Calibri"/>
                        <a:ea typeface="Calibri"/>
                        <a:cs typeface="Times New Roman"/>
                      </a:endParaRPr>
                    </a:p>
                    <a:p>
                      <a:pPr algn="just">
                        <a:lnSpc>
                          <a:spcPct val="115000"/>
                        </a:lnSpc>
                        <a:spcAft>
                          <a:spcPts val="0"/>
                        </a:spcAft>
                      </a:pPr>
                      <a:r>
                        <a:rPr lang="sl-SI" sz="1000">
                          <a:effectLst/>
                          <a:latin typeface="Tahoma"/>
                          <a:ea typeface="Times New Roman"/>
                          <a:cs typeface="Times New Roman"/>
                        </a:rPr>
                        <a:t>179</a:t>
                      </a:r>
                      <a:endParaRPr lang="sl-SI" sz="1000">
                        <a:effectLst/>
                        <a:latin typeface="Calibri"/>
                        <a:ea typeface="Calibri"/>
                        <a:cs typeface="Times New Roman"/>
                      </a:endParaRPr>
                    </a:p>
                  </a:txBody>
                  <a:tcPr marL="19462" marR="194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sl-SI" sz="1000">
                          <a:effectLst/>
                          <a:latin typeface="Tahoma"/>
                          <a:ea typeface="Times New Roman"/>
                          <a:cs typeface="Times New Roman"/>
                        </a:rPr>
                        <a:t>PIKO 855094</a:t>
                      </a:r>
                      <a:endParaRPr lang="sl-SI" sz="1000">
                        <a:effectLst/>
                        <a:latin typeface="Calibri"/>
                        <a:ea typeface="Calibri"/>
                        <a:cs typeface="Times New Roman"/>
                      </a:endParaRPr>
                    </a:p>
                    <a:p>
                      <a:pPr algn="just">
                        <a:lnSpc>
                          <a:spcPct val="115000"/>
                        </a:lnSpc>
                        <a:spcAft>
                          <a:spcPts val="0"/>
                        </a:spcAft>
                      </a:pPr>
                      <a:r>
                        <a:rPr lang="sl-SI" sz="1000">
                          <a:effectLst/>
                          <a:latin typeface="Tahoma"/>
                          <a:ea typeface="Times New Roman"/>
                          <a:cs typeface="Times New Roman"/>
                        </a:rPr>
                        <a:t>NINKO 854045</a:t>
                      </a:r>
                      <a:endParaRPr lang="sl-SI" sz="1000">
                        <a:effectLst/>
                        <a:latin typeface="Calibri"/>
                        <a:ea typeface="Calibri"/>
                        <a:cs typeface="Times New Roman"/>
                      </a:endParaRPr>
                    </a:p>
                  </a:txBody>
                  <a:tcPr marL="19462" marR="194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198943">
                <a:tc>
                  <a:txBody>
                    <a:bodyPr/>
                    <a:lstStyle/>
                    <a:p>
                      <a:pPr algn="just">
                        <a:lnSpc>
                          <a:spcPct val="115000"/>
                        </a:lnSpc>
                        <a:spcAft>
                          <a:spcPts val="0"/>
                        </a:spcAft>
                      </a:pPr>
                      <a:r>
                        <a:rPr lang="sl-SI" sz="1000">
                          <a:effectLst/>
                          <a:latin typeface="Tahoma"/>
                          <a:ea typeface="Times New Roman"/>
                          <a:cs typeface="Times New Roman"/>
                        </a:rPr>
                        <a:t> </a:t>
                      </a:r>
                      <a:endParaRPr lang="sl-SI" sz="1000">
                        <a:effectLst/>
                        <a:latin typeface="Calibri"/>
                        <a:ea typeface="Calibri"/>
                        <a:cs typeface="Times New Roman"/>
                      </a:endParaRPr>
                    </a:p>
                    <a:p>
                      <a:pPr algn="just">
                        <a:lnSpc>
                          <a:spcPct val="115000"/>
                        </a:lnSpc>
                        <a:spcAft>
                          <a:spcPts val="0"/>
                        </a:spcAft>
                      </a:pPr>
                      <a:r>
                        <a:rPr lang="sl-SI" sz="1000">
                          <a:effectLst/>
                          <a:latin typeface="Tahoma"/>
                          <a:ea typeface="Times New Roman"/>
                          <a:cs typeface="Times New Roman"/>
                        </a:rPr>
                        <a:t>51.</a:t>
                      </a:r>
                      <a:endParaRPr lang="sl-SI" sz="1000">
                        <a:effectLst/>
                        <a:latin typeface="Calibri"/>
                        <a:ea typeface="Calibri"/>
                        <a:cs typeface="Times New Roman"/>
                      </a:endParaRPr>
                    </a:p>
                  </a:txBody>
                  <a:tcPr marL="19462" marR="194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sl-SI" sz="1000" b="1">
                          <a:effectLst/>
                          <a:latin typeface="Tahoma"/>
                          <a:ea typeface="Times New Roman"/>
                          <a:cs typeface="Times New Roman"/>
                        </a:rPr>
                        <a:t>SI 04751375</a:t>
                      </a:r>
                      <a:endParaRPr lang="sl-SI" sz="1000">
                        <a:effectLst/>
                        <a:latin typeface="Calibri"/>
                        <a:ea typeface="Calibri"/>
                        <a:cs typeface="Times New Roman"/>
                      </a:endParaRPr>
                    </a:p>
                    <a:p>
                      <a:pPr algn="just">
                        <a:lnSpc>
                          <a:spcPct val="115000"/>
                        </a:lnSpc>
                        <a:spcAft>
                          <a:spcPts val="0"/>
                        </a:spcAft>
                      </a:pPr>
                      <a:r>
                        <a:rPr lang="sl-SI" sz="1000">
                          <a:effectLst/>
                          <a:latin typeface="Tahoma"/>
                          <a:ea typeface="Times New Roman"/>
                          <a:cs typeface="Times New Roman"/>
                        </a:rPr>
                        <a:t>Rojstvo: 25.4.2016</a:t>
                      </a:r>
                      <a:endParaRPr lang="sl-SI" sz="1000">
                        <a:effectLst/>
                        <a:latin typeface="Calibri"/>
                        <a:ea typeface="Calibri"/>
                        <a:cs typeface="Times New Roman"/>
                      </a:endParaRPr>
                    </a:p>
                    <a:p>
                      <a:pPr algn="just">
                        <a:lnSpc>
                          <a:spcPct val="115000"/>
                        </a:lnSpc>
                        <a:spcAft>
                          <a:spcPts val="0"/>
                        </a:spcAft>
                      </a:pPr>
                      <a:r>
                        <a:rPr lang="sl-SI" sz="1000">
                          <a:effectLst/>
                          <a:latin typeface="Tahoma"/>
                          <a:ea typeface="Times New Roman"/>
                          <a:cs typeface="Times New Roman"/>
                        </a:rPr>
                        <a:t>O: Same 853868</a:t>
                      </a:r>
                      <a:endParaRPr lang="sl-SI" sz="1000">
                        <a:effectLst/>
                        <a:latin typeface="Calibri"/>
                        <a:ea typeface="Calibri"/>
                        <a:cs typeface="Times New Roman"/>
                      </a:endParaRPr>
                    </a:p>
                    <a:p>
                      <a:pPr algn="just">
                        <a:lnSpc>
                          <a:spcPct val="115000"/>
                        </a:lnSpc>
                        <a:spcAft>
                          <a:spcPts val="0"/>
                        </a:spcAft>
                      </a:pPr>
                      <a:r>
                        <a:rPr lang="sl-SI" sz="1000">
                          <a:effectLst/>
                          <a:latin typeface="Tahoma"/>
                          <a:ea typeface="Times New Roman"/>
                          <a:cs typeface="Times New Roman"/>
                        </a:rPr>
                        <a:t>M: Sisi SI 64388021</a:t>
                      </a:r>
                      <a:endParaRPr lang="sl-SI" sz="1000">
                        <a:effectLst/>
                        <a:latin typeface="Calibri"/>
                        <a:ea typeface="Calibri"/>
                        <a:cs typeface="Times New Roman"/>
                      </a:endParaRPr>
                    </a:p>
                  </a:txBody>
                  <a:tcPr marL="19462" marR="194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sl-SI" sz="1000">
                          <a:effectLst/>
                          <a:latin typeface="Tahoma"/>
                          <a:ea typeface="Times New Roman"/>
                          <a:cs typeface="Times New Roman"/>
                        </a:rPr>
                        <a:t> </a:t>
                      </a:r>
                      <a:endParaRPr lang="sl-SI" sz="1000">
                        <a:effectLst/>
                        <a:latin typeface="Calibri"/>
                        <a:ea typeface="Calibri"/>
                        <a:cs typeface="Times New Roman"/>
                      </a:endParaRPr>
                    </a:p>
                    <a:p>
                      <a:pPr algn="just">
                        <a:lnSpc>
                          <a:spcPct val="115000"/>
                        </a:lnSpc>
                        <a:spcAft>
                          <a:spcPts val="0"/>
                        </a:spcAft>
                      </a:pPr>
                      <a:r>
                        <a:rPr lang="sl-SI" sz="1000">
                          <a:effectLst/>
                          <a:latin typeface="Tahoma"/>
                          <a:ea typeface="Times New Roman"/>
                          <a:cs typeface="Times New Roman"/>
                        </a:rPr>
                        <a:t>Mohorič srečko</a:t>
                      </a:r>
                      <a:endParaRPr lang="sl-SI" sz="1000">
                        <a:effectLst/>
                        <a:latin typeface="Calibri"/>
                        <a:ea typeface="Calibri"/>
                        <a:cs typeface="Times New Roman"/>
                      </a:endParaRPr>
                    </a:p>
                    <a:p>
                      <a:pPr algn="just">
                        <a:lnSpc>
                          <a:spcPct val="115000"/>
                        </a:lnSpc>
                        <a:spcAft>
                          <a:spcPts val="0"/>
                        </a:spcAft>
                      </a:pPr>
                      <a:r>
                        <a:rPr lang="sl-SI" sz="1000">
                          <a:effectLst/>
                          <a:latin typeface="Tahoma"/>
                          <a:ea typeface="Times New Roman"/>
                          <a:cs typeface="Times New Roman"/>
                        </a:rPr>
                        <a:t>Čekovnik 10b</a:t>
                      </a:r>
                      <a:endParaRPr lang="sl-SI" sz="1000">
                        <a:effectLst/>
                        <a:latin typeface="Calibri"/>
                        <a:ea typeface="Calibri"/>
                        <a:cs typeface="Times New Roman"/>
                      </a:endParaRPr>
                    </a:p>
                    <a:p>
                      <a:pPr algn="just">
                        <a:lnSpc>
                          <a:spcPct val="115000"/>
                        </a:lnSpc>
                        <a:spcAft>
                          <a:spcPts val="0"/>
                        </a:spcAft>
                      </a:pPr>
                      <a:r>
                        <a:rPr lang="sl-SI" sz="1000">
                          <a:effectLst/>
                          <a:latin typeface="Tahoma"/>
                          <a:ea typeface="Times New Roman"/>
                          <a:cs typeface="Times New Roman"/>
                        </a:rPr>
                        <a:t>5280 Idrija</a:t>
                      </a:r>
                      <a:endParaRPr lang="sl-SI" sz="1000">
                        <a:effectLst/>
                        <a:latin typeface="Calibri"/>
                        <a:ea typeface="Calibri"/>
                        <a:cs typeface="Times New Roman"/>
                      </a:endParaRPr>
                    </a:p>
                  </a:txBody>
                  <a:tcPr marL="19462" marR="194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sl-SI" sz="1000" b="1">
                          <a:effectLst/>
                          <a:latin typeface="Tahoma"/>
                          <a:ea typeface="Times New Roman"/>
                          <a:cs typeface="Times New Roman"/>
                        </a:rPr>
                        <a:t>BM</a:t>
                      </a:r>
                      <a:endParaRPr lang="sl-SI" sz="1000">
                        <a:effectLst/>
                        <a:latin typeface="Calibri"/>
                        <a:ea typeface="Calibri"/>
                        <a:cs typeface="Times New Roman"/>
                      </a:endParaRPr>
                    </a:p>
                    <a:p>
                      <a:pPr algn="just">
                        <a:lnSpc>
                          <a:spcPct val="115000"/>
                        </a:lnSpc>
                        <a:spcAft>
                          <a:spcPts val="0"/>
                        </a:spcAft>
                      </a:pPr>
                      <a:r>
                        <a:rPr lang="sl-SI" sz="1000" b="1">
                          <a:effectLst/>
                          <a:latin typeface="Tahoma"/>
                          <a:ea typeface="Times New Roman"/>
                          <a:cs typeface="Times New Roman"/>
                        </a:rPr>
                        <a:t>2019</a:t>
                      </a:r>
                      <a:endParaRPr lang="sl-SI" sz="1000">
                        <a:effectLst/>
                        <a:latin typeface="Calibri"/>
                        <a:ea typeface="Calibri"/>
                        <a:cs typeface="Times New Roman"/>
                      </a:endParaRPr>
                    </a:p>
                  </a:txBody>
                  <a:tcPr marL="19462" marR="194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sl-SI" sz="1000">
                          <a:effectLst/>
                          <a:latin typeface="Tahoma"/>
                          <a:ea typeface="Times New Roman"/>
                          <a:cs typeface="Times New Roman"/>
                        </a:rPr>
                        <a:t>117</a:t>
                      </a:r>
                      <a:endParaRPr lang="sl-SI" sz="1000">
                        <a:effectLst/>
                        <a:latin typeface="Calibri"/>
                        <a:ea typeface="Calibri"/>
                        <a:cs typeface="Times New Roman"/>
                      </a:endParaRPr>
                    </a:p>
                    <a:p>
                      <a:pPr algn="just">
                        <a:lnSpc>
                          <a:spcPct val="115000"/>
                        </a:lnSpc>
                        <a:spcAft>
                          <a:spcPts val="0"/>
                        </a:spcAft>
                      </a:pPr>
                      <a:r>
                        <a:rPr lang="sl-SI" sz="1000">
                          <a:effectLst/>
                          <a:latin typeface="Tahoma"/>
                          <a:ea typeface="Times New Roman"/>
                          <a:cs typeface="Times New Roman"/>
                        </a:rPr>
                        <a:t>120</a:t>
                      </a:r>
                      <a:endParaRPr lang="sl-SI" sz="1000">
                        <a:effectLst/>
                        <a:latin typeface="Calibri"/>
                        <a:ea typeface="Calibri"/>
                        <a:cs typeface="Times New Roman"/>
                      </a:endParaRPr>
                    </a:p>
                    <a:p>
                      <a:pPr algn="just">
                        <a:lnSpc>
                          <a:spcPct val="115000"/>
                        </a:lnSpc>
                        <a:spcAft>
                          <a:spcPts val="0"/>
                        </a:spcAft>
                      </a:pPr>
                      <a:r>
                        <a:rPr lang="sl-SI" sz="1000">
                          <a:effectLst/>
                          <a:latin typeface="Tahoma"/>
                          <a:ea typeface="Times New Roman"/>
                          <a:cs typeface="Times New Roman"/>
                        </a:rPr>
                        <a:t>116</a:t>
                      </a:r>
                      <a:endParaRPr lang="sl-SI" sz="1000">
                        <a:effectLst/>
                        <a:latin typeface="Calibri"/>
                        <a:ea typeface="Calibri"/>
                        <a:cs typeface="Times New Roman"/>
                      </a:endParaRPr>
                    </a:p>
                    <a:p>
                      <a:pPr algn="just">
                        <a:lnSpc>
                          <a:spcPct val="115000"/>
                        </a:lnSpc>
                        <a:spcAft>
                          <a:spcPts val="0"/>
                        </a:spcAft>
                      </a:pPr>
                      <a:r>
                        <a:rPr lang="sl-SI" sz="1000">
                          <a:effectLst/>
                          <a:latin typeface="Tahoma"/>
                          <a:ea typeface="Times New Roman"/>
                          <a:cs typeface="Times New Roman"/>
                        </a:rPr>
                        <a:t>164</a:t>
                      </a:r>
                      <a:endParaRPr lang="sl-SI" sz="1000">
                        <a:effectLst/>
                        <a:latin typeface="Calibri"/>
                        <a:ea typeface="Calibri"/>
                        <a:cs typeface="Times New Roman"/>
                      </a:endParaRPr>
                    </a:p>
                  </a:txBody>
                  <a:tcPr marL="19462" marR="194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sl-SI" sz="1000">
                          <a:effectLst/>
                          <a:latin typeface="Tahoma"/>
                          <a:ea typeface="Times New Roman"/>
                          <a:cs typeface="Times New Roman"/>
                        </a:rPr>
                        <a:t>PIKO 855094</a:t>
                      </a:r>
                      <a:endParaRPr lang="sl-SI" sz="1000">
                        <a:effectLst/>
                        <a:latin typeface="Calibri"/>
                        <a:ea typeface="Calibri"/>
                        <a:cs typeface="Times New Roman"/>
                      </a:endParaRPr>
                    </a:p>
                    <a:p>
                      <a:pPr algn="just">
                        <a:lnSpc>
                          <a:spcPct val="115000"/>
                        </a:lnSpc>
                        <a:spcAft>
                          <a:spcPts val="0"/>
                        </a:spcAft>
                      </a:pPr>
                      <a:r>
                        <a:rPr lang="sl-SI" sz="1000">
                          <a:effectLst/>
                          <a:latin typeface="Tahoma"/>
                          <a:ea typeface="Times New Roman"/>
                          <a:cs typeface="Times New Roman"/>
                        </a:rPr>
                        <a:t>ROMI 854352</a:t>
                      </a:r>
                      <a:endParaRPr lang="sl-SI" sz="1000">
                        <a:effectLst/>
                        <a:latin typeface="Calibri"/>
                        <a:ea typeface="Calibri"/>
                        <a:cs typeface="Times New Roman"/>
                      </a:endParaRPr>
                    </a:p>
                  </a:txBody>
                  <a:tcPr marL="19462" marR="194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298415">
                <a:tc>
                  <a:txBody>
                    <a:bodyPr/>
                    <a:lstStyle/>
                    <a:p>
                      <a:pPr algn="just">
                        <a:lnSpc>
                          <a:spcPct val="115000"/>
                        </a:lnSpc>
                        <a:spcAft>
                          <a:spcPts val="0"/>
                        </a:spcAft>
                      </a:pPr>
                      <a:r>
                        <a:rPr lang="sl-SI" sz="1000">
                          <a:effectLst/>
                          <a:latin typeface="Tahoma"/>
                          <a:ea typeface="Times New Roman"/>
                          <a:cs typeface="Times New Roman"/>
                        </a:rPr>
                        <a:t> </a:t>
                      </a:r>
                      <a:endParaRPr lang="sl-SI" sz="1000">
                        <a:effectLst/>
                        <a:latin typeface="Calibri"/>
                        <a:ea typeface="Calibri"/>
                        <a:cs typeface="Times New Roman"/>
                      </a:endParaRPr>
                    </a:p>
                    <a:p>
                      <a:pPr algn="just">
                        <a:lnSpc>
                          <a:spcPct val="115000"/>
                        </a:lnSpc>
                        <a:spcAft>
                          <a:spcPts val="0"/>
                        </a:spcAft>
                      </a:pPr>
                      <a:r>
                        <a:rPr lang="sl-SI" sz="1000">
                          <a:effectLst/>
                          <a:latin typeface="Tahoma"/>
                          <a:ea typeface="Times New Roman"/>
                          <a:cs typeface="Times New Roman"/>
                        </a:rPr>
                        <a:t>52.</a:t>
                      </a:r>
                      <a:endParaRPr lang="sl-SI" sz="1000">
                        <a:effectLst/>
                        <a:latin typeface="Calibri"/>
                        <a:ea typeface="Calibri"/>
                        <a:cs typeface="Times New Roman"/>
                      </a:endParaRPr>
                    </a:p>
                  </a:txBody>
                  <a:tcPr marL="19462" marR="194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sl-SI" sz="1000" b="1">
                          <a:effectLst/>
                          <a:latin typeface="Tahoma"/>
                          <a:ea typeface="Times New Roman"/>
                          <a:cs typeface="Times New Roman"/>
                        </a:rPr>
                        <a:t>SI 54775413</a:t>
                      </a:r>
                      <a:endParaRPr lang="sl-SI" sz="1000">
                        <a:effectLst/>
                        <a:latin typeface="Calibri"/>
                        <a:ea typeface="Calibri"/>
                        <a:cs typeface="Times New Roman"/>
                      </a:endParaRPr>
                    </a:p>
                    <a:p>
                      <a:pPr algn="just">
                        <a:lnSpc>
                          <a:spcPct val="115000"/>
                        </a:lnSpc>
                        <a:spcAft>
                          <a:spcPts val="0"/>
                        </a:spcAft>
                      </a:pPr>
                      <a:r>
                        <a:rPr lang="sl-SI" sz="1000">
                          <a:effectLst/>
                          <a:latin typeface="Tahoma"/>
                          <a:ea typeface="Times New Roman"/>
                          <a:cs typeface="Times New Roman"/>
                        </a:rPr>
                        <a:t>Rojstvo: 26.4.2016</a:t>
                      </a:r>
                      <a:endParaRPr lang="sl-SI" sz="1000">
                        <a:effectLst/>
                        <a:latin typeface="Calibri"/>
                        <a:ea typeface="Calibri"/>
                        <a:cs typeface="Times New Roman"/>
                      </a:endParaRPr>
                    </a:p>
                    <a:p>
                      <a:pPr algn="just">
                        <a:lnSpc>
                          <a:spcPct val="115000"/>
                        </a:lnSpc>
                        <a:spcAft>
                          <a:spcPts val="0"/>
                        </a:spcAft>
                      </a:pPr>
                      <a:r>
                        <a:rPr lang="sl-SI" sz="1000">
                          <a:effectLst/>
                          <a:latin typeface="Tahoma"/>
                          <a:ea typeface="Times New Roman"/>
                          <a:cs typeface="Times New Roman"/>
                        </a:rPr>
                        <a:t>O: Fram 853296</a:t>
                      </a:r>
                      <a:endParaRPr lang="sl-SI" sz="1000">
                        <a:effectLst/>
                        <a:latin typeface="Calibri"/>
                        <a:ea typeface="Calibri"/>
                        <a:cs typeface="Times New Roman"/>
                      </a:endParaRPr>
                    </a:p>
                    <a:p>
                      <a:pPr algn="just">
                        <a:lnSpc>
                          <a:spcPct val="115000"/>
                        </a:lnSpc>
                        <a:spcAft>
                          <a:spcPts val="0"/>
                        </a:spcAft>
                      </a:pPr>
                      <a:r>
                        <a:rPr lang="sl-SI" sz="1000">
                          <a:effectLst/>
                          <a:latin typeface="Tahoma"/>
                          <a:ea typeface="Times New Roman"/>
                          <a:cs typeface="Times New Roman"/>
                        </a:rPr>
                        <a:t>M: Detala SI 04468552</a:t>
                      </a:r>
                      <a:endParaRPr lang="sl-SI" sz="1000">
                        <a:effectLst/>
                        <a:latin typeface="Calibri"/>
                        <a:ea typeface="Calibri"/>
                        <a:cs typeface="Times New Roman"/>
                      </a:endParaRPr>
                    </a:p>
                    <a:p>
                      <a:pPr algn="just">
                        <a:lnSpc>
                          <a:spcPct val="115000"/>
                        </a:lnSpc>
                        <a:spcAft>
                          <a:spcPts val="0"/>
                        </a:spcAft>
                      </a:pPr>
                      <a:r>
                        <a:rPr lang="sl-SI" sz="1000">
                          <a:effectLst/>
                          <a:latin typeface="Tahoma"/>
                          <a:ea typeface="Times New Roman"/>
                          <a:cs typeface="Times New Roman"/>
                        </a:rPr>
                        <a:t> </a:t>
                      </a:r>
                      <a:endParaRPr lang="sl-SI" sz="1000">
                        <a:effectLst/>
                        <a:latin typeface="Calibri"/>
                        <a:ea typeface="Calibri"/>
                        <a:cs typeface="Times New Roman"/>
                      </a:endParaRPr>
                    </a:p>
                    <a:p>
                      <a:pPr algn="just">
                        <a:lnSpc>
                          <a:spcPct val="115000"/>
                        </a:lnSpc>
                        <a:spcAft>
                          <a:spcPts val="0"/>
                        </a:spcAft>
                      </a:pPr>
                      <a:r>
                        <a:rPr lang="sl-SI" sz="1000" b="1">
                          <a:effectLst/>
                          <a:latin typeface="Tahoma"/>
                          <a:ea typeface="Times New Roman"/>
                          <a:cs typeface="Times New Roman"/>
                        </a:rPr>
                        <a:t> </a:t>
                      </a:r>
                      <a:endParaRPr lang="sl-SI" sz="1000">
                        <a:effectLst/>
                        <a:latin typeface="Calibri"/>
                        <a:ea typeface="Calibri"/>
                        <a:cs typeface="Times New Roman"/>
                      </a:endParaRPr>
                    </a:p>
                  </a:txBody>
                  <a:tcPr marL="19462" marR="194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sl-SI" sz="1000">
                          <a:effectLst/>
                          <a:latin typeface="Tahoma"/>
                          <a:ea typeface="Times New Roman"/>
                          <a:cs typeface="Times New Roman"/>
                        </a:rPr>
                        <a:t> </a:t>
                      </a:r>
                      <a:endParaRPr lang="sl-SI" sz="1000">
                        <a:effectLst/>
                        <a:latin typeface="Calibri"/>
                        <a:ea typeface="Calibri"/>
                        <a:cs typeface="Times New Roman"/>
                      </a:endParaRPr>
                    </a:p>
                    <a:p>
                      <a:pPr algn="just">
                        <a:lnSpc>
                          <a:spcPct val="115000"/>
                        </a:lnSpc>
                        <a:spcAft>
                          <a:spcPts val="0"/>
                        </a:spcAft>
                      </a:pPr>
                      <a:r>
                        <a:rPr lang="sl-SI" sz="1000">
                          <a:effectLst/>
                          <a:latin typeface="Tahoma"/>
                          <a:ea typeface="Times New Roman"/>
                          <a:cs typeface="Times New Roman"/>
                        </a:rPr>
                        <a:t>Slapnik Jure</a:t>
                      </a:r>
                      <a:endParaRPr lang="sl-SI" sz="1000">
                        <a:effectLst/>
                        <a:latin typeface="Calibri"/>
                        <a:ea typeface="Calibri"/>
                        <a:cs typeface="Times New Roman"/>
                      </a:endParaRPr>
                    </a:p>
                    <a:p>
                      <a:pPr algn="just">
                        <a:lnSpc>
                          <a:spcPct val="115000"/>
                        </a:lnSpc>
                        <a:spcAft>
                          <a:spcPts val="0"/>
                        </a:spcAft>
                      </a:pPr>
                      <a:r>
                        <a:rPr lang="sl-SI" sz="1000">
                          <a:effectLst/>
                          <a:latin typeface="Tahoma"/>
                          <a:ea typeface="Times New Roman"/>
                          <a:cs typeface="Times New Roman"/>
                        </a:rPr>
                        <a:t>Rovt pod Menino 37</a:t>
                      </a:r>
                      <a:endParaRPr lang="sl-SI" sz="1000">
                        <a:effectLst/>
                        <a:latin typeface="Calibri"/>
                        <a:ea typeface="Calibri"/>
                        <a:cs typeface="Times New Roman"/>
                      </a:endParaRPr>
                    </a:p>
                    <a:p>
                      <a:pPr algn="just">
                        <a:lnSpc>
                          <a:spcPct val="115000"/>
                        </a:lnSpc>
                        <a:spcAft>
                          <a:spcPts val="0"/>
                        </a:spcAft>
                      </a:pPr>
                      <a:r>
                        <a:rPr lang="sl-SI" sz="1000">
                          <a:effectLst/>
                          <a:latin typeface="Tahoma"/>
                          <a:ea typeface="Times New Roman"/>
                          <a:cs typeface="Times New Roman"/>
                        </a:rPr>
                        <a:t>3341 Šmartno ob Dreti</a:t>
                      </a:r>
                      <a:endParaRPr lang="sl-SI" sz="1000">
                        <a:effectLst/>
                        <a:latin typeface="Calibri"/>
                        <a:ea typeface="Calibri"/>
                        <a:cs typeface="Times New Roman"/>
                      </a:endParaRPr>
                    </a:p>
                  </a:txBody>
                  <a:tcPr marL="19462" marR="194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sl-SI" sz="1000" b="1">
                          <a:effectLst/>
                          <a:latin typeface="Tahoma"/>
                          <a:ea typeface="Times New Roman"/>
                          <a:cs typeface="Times New Roman"/>
                        </a:rPr>
                        <a:t>BM</a:t>
                      </a:r>
                      <a:endParaRPr lang="sl-SI" sz="1000">
                        <a:effectLst/>
                        <a:latin typeface="Calibri"/>
                        <a:ea typeface="Calibri"/>
                        <a:cs typeface="Times New Roman"/>
                      </a:endParaRPr>
                    </a:p>
                    <a:p>
                      <a:pPr algn="just">
                        <a:lnSpc>
                          <a:spcPct val="115000"/>
                        </a:lnSpc>
                        <a:spcAft>
                          <a:spcPts val="0"/>
                        </a:spcAft>
                      </a:pPr>
                      <a:r>
                        <a:rPr lang="sl-SI" sz="1000" b="1">
                          <a:effectLst/>
                          <a:latin typeface="Tahoma"/>
                          <a:ea typeface="Times New Roman"/>
                          <a:cs typeface="Times New Roman"/>
                        </a:rPr>
                        <a:t>2020</a:t>
                      </a:r>
                      <a:endParaRPr lang="sl-SI" sz="1000">
                        <a:effectLst/>
                        <a:latin typeface="Calibri"/>
                        <a:ea typeface="Calibri"/>
                        <a:cs typeface="Times New Roman"/>
                      </a:endParaRPr>
                    </a:p>
                  </a:txBody>
                  <a:tcPr marL="19462" marR="194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sl-SI" sz="1000">
                          <a:effectLst/>
                          <a:latin typeface="Tahoma"/>
                          <a:ea typeface="Times New Roman"/>
                          <a:cs typeface="Times New Roman"/>
                        </a:rPr>
                        <a:t>118</a:t>
                      </a:r>
                      <a:endParaRPr lang="sl-SI" sz="1000">
                        <a:effectLst/>
                        <a:latin typeface="Calibri"/>
                        <a:ea typeface="Calibri"/>
                        <a:cs typeface="Times New Roman"/>
                      </a:endParaRPr>
                    </a:p>
                    <a:p>
                      <a:pPr algn="just">
                        <a:lnSpc>
                          <a:spcPct val="115000"/>
                        </a:lnSpc>
                        <a:spcAft>
                          <a:spcPts val="0"/>
                        </a:spcAft>
                      </a:pPr>
                      <a:r>
                        <a:rPr lang="sl-SI" sz="1000">
                          <a:effectLst/>
                          <a:latin typeface="Tahoma"/>
                          <a:ea typeface="Times New Roman"/>
                          <a:cs typeface="Times New Roman"/>
                        </a:rPr>
                        <a:t>121</a:t>
                      </a:r>
                      <a:endParaRPr lang="sl-SI" sz="1000">
                        <a:effectLst/>
                        <a:latin typeface="Calibri"/>
                        <a:ea typeface="Calibri"/>
                        <a:cs typeface="Times New Roman"/>
                      </a:endParaRPr>
                    </a:p>
                    <a:p>
                      <a:pPr algn="just">
                        <a:lnSpc>
                          <a:spcPct val="115000"/>
                        </a:lnSpc>
                        <a:spcAft>
                          <a:spcPts val="0"/>
                        </a:spcAft>
                      </a:pPr>
                      <a:r>
                        <a:rPr lang="sl-SI" sz="1000">
                          <a:effectLst/>
                          <a:latin typeface="Tahoma"/>
                          <a:ea typeface="Times New Roman"/>
                          <a:cs typeface="Times New Roman"/>
                        </a:rPr>
                        <a:t>119</a:t>
                      </a:r>
                      <a:endParaRPr lang="sl-SI" sz="1000">
                        <a:effectLst/>
                        <a:latin typeface="Calibri"/>
                        <a:ea typeface="Calibri"/>
                        <a:cs typeface="Times New Roman"/>
                      </a:endParaRPr>
                    </a:p>
                    <a:p>
                      <a:pPr algn="just">
                        <a:lnSpc>
                          <a:spcPct val="115000"/>
                        </a:lnSpc>
                        <a:spcAft>
                          <a:spcPts val="0"/>
                        </a:spcAft>
                      </a:pPr>
                      <a:r>
                        <a:rPr lang="sl-SI" sz="1000">
                          <a:effectLst/>
                          <a:latin typeface="Tahoma"/>
                          <a:ea typeface="Times New Roman"/>
                          <a:cs typeface="Times New Roman"/>
                        </a:rPr>
                        <a:t>168</a:t>
                      </a:r>
                      <a:endParaRPr lang="sl-SI" sz="1000">
                        <a:effectLst/>
                        <a:latin typeface="Calibri"/>
                        <a:ea typeface="Calibri"/>
                        <a:cs typeface="Times New Roman"/>
                      </a:endParaRPr>
                    </a:p>
                  </a:txBody>
                  <a:tcPr marL="19462" marR="194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sl-SI" sz="1000">
                          <a:effectLst/>
                          <a:latin typeface="Tahoma"/>
                          <a:ea typeface="Times New Roman"/>
                          <a:cs typeface="Times New Roman"/>
                        </a:rPr>
                        <a:t>SANI 855263</a:t>
                      </a:r>
                      <a:endParaRPr lang="sl-SI" sz="1000">
                        <a:effectLst/>
                        <a:latin typeface="Calibri"/>
                        <a:ea typeface="Calibri"/>
                        <a:cs typeface="Times New Roman"/>
                      </a:endParaRPr>
                    </a:p>
                    <a:p>
                      <a:pPr algn="just">
                        <a:lnSpc>
                          <a:spcPct val="115000"/>
                        </a:lnSpc>
                        <a:spcAft>
                          <a:spcPts val="0"/>
                        </a:spcAft>
                      </a:pPr>
                      <a:r>
                        <a:rPr lang="sl-SI" sz="1000">
                          <a:effectLst/>
                          <a:latin typeface="Tahoma"/>
                          <a:ea typeface="Times New Roman"/>
                          <a:cs typeface="Times New Roman"/>
                        </a:rPr>
                        <a:t>NINKO 854045</a:t>
                      </a:r>
                      <a:endParaRPr lang="sl-SI" sz="1000">
                        <a:effectLst/>
                        <a:latin typeface="Calibri"/>
                        <a:ea typeface="Calibri"/>
                        <a:cs typeface="Times New Roman"/>
                      </a:endParaRPr>
                    </a:p>
                  </a:txBody>
                  <a:tcPr marL="19462" marR="194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198943">
                <a:tc>
                  <a:txBody>
                    <a:bodyPr/>
                    <a:lstStyle/>
                    <a:p>
                      <a:pPr algn="just">
                        <a:lnSpc>
                          <a:spcPct val="115000"/>
                        </a:lnSpc>
                        <a:spcAft>
                          <a:spcPts val="0"/>
                        </a:spcAft>
                      </a:pPr>
                      <a:r>
                        <a:rPr lang="sl-SI" sz="1000">
                          <a:effectLst/>
                          <a:latin typeface="Tahoma"/>
                          <a:ea typeface="Times New Roman"/>
                          <a:cs typeface="Times New Roman"/>
                        </a:rPr>
                        <a:t> </a:t>
                      </a:r>
                      <a:endParaRPr lang="sl-SI" sz="1000">
                        <a:effectLst/>
                        <a:latin typeface="Calibri"/>
                        <a:ea typeface="Calibri"/>
                        <a:cs typeface="Times New Roman"/>
                      </a:endParaRPr>
                    </a:p>
                    <a:p>
                      <a:pPr algn="just">
                        <a:lnSpc>
                          <a:spcPct val="115000"/>
                        </a:lnSpc>
                        <a:spcAft>
                          <a:spcPts val="0"/>
                        </a:spcAft>
                      </a:pPr>
                      <a:r>
                        <a:rPr lang="sl-SI" sz="1000">
                          <a:effectLst/>
                          <a:latin typeface="Tahoma"/>
                          <a:ea typeface="Times New Roman"/>
                          <a:cs typeface="Times New Roman"/>
                        </a:rPr>
                        <a:t>53.</a:t>
                      </a:r>
                      <a:endParaRPr lang="sl-SI" sz="1000">
                        <a:effectLst/>
                        <a:latin typeface="Calibri"/>
                        <a:ea typeface="Calibri"/>
                        <a:cs typeface="Times New Roman"/>
                      </a:endParaRPr>
                    </a:p>
                  </a:txBody>
                  <a:tcPr marL="19462" marR="194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sl-SI" sz="1000" b="1">
                          <a:effectLst/>
                          <a:latin typeface="Tahoma"/>
                          <a:ea typeface="Times New Roman"/>
                          <a:cs typeface="Times New Roman"/>
                        </a:rPr>
                        <a:t>KRKA SI 24620763</a:t>
                      </a:r>
                      <a:endParaRPr lang="sl-SI" sz="1000">
                        <a:effectLst/>
                        <a:latin typeface="Calibri"/>
                        <a:ea typeface="Calibri"/>
                        <a:cs typeface="Times New Roman"/>
                      </a:endParaRPr>
                    </a:p>
                    <a:p>
                      <a:pPr algn="just">
                        <a:lnSpc>
                          <a:spcPct val="115000"/>
                        </a:lnSpc>
                        <a:spcAft>
                          <a:spcPts val="0"/>
                        </a:spcAft>
                      </a:pPr>
                      <a:r>
                        <a:rPr lang="sl-SI" sz="1000">
                          <a:effectLst/>
                          <a:latin typeface="Tahoma"/>
                          <a:ea typeface="Times New Roman"/>
                          <a:cs typeface="Times New Roman"/>
                        </a:rPr>
                        <a:t>Rojstvo: 21.6.2016</a:t>
                      </a:r>
                      <a:endParaRPr lang="sl-SI" sz="1000">
                        <a:effectLst/>
                        <a:latin typeface="Calibri"/>
                        <a:ea typeface="Calibri"/>
                        <a:cs typeface="Times New Roman"/>
                      </a:endParaRPr>
                    </a:p>
                    <a:p>
                      <a:pPr algn="just">
                        <a:lnSpc>
                          <a:spcPct val="115000"/>
                        </a:lnSpc>
                        <a:spcAft>
                          <a:spcPts val="0"/>
                        </a:spcAft>
                      </a:pPr>
                      <a:r>
                        <a:rPr lang="sl-SI" sz="1000">
                          <a:effectLst/>
                          <a:latin typeface="Tahoma"/>
                          <a:ea typeface="Times New Roman"/>
                          <a:cs typeface="Times New Roman"/>
                        </a:rPr>
                        <a:t>O: Grbac 853847</a:t>
                      </a:r>
                      <a:endParaRPr lang="sl-SI" sz="1000">
                        <a:effectLst/>
                        <a:latin typeface="Calibri"/>
                        <a:ea typeface="Calibri"/>
                        <a:cs typeface="Times New Roman"/>
                      </a:endParaRPr>
                    </a:p>
                    <a:p>
                      <a:pPr algn="just">
                        <a:lnSpc>
                          <a:spcPct val="115000"/>
                        </a:lnSpc>
                        <a:spcAft>
                          <a:spcPts val="0"/>
                        </a:spcAft>
                      </a:pPr>
                      <a:r>
                        <a:rPr lang="sl-SI" sz="1000">
                          <a:effectLst/>
                          <a:latin typeface="Tahoma"/>
                          <a:ea typeface="Times New Roman"/>
                          <a:cs typeface="Times New Roman"/>
                        </a:rPr>
                        <a:t>M: Kaja SI 33374509</a:t>
                      </a:r>
                      <a:endParaRPr lang="sl-SI" sz="1000">
                        <a:effectLst/>
                        <a:latin typeface="Calibri"/>
                        <a:ea typeface="Calibri"/>
                        <a:cs typeface="Times New Roman"/>
                      </a:endParaRPr>
                    </a:p>
                  </a:txBody>
                  <a:tcPr marL="19462" marR="194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sl-SI" sz="1000">
                          <a:effectLst/>
                          <a:latin typeface="Tahoma"/>
                          <a:ea typeface="Times New Roman"/>
                          <a:cs typeface="Times New Roman"/>
                        </a:rPr>
                        <a:t> </a:t>
                      </a:r>
                      <a:endParaRPr lang="sl-SI" sz="1000">
                        <a:effectLst/>
                        <a:latin typeface="Calibri"/>
                        <a:ea typeface="Calibri"/>
                        <a:cs typeface="Times New Roman"/>
                      </a:endParaRPr>
                    </a:p>
                    <a:p>
                      <a:pPr algn="just">
                        <a:lnSpc>
                          <a:spcPct val="115000"/>
                        </a:lnSpc>
                        <a:spcAft>
                          <a:spcPts val="0"/>
                        </a:spcAft>
                      </a:pPr>
                      <a:r>
                        <a:rPr lang="sl-SI" sz="1000">
                          <a:effectLst/>
                          <a:latin typeface="Tahoma"/>
                          <a:ea typeface="Times New Roman"/>
                          <a:cs typeface="Times New Roman"/>
                        </a:rPr>
                        <a:t>Štimec Barbara</a:t>
                      </a:r>
                      <a:endParaRPr lang="sl-SI" sz="1000">
                        <a:effectLst/>
                        <a:latin typeface="Calibri"/>
                        <a:ea typeface="Calibri"/>
                        <a:cs typeface="Times New Roman"/>
                      </a:endParaRPr>
                    </a:p>
                    <a:p>
                      <a:pPr algn="just">
                        <a:lnSpc>
                          <a:spcPct val="115000"/>
                        </a:lnSpc>
                        <a:spcAft>
                          <a:spcPts val="0"/>
                        </a:spcAft>
                      </a:pPr>
                      <a:r>
                        <a:rPr lang="sl-SI" sz="1000">
                          <a:effectLst/>
                          <a:latin typeface="Tahoma"/>
                          <a:ea typeface="Times New Roman"/>
                          <a:cs typeface="Times New Roman"/>
                        </a:rPr>
                        <a:t>Krkovo nad Faro 10</a:t>
                      </a:r>
                      <a:endParaRPr lang="sl-SI" sz="1000">
                        <a:effectLst/>
                        <a:latin typeface="Calibri"/>
                        <a:ea typeface="Calibri"/>
                        <a:cs typeface="Times New Roman"/>
                      </a:endParaRPr>
                    </a:p>
                    <a:p>
                      <a:pPr algn="just">
                        <a:lnSpc>
                          <a:spcPct val="115000"/>
                        </a:lnSpc>
                        <a:spcAft>
                          <a:spcPts val="0"/>
                        </a:spcAft>
                      </a:pPr>
                      <a:r>
                        <a:rPr lang="sl-SI" sz="1000">
                          <a:effectLst/>
                          <a:latin typeface="Tahoma"/>
                          <a:ea typeface="Times New Roman"/>
                          <a:cs typeface="Times New Roman"/>
                        </a:rPr>
                        <a:t>1336 Kostel</a:t>
                      </a:r>
                      <a:endParaRPr lang="sl-SI" sz="1000">
                        <a:effectLst/>
                        <a:latin typeface="Calibri"/>
                        <a:ea typeface="Calibri"/>
                        <a:cs typeface="Times New Roman"/>
                      </a:endParaRPr>
                    </a:p>
                  </a:txBody>
                  <a:tcPr marL="19462" marR="194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sl-SI" sz="1000" b="1">
                          <a:effectLst/>
                          <a:latin typeface="Tahoma"/>
                          <a:ea typeface="Times New Roman"/>
                          <a:cs typeface="Times New Roman"/>
                        </a:rPr>
                        <a:t>BM</a:t>
                      </a:r>
                      <a:endParaRPr lang="sl-SI" sz="1000">
                        <a:effectLst/>
                        <a:latin typeface="Calibri"/>
                        <a:ea typeface="Calibri"/>
                        <a:cs typeface="Times New Roman"/>
                      </a:endParaRPr>
                    </a:p>
                    <a:p>
                      <a:pPr algn="just">
                        <a:lnSpc>
                          <a:spcPct val="115000"/>
                        </a:lnSpc>
                        <a:spcAft>
                          <a:spcPts val="0"/>
                        </a:spcAft>
                      </a:pPr>
                      <a:r>
                        <a:rPr lang="sl-SI" sz="1000" b="1">
                          <a:effectLst/>
                          <a:latin typeface="Tahoma"/>
                          <a:ea typeface="Times New Roman"/>
                          <a:cs typeface="Times New Roman"/>
                        </a:rPr>
                        <a:t>2021</a:t>
                      </a:r>
                      <a:endParaRPr lang="sl-SI" sz="1000">
                        <a:effectLst/>
                        <a:latin typeface="Calibri"/>
                        <a:ea typeface="Calibri"/>
                        <a:cs typeface="Times New Roman"/>
                      </a:endParaRPr>
                    </a:p>
                  </a:txBody>
                  <a:tcPr marL="19462" marR="194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sl-SI" sz="1000">
                          <a:effectLst/>
                          <a:latin typeface="Tahoma"/>
                          <a:ea typeface="Times New Roman"/>
                          <a:cs typeface="Times New Roman"/>
                        </a:rPr>
                        <a:t>124</a:t>
                      </a:r>
                      <a:endParaRPr lang="sl-SI" sz="1000">
                        <a:effectLst/>
                        <a:latin typeface="Calibri"/>
                        <a:ea typeface="Calibri"/>
                        <a:cs typeface="Times New Roman"/>
                      </a:endParaRPr>
                    </a:p>
                    <a:p>
                      <a:pPr algn="just">
                        <a:lnSpc>
                          <a:spcPct val="115000"/>
                        </a:lnSpc>
                        <a:spcAft>
                          <a:spcPts val="0"/>
                        </a:spcAft>
                      </a:pPr>
                      <a:r>
                        <a:rPr lang="sl-SI" sz="1000">
                          <a:effectLst/>
                          <a:latin typeface="Tahoma"/>
                          <a:ea typeface="Times New Roman"/>
                          <a:cs typeface="Times New Roman"/>
                        </a:rPr>
                        <a:t>127</a:t>
                      </a:r>
                      <a:endParaRPr lang="sl-SI" sz="1000">
                        <a:effectLst/>
                        <a:latin typeface="Calibri"/>
                        <a:ea typeface="Calibri"/>
                        <a:cs typeface="Times New Roman"/>
                      </a:endParaRPr>
                    </a:p>
                    <a:p>
                      <a:pPr algn="just">
                        <a:lnSpc>
                          <a:spcPct val="115000"/>
                        </a:lnSpc>
                        <a:spcAft>
                          <a:spcPts val="0"/>
                        </a:spcAft>
                      </a:pPr>
                      <a:r>
                        <a:rPr lang="sl-SI" sz="1000">
                          <a:effectLst/>
                          <a:latin typeface="Tahoma"/>
                          <a:ea typeface="Times New Roman"/>
                          <a:cs typeface="Times New Roman"/>
                        </a:rPr>
                        <a:t>122</a:t>
                      </a:r>
                      <a:endParaRPr lang="sl-SI" sz="1000">
                        <a:effectLst/>
                        <a:latin typeface="Calibri"/>
                        <a:ea typeface="Calibri"/>
                        <a:cs typeface="Times New Roman"/>
                      </a:endParaRPr>
                    </a:p>
                    <a:p>
                      <a:pPr algn="just">
                        <a:lnSpc>
                          <a:spcPct val="115000"/>
                        </a:lnSpc>
                        <a:spcAft>
                          <a:spcPts val="0"/>
                        </a:spcAft>
                      </a:pPr>
                      <a:r>
                        <a:rPr lang="sl-SI" sz="1000">
                          <a:effectLst/>
                          <a:latin typeface="Tahoma"/>
                          <a:ea typeface="Times New Roman"/>
                          <a:cs typeface="Times New Roman"/>
                        </a:rPr>
                        <a:t>178</a:t>
                      </a:r>
                      <a:endParaRPr lang="sl-SI" sz="1000">
                        <a:effectLst/>
                        <a:latin typeface="Calibri"/>
                        <a:ea typeface="Calibri"/>
                        <a:cs typeface="Times New Roman"/>
                      </a:endParaRPr>
                    </a:p>
                  </a:txBody>
                  <a:tcPr marL="19462" marR="194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sl-SI" sz="1000">
                          <a:effectLst/>
                          <a:latin typeface="Tahoma"/>
                          <a:ea typeface="Times New Roman"/>
                          <a:cs typeface="Times New Roman"/>
                        </a:rPr>
                        <a:t>MLIN 855272</a:t>
                      </a:r>
                      <a:endParaRPr lang="sl-SI" sz="1000">
                        <a:effectLst/>
                        <a:latin typeface="Calibri"/>
                        <a:ea typeface="Calibri"/>
                        <a:cs typeface="Times New Roman"/>
                      </a:endParaRPr>
                    </a:p>
                    <a:p>
                      <a:pPr algn="just">
                        <a:lnSpc>
                          <a:spcPct val="115000"/>
                        </a:lnSpc>
                        <a:spcAft>
                          <a:spcPts val="0"/>
                        </a:spcAft>
                      </a:pPr>
                      <a:r>
                        <a:rPr lang="sl-SI" sz="1000">
                          <a:effectLst/>
                          <a:latin typeface="Tahoma"/>
                          <a:ea typeface="Times New Roman"/>
                          <a:cs typeface="Times New Roman"/>
                        </a:rPr>
                        <a:t>PIKO 855094</a:t>
                      </a:r>
                      <a:endParaRPr lang="sl-SI" sz="1000">
                        <a:effectLst/>
                        <a:latin typeface="Calibri"/>
                        <a:ea typeface="Calibri"/>
                        <a:cs typeface="Times New Roman"/>
                      </a:endParaRPr>
                    </a:p>
                  </a:txBody>
                  <a:tcPr marL="19462" marR="194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4"/>
                  </a:ext>
                </a:extLst>
              </a:tr>
              <a:tr h="198943">
                <a:tc>
                  <a:txBody>
                    <a:bodyPr/>
                    <a:lstStyle/>
                    <a:p>
                      <a:pPr algn="just">
                        <a:lnSpc>
                          <a:spcPct val="115000"/>
                        </a:lnSpc>
                        <a:spcAft>
                          <a:spcPts val="0"/>
                        </a:spcAft>
                      </a:pPr>
                      <a:r>
                        <a:rPr lang="sl-SI" sz="1000">
                          <a:effectLst/>
                          <a:latin typeface="Tahoma"/>
                          <a:ea typeface="Times New Roman"/>
                          <a:cs typeface="Times New Roman"/>
                        </a:rPr>
                        <a:t> </a:t>
                      </a:r>
                      <a:endParaRPr lang="sl-SI" sz="1000">
                        <a:effectLst/>
                        <a:latin typeface="Calibri"/>
                        <a:ea typeface="Calibri"/>
                        <a:cs typeface="Times New Roman"/>
                      </a:endParaRPr>
                    </a:p>
                    <a:p>
                      <a:pPr algn="just">
                        <a:lnSpc>
                          <a:spcPct val="115000"/>
                        </a:lnSpc>
                        <a:spcAft>
                          <a:spcPts val="0"/>
                        </a:spcAft>
                      </a:pPr>
                      <a:r>
                        <a:rPr lang="sl-SI" sz="1000">
                          <a:effectLst/>
                          <a:latin typeface="Tahoma"/>
                          <a:ea typeface="Times New Roman"/>
                          <a:cs typeface="Times New Roman"/>
                        </a:rPr>
                        <a:t>54.</a:t>
                      </a:r>
                      <a:endParaRPr lang="sl-SI" sz="1000">
                        <a:effectLst/>
                        <a:latin typeface="Calibri"/>
                        <a:ea typeface="Calibri"/>
                        <a:cs typeface="Times New Roman"/>
                      </a:endParaRPr>
                    </a:p>
                  </a:txBody>
                  <a:tcPr marL="19462" marR="194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sl-SI" sz="1000" b="1">
                          <a:effectLst/>
                          <a:latin typeface="Tahoma"/>
                          <a:ea typeface="Times New Roman"/>
                          <a:cs typeface="Times New Roman"/>
                        </a:rPr>
                        <a:t>SI 94777844</a:t>
                      </a:r>
                      <a:endParaRPr lang="sl-SI" sz="1000">
                        <a:effectLst/>
                        <a:latin typeface="Calibri"/>
                        <a:ea typeface="Calibri"/>
                        <a:cs typeface="Times New Roman"/>
                      </a:endParaRPr>
                    </a:p>
                    <a:p>
                      <a:pPr algn="just">
                        <a:lnSpc>
                          <a:spcPct val="115000"/>
                        </a:lnSpc>
                        <a:spcAft>
                          <a:spcPts val="0"/>
                        </a:spcAft>
                      </a:pPr>
                      <a:r>
                        <a:rPr lang="sl-SI" sz="1000">
                          <a:effectLst/>
                          <a:latin typeface="Tahoma"/>
                          <a:ea typeface="Times New Roman"/>
                          <a:cs typeface="Times New Roman"/>
                        </a:rPr>
                        <a:t>Rojstvo: 27.6.2016</a:t>
                      </a:r>
                      <a:endParaRPr lang="sl-SI" sz="1000">
                        <a:effectLst/>
                        <a:latin typeface="Calibri"/>
                        <a:ea typeface="Calibri"/>
                        <a:cs typeface="Times New Roman"/>
                      </a:endParaRPr>
                    </a:p>
                    <a:p>
                      <a:pPr algn="just">
                        <a:lnSpc>
                          <a:spcPct val="115000"/>
                        </a:lnSpc>
                        <a:spcAft>
                          <a:spcPts val="0"/>
                        </a:spcAft>
                      </a:pPr>
                      <a:r>
                        <a:rPr lang="sl-SI" sz="1000">
                          <a:effectLst/>
                          <a:latin typeface="Tahoma"/>
                          <a:ea typeface="Times New Roman"/>
                          <a:cs typeface="Times New Roman"/>
                        </a:rPr>
                        <a:t>O: Rudolf 853293</a:t>
                      </a:r>
                      <a:endParaRPr lang="sl-SI" sz="1000">
                        <a:effectLst/>
                        <a:latin typeface="Calibri"/>
                        <a:ea typeface="Calibri"/>
                        <a:cs typeface="Times New Roman"/>
                      </a:endParaRPr>
                    </a:p>
                    <a:p>
                      <a:pPr algn="just">
                        <a:lnSpc>
                          <a:spcPct val="115000"/>
                        </a:lnSpc>
                        <a:spcAft>
                          <a:spcPts val="0"/>
                        </a:spcAft>
                      </a:pPr>
                      <a:r>
                        <a:rPr lang="sl-SI" sz="1000">
                          <a:effectLst/>
                          <a:latin typeface="Tahoma"/>
                          <a:ea typeface="Times New Roman"/>
                          <a:cs typeface="Times New Roman"/>
                        </a:rPr>
                        <a:t>M: Kresnička SI 24230355</a:t>
                      </a:r>
                      <a:endParaRPr lang="sl-SI" sz="1000">
                        <a:effectLst/>
                        <a:latin typeface="Calibri"/>
                        <a:ea typeface="Calibri"/>
                        <a:cs typeface="Times New Roman"/>
                      </a:endParaRPr>
                    </a:p>
                  </a:txBody>
                  <a:tcPr marL="19462" marR="194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sl-SI" sz="1000">
                          <a:effectLst/>
                          <a:latin typeface="Tahoma"/>
                          <a:ea typeface="Times New Roman"/>
                          <a:cs typeface="Times New Roman"/>
                        </a:rPr>
                        <a:t> </a:t>
                      </a:r>
                      <a:endParaRPr lang="sl-SI" sz="1000">
                        <a:effectLst/>
                        <a:latin typeface="Calibri"/>
                        <a:ea typeface="Calibri"/>
                        <a:cs typeface="Times New Roman"/>
                      </a:endParaRPr>
                    </a:p>
                    <a:p>
                      <a:pPr algn="just">
                        <a:lnSpc>
                          <a:spcPct val="115000"/>
                        </a:lnSpc>
                        <a:spcAft>
                          <a:spcPts val="0"/>
                        </a:spcAft>
                      </a:pPr>
                      <a:r>
                        <a:rPr lang="sl-SI" sz="1000">
                          <a:effectLst/>
                          <a:latin typeface="Tahoma"/>
                          <a:ea typeface="Times New Roman"/>
                          <a:cs typeface="Times New Roman"/>
                        </a:rPr>
                        <a:t>Tonin Mali Marko</a:t>
                      </a:r>
                      <a:endParaRPr lang="sl-SI" sz="1000">
                        <a:effectLst/>
                        <a:latin typeface="Calibri"/>
                        <a:ea typeface="Calibri"/>
                        <a:cs typeface="Times New Roman"/>
                      </a:endParaRPr>
                    </a:p>
                    <a:p>
                      <a:pPr algn="just">
                        <a:lnSpc>
                          <a:spcPct val="115000"/>
                        </a:lnSpc>
                        <a:spcAft>
                          <a:spcPts val="0"/>
                        </a:spcAft>
                      </a:pPr>
                      <a:r>
                        <a:rPr lang="sl-SI" sz="1000">
                          <a:effectLst/>
                          <a:latin typeface="Tahoma"/>
                          <a:ea typeface="Times New Roman"/>
                          <a:cs typeface="Times New Roman"/>
                        </a:rPr>
                        <a:t>Bela Peč 2</a:t>
                      </a:r>
                      <a:endParaRPr lang="sl-SI" sz="1000">
                        <a:effectLst/>
                        <a:latin typeface="Calibri"/>
                        <a:ea typeface="Calibri"/>
                        <a:cs typeface="Times New Roman"/>
                      </a:endParaRPr>
                    </a:p>
                    <a:p>
                      <a:pPr algn="just">
                        <a:lnSpc>
                          <a:spcPct val="115000"/>
                        </a:lnSpc>
                        <a:spcAft>
                          <a:spcPts val="0"/>
                        </a:spcAft>
                      </a:pPr>
                      <a:r>
                        <a:rPr lang="sl-SI" sz="1000">
                          <a:effectLst/>
                          <a:latin typeface="Tahoma"/>
                          <a:ea typeface="Times New Roman"/>
                          <a:cs typeface="Times New Roman"/>
                        </a:rPr>
                        <a:t>1241 Kamnik</a:t>
                      </a:r>
                      <a:endParaRPr lang="sl-SI" sz="1000">
                        <a:effectLst/>
                        <a:latin typeface="Calibri"/>
                        <a:ea typeface="Calibri"/>
                        <a:cs typeface="Times New Roman"/>
                      </a:endParaRPr>
                    </a:p>
                  </a:txBody>
                  <a:tcPr marL="19462" marR="194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sl-SI" sz="1000" b="1">
                          <a:effectLst/>
                          <a:latin typeface="Tahoma"/>
                          <a:ea typeface="Times New Roman"/>
                          <a:cs typeface="Times New Roman"/>
                        </a:rPr>
                        <a:t>BM</a:t>
                      </a:r>
                      <a:endParaRPr lang="sl-SI" sz="1000">
                        <a:effectLst/>
                        <a:latin typeface="Calibri"/>
                        <a:ea typeface="Calibri"/>
                        <a:cs typeface="Times New Roman"/>
                      </a:endParaRPr>
                    </a:p>
                    <a:p>
                      <a:pPr algn="just">
                        <a:lnSpc>
                          <a:spcPct val="115000"/>
                        </a:lnSpc>
                        <a:spcAft>
                          <a:spcPts val="0"/>
                        </a:spcAft>
                      </a:pPr>
                      <a:r>
                        <a:rPr lang="sl-SI" sz="1000" b="1">
                          <a:effectLst/>
                          <a:latin typeface="Tahoma"/>
                          <a:ea typeface="Times New Roman"/>
                          <a:cs typeface="Times New Roman"/>
                        </a:rPr>
                        <a:t>2020</a:t>
                      </a:r>
                      <a:endParaRPr lang="sl-SI" sz="1000">
                        <a:effectLst/>
                        <a:latin typeface="Calibri"/>
                        <a:ea typeface="Calibri"/>
                        <a:cs typeface="Times New Roman"/>
                      </a:endParaRPr>
                    </a:p>
                  </a:txBody>
                  <a:tcPr marL="19462" marR="194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sl-SI" sz="1000">
                          <a:effectLst/>
                          <a:latin typeface="Tahoma"/>
                          <a:ea typeface="Times New Roman"/>
                          <a:cs typeface="Times New Roman"/>
                        </a:rPr>
                        <a:t>122</a:t>
                      </a:r>
                      <a:endParaRPr lang="sl-SI" sz="1000">
                        <a:effectLst/>
                        <a:latin typeface="Calibri"/>
                        <a:ea typeface="Calibri"/>
                        <a:cs typeface="Times New Roman"/>
                      </a:endParaRPr>
                    </a:p>
                    <a:p>
                      <a:pPr algn="just">
                        <a:lnSpc>
                          <a:spcPct val="115000"/>
                        </a:lnSpc>
                        <a:spcAft>
                          <a:spcPts val="0"/>
                        </a:spcAft>
                      </a:pPr>
                      <a:r>
                        <a:rPr lang="sl-SI" sz="1000">
                          <a:effectLst/>
                          <a:latin typeface="Tahoma"/>
                          <a:ea typeface="Times New Roman"/>
                          <a:cs typeface="Times New Roman"/>
                        </a:rPr>
                        <a:t>124</a:t>
                      </a:r>
                      <a:endParaRPr lang="sl-SI" sz="1000">
                        <a:effectLst/>
                        <a:latin typeface="Calibri"/>
                        <a:ea typeface="Calibri"/>
                        <a:cs typeface="Times New Roman"/>
                      </a:endParaRPr>
                    </a:p>
                    <a:p>
                      <a:pPr algn="just">
                        <a:lnSpc>
                          <a:spcPct val="115000"/>
                        </a:lnSpc>
                        <a:spcAft>
                          <a:spcPts val="0"/>
                        </a:spcAft>
                      </a:pPr>
                      <a:r>
                        <a:rPr lang="sl-SI" sz="1000">
                          <a:effectLst/>
                          <a:latin typeface="Tahoma"/>
                          <a:ea typeface="Times New Roman"/>
                          <a:cs typeface="Times New Roman"/>
                        </a:rPr>
                        <a:t>119</a:t>
                      </a:r>
                      <a:endParaRPr lang="sl-SI" sz="1000">
                        <a:effectLst/>
                        <a:latin typeface="Calibri"/>
                        <a:ea typeface="Calibri"/>
                        <a:cs typeface="Times New Roman"/>
                      </a:endParaRPr>
                    </a:p>
                    <a:p>
                      <a:pPr algn="just">
                        <a:lnSpc>
                          <a:spcPct val="115000"/>
                        </a:lnSpc>
                        <a:spcAft>
                          <a:spcPts val="0"/>
                        </a:spcAft>
                      </a:pPr>
                      <a:r>
                        <a:rPr lang="sl-SI" sz="1000">
                          <a:effectLst/>
                          <a:latin typeface="Tahoma"/>
                          <a:ea typeface="Times New Roman"/>
                          <a:cs typeface="Times New Roman"/>
                        </a:rPr>
                        <a:t>162</a:t>
                      </a:r>
                      <a:endParaRPr lang="sl-SI" sz="1000">
                        <a:effectLst/>
                        <a:latin typeface="Calibri"/>
                        <a:ea typeface="Calibri"/>
                        <a:cs typeface="Times New Roman"/>
                      </a:endParaRPr>
                    </a:p>
                  </a:txBody>
                  <a:tcPr marL="19462" marR="194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sl-SI" sz="1000">
                          <a:effectLst/>
                          <a:latin typeface="Tahoma"/>
                          <a:ea typeface="Times New Roman"/>
                          <a:cs typeface="Times New Roman"/>
                        </a:rPr>
                        <a:t>PIKO 855094</a:t>
                      </a:r>
                      <a:endParaRPr lang="sl-SI" sz="1000">
                        <a:effectLst/>
                        <a:latin typeface="Calibri"/>
                        <a:ea typeface="Calibri"/>
                        <a:cs typeface="Times New Roman"/>
                      </a:endParaRPr>
                    </a:p>
                    <a:p>
                      <a:pPr algn="just">
                        <a:lnSpc>
                          <a:spcPct val="115000"/>
                        </a:lnSpc>
                        <a:spcAft>
                          <a:spcPts val="0"/>
                        </a:spcAft>
                      </a:pPr>
                      <a:r>
                        <a:rPr lang="sl-SI" sz="1000">
                          <a:effectLst/>
                          <a:latin typeface="Tahoma"/>
                          <a:ea typeface="Times New Roman"/>
                          <a:cs typeface="Times New Roman"/>
                        </a:rPr>
                        <a:t>SANI 855263</a:t>
                      </a:r>
                      <a:endParaRPr lang="sl-SI" sz="1000">
                        <a:effectLst/>
                        <a:latin typeface="Calibri"/>
                        <a:ea typeface="Calibri"/>
                        <a:cs typeface="Times New Roman"/>
                      </a:endParaRPr>
                    </a:p>
                  </a:txBody>
                  <a:tcPr marL="19462" marR="194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5"/>
                  </a:ext>
                </a:extLst>
              </a:tr>
              <a:tr h="198943">
                <a:tc>
                  <a:txBody>
                    <a:bodyPr/>
                    <a:lstStyle/>
                    <a:p>
                      <a:pPr algn="just">
                        <a:lnSpc>
                          <a:spcPct val="115000"/>
                        </a:lnSpc>
                        <a:spcAft>
                          <a:spcPts val="0"/>
                        </a:spcAft>
                      </a:pPr>
                      <a:r>
                        <a:rPr lang="sl-SI" sz="1000">
                          <a:effectLst/>
                          <a:latin typeface="Tahoma"/>
                          <a:ea typeface="Times New Roman"/>
                          <a:cs typeface="Times New Roman"/>
                        </a:rPr>
                        <a:t> </a:t>
                      </a:r>
                      <a:endParaRPr lang="sl-SI" sz="1000">
                        <a:effectLst/>
                        <a:latin typeface="Calibri"/>
                        <a:ea typeface="Calibri"/>
                        <a:cs typeface="Times New Roman"/>
                      </a:endParaRPr>
                    </a:p>
                    <a:p>
                      <a:pPr algn="just">
                        <a:lnSpc>
                          <a:spcPct val="115000"/>
                        </a:lnSpc>
                        <a:spcAft>
                          <a:spcPts val="0"/>
                        </a:spcAft>
                      </a:pPr>
                      <a:r>
                        <a:rPr lang="sl-SI" sz="1000">
                          <a:effectLst/>
                          <a:latin typeface="Tahoma"/>
                          <a:ea typeface="Times New Roman"/>
                          <a:cs typeface="Times New Roman"/>
                        </a:rPr>
                        <a:t>55.</a:t>
                      </a:r>
                      <a:endParaRPr lang="sl-SI" sz="1000">
                        <a:effectLst/>
                        <a:latin typeface="Calibri"/>
                        <a:ea typeface="Calibri"/>
                        <a:cs typeface="Times New Roman"/>
                      </a:endParaRPr>
                    </a:p>
                  </a:txBody>
                  <a:tcPr marL="19462" marR="194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sl-SI" sz="1000" b="1">
                          <a:effectLst/>
                          <a:latin typeface="Tahoma"/>
                          <a:ea typeface="Times New Roman"/>
                          <a:cs typeface="Times New Roman"/>
                        </a:rPr>
                        <a:t>CUKII SI 54662438</a:t>
                      </a:r>
                      <a:endParaRPr lang="sl-SI" sz="1000">
                        <a:effectLst/>
                        <a:latin typeface="Calibri"/>
                        <a:ea typeface="Calibri"/>
                        <a:cs typeface="Times New Roman"/>
                      </a:endParaRPr>
                    </a:p>
                    <a:p>
                      <a:pPr algn="just">
                        <a:lnSpc>
                          <a:spcPct val="115000"/>
                        </a:lnSpc>
                        <a:spcAft>
                          <a:spcPts val="0"/>
                        </a:spcAft>
                      </a:pPr>
                      <a:r>
                        <a:rPr lang="sl-SI" sz="1000">
                          <a:effectLst/>
                          <a:latin typeface="Tahoma"/>
                          <a:ea typeface="Times New Roman"/>
                          <a:cs typeface="Times New Roman"/>
                        </a:rPr>
                        <a:t>Rojstvo: 27.6.2016</a:t>
                      </a:r>
                      <a:endParaRPr lang="sl-SI" sz="1000">
                        <a:effectLst/>
                        <a:latin typeface="Calibri"/>
                        <a:ea typeface="Calibri"/>
                        <a:cs typeface="Times New Roman"/>
                      </a:endParaRPr>
                    </a:p>
                    <a:p>
                      <a:pPr algn="just">
                        <a:lnSpc>
                          <a:spcPct val="115000"/>
                        </a:lnSpc>
                        <a:spcAft>
                          <a:spcPts val="0"/>
                        </a:spcAft>
                      </a:pPr>
                      <a:r>
                        <a:rPr lang="sl-SI" sz="1000">
                          <a:effectLst/>
                          <a:latin typeface="Tahoma"/>
                          <a:ea typeface="Times New Roman"/>
                          <a:cs typeface="Times New Roman"/>
                        </a:rPr>
                        <a:t>O: Sever 853529</a:t>
                      </a:r>
                      <a:endParaRPr lang="sl-SI" sz="1000">
                        <a:effectLst/>
                        <a:latin typeface="Calibri"/>
                        <a:ea typeface="Calibri"/>
                        <a:cs typeface="Times New Roman"/>
                      </a:endParaRPr>
                    </a:p>
                    <a:p>
                      <a:pPr algn="just">
                        <a:lnSpc>
                          <a:spcPct val="115000"/>
                        </a:lnSpc>
                        <a:spcAft>
                          <a:spcPts val="0"/>
                        </a:spcAft>
                      </a:pPr>
                      <a:r>
                        <a:rPr lang="sl-SI" sz="1000">
                          <a:effectLst/>
                          <a:latin typeface="Tahoma"/>
                          <a:ea typeface="Times New Roman"/>
                          <a:cs typeface="Times New Roman"/>
                        </a:rPr>
                        <a:t>M: Cikla SI 44280059</a:t>
                      </a:r>
                      <a:endParaRPr lang="sl-SI" sz="1000">
                        <a:effectLst/>
                        <a:latin typeface="Calibri"/>
                        <a:ea typeface="Calibri"/>
                        <a:cs typeface="Times New Roman"/>
                      </a:endParaRPr>
                    </a:p>
                  </a:txBody>
                  <a:tcPr marL="19462" marR="194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sl-SI" sz="1000">
                          <a:effectLst/>
                          <a:latin typeface="Tahoma"/>
                          <a:ea typeface="Times New Roman"/>
                          <a:cs typeface="Times New Roman"/>
                        </a:rPr>
                        <a:t> </a:t>
                      </a:r>
                      <a:endParaRPr lang="sl-SI" sz="1000">
                        <a:effectLst/>
                        <a:latin typeface="Calibri"/>
                        <a:ea typeface="Calibri"/>
                        <a:cs typeface="Times New Roman"/>
                      </a:endParaRPr>
                    </a:p>
                    <a:p>
                      <a:pPr algn="just">
                        <a:lnSpc>
                          <a:spcPct val="115000"/>
                        </a:lnSpc>
                        <a:spcAft>
                          <a:spcPts val="0"/>
                        </a:spcAft>
                      </a:pPr>
                      <a:r>
                        <a:rPr lang="sl-SI" sz="1000">
                          <a:effectLst/>
                          <a:latin typeface="Tahoma"/>
                          <a:ea typeface="Times New Roman"/>
                          <a:cs typeface="Times New Roman"/>
                        </a:rPr>
                        <a:t>Štimec Barbara</a:t>
                      </a:r>
                      <a:endParaRPr lang="sl-SI" sz="1000">
                        <a:effectLst/>
                        <a:latin typeface="Calibri"/>
                        <a:ea typeface="Calibri"/>
                        <a:cs typeface="Times New Roman"/>
                      </a:endParaRPr>
                    </a:p>
                    <a:p>
                      <a:pPr algn="just">
                        <a:lnSpc>
                          <a:spcPct val="115000"/>
                        </a:lnSpc>
                        <a:spcAft>
                          <a:spcPts val="0"/>
                        </a:spcAft>
                      </a:pPr>
                      <a:r>
                        <a:rPr lang="sl-SI" sz="1000">
                          <a:effectLst/>
                          <a:latin typeface="Tahoma"/>
                          <a:ea typeface="Times New Roman"/>
                          <a:cs typeface="Times New Roman"/>
                        </a:rPr>
                        <a:t>Krkovo nad Faro 10</a:t>
                      </a:r>
                      <a:endParaRPr lang="sl-SI" sz="1000">
                        <a:effectLst/>
                        <a:latin typeface="Calibri"/>
                        <a:ea typeface="Calibri"/>
                        <a:cs typeface="Times New Roman"/>
                      </a:endParaRPr>
                    </a:p>
                    <a:p>
                      <a:pPr algn="just">
                        <a:lnSpc>
                          <a:spcPct val="115000"/>
                        </a:lnSpc>
                        <a:spcAft>
                          <a:spcPts val="0"/>
                        </a:spcAft>
                      </a:pPr>
                      <a:r>
                        <a:rPr lang="sl-SI" sz="1000">
                          <a:effectLst/>
                          <a:latin typeface="Tahoma"/>
                          <a:ea typeface="Times New Roman"/>
                          <a:cs typeface="Times New Roman"/>
                        </a:rPr>
                        <a:t>1336 Kostel</a:t>
                      </a:r>
                      <a:endParaRPr lang="sl-SI" sz="1000">
                        <a:effectLst/>
                        <a:latin typeface="Calibri"/>
                        <a:ea typeface="Calibri"/>
                        <a:cs typeface="Times New Roman"/>
                      </a:endParaRPr>
                    </a:p>
                  </a:txBody>
                  <a:tcPr marL="19462" marR="194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sl-SI" sz="1000" b="1">
                          <a:effectLst/>
                          <a:latin typeface="Tahoma"/>
                          <a:ea typeface="Times New Roman"/>
                          <a:cs typeface="Times New Roman"/>
                        </a:rPr>
                        <a:t>BM</a:t>
                      </a:r>
                      <a:endParaRPr lang="sl-SI" sz="1000">
                        <a:effectLst/>
                        <a:latin typeface="Calibri"/>
                        <a:ea typeface="Calibri"/>
                        <a:cs typeface="Times New Roman"/>
                      </a:endParaRPr>
                    </a:p>
                    <a:p>
                      <a:pPr algn="just">
                        <a:lnSpc>
                          <a:spcPct val="115000"/>
                        </a:lnSpc>
                        <a:spcAft>
                          <a:spcPts val="0"/>
                        </a:spcAft>
                      </a:pPr>
                      <a:r>
                        <a:rPr lang="sl-SI" sz="1000" b="1">
                          <a:effectLst/>
                          <a:latin typeface="Tahoma"/>
                          <a:ea typeface="Times New Roman"/>
                          <a:cs typeface="Times New Roman"/>
                        </a:rPr>
                        <a:t>2020</a:t>
                      </a:r>
                      <a:endParaRPr lang="sl-SI" sz="1000">
                        <a:effectLst/>
                        <a:latin typeface="Calibri"/>
                        <a:ea typeface="Calibri"/>
                        <a:cs typeface="Times New Roman"/>
                      </a:endParaRPr>
                    </a:p>
                  </a:txBody>
                  <a:tcPr marL="19462" marR="194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sl-SI" sz="1000">
                          <a:effectLst/>
                          <a:latin typeface="Tahoma"/>
                          <a:ea typeface="Times New Roman"/>
                          <a:cs typeface="Times New Roman"/>
                        </a:rPr>
                        <a:t>121</a:t>
                      </a:r>
                      <a:endParaRPr lang="sl-SI" sz="1000">
                        <a:effectLst/>
                        <a:latin typeface="Calibri"/>
                        <a:ea typeface="Calibri"/>
                        <a:cs typeface="Times New Roman"/>
                      </a:endParaRPr>
                    </a:p>
                    <a:p>
                      <a:pPr algn="just">
                        <a:lnSpc>
                          <a:spcPct val="115000"/>
                        </a:lnSpc>
                        <a:spcAft>
                          <a:spcPts val="0"/>
                        </a:spcAft>
                      </a:pPr>
                      <a:r>
                        <a:rPr lang="sl-SI" sz="1000">
                          <a:effectLst/>
                          <a:latin typeface="Tahoma"/>
                          <a:ea typeface="Times New Roman"/>
                          <a:cs typeface="Times New Roman"/>
                        </a:rPr>
                        <a:t>124</a:t>
                      </a:r>
                      <a:endParaRPr lang="sl-SI" sz="1000">
                        <a:effectLst/>
                        <a:latin typeface="Calibri"/>
                        <a:ea typeface="Calibri"/>
                        <a:cs typeface="Times New Roman"/>
                      </a:endParaRPr>
                    </a:p>
                    <a:p>
                      <a:pPr algn="just">
                        <a:lnSpc>
                          <a:spcPct val="115000"/>
                        </a:lnSpc>
                        <a:spcAft>
                          <a:spcPts val="0"/>
                        </a:spcAft>
                      </a:pPr>
                      <a:r>
                        <a:rPr lang="sl-SI" sz="1000">
                          <a:effectLst/>
                          <a:latin typeface="Tahoma"/>
                          <a:ea typeface="Times New Roman"/>
                          <a:cs typeface="Times New Roman"/>
                        </a:rPr>
                        <a:t>122</a:t>
                      </a:r>
                      <a:endParaRPr lang="sl-SI" sz="1000">
                        <a:effectLst/>
                        <a:latin typeface="Calibri"/>
                        <a:ea typeface="Calibri"/>
                        <a:cs typeface="Times New Roman"/>
                      </a:endParaRPr>
                    </a:p>
                    <a:p>
                      <a:pPr algn="just">
                        <a:lnSpc>
                          <a:spcPct val="115000"/>
                        </a:lnSpc>
                        <a:spcAft>
                          <a:spcPts val="0"/>
                        </a:spcAft>
                      </a:pPr>
                      <a:r>
                        <a:rPr lang="sl-SI" sz="1000">
                          <a:effectLst/>
                          <a:latin typeface="Tahoma"/>
                          <a:ea typeface="Times New Roman"/>
                          <a:cs typeface="Times New Roman"/>
                        </a:rPr>
                        <a:t>169</a:t>
                      </a:r>
                      <a:endParaRPr lang="sl-SI" sz="1000">
                        <a:effectLst/>
                        <a:latin typeface="Calibri"/>
                        <a:ea typeface="Calibri"/>
                        <a:cs typeface="Times New Roman"/>
                      </a:endParaRPr>
                    </a:p>
                  </a:txBody>
                  <a:tcPr marL="19462" marR="194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sl-SI" sz="1000">
                          <a:effectLst/>
                          <a:latin typeface="Tahoma"/>
                          <a:ea typeface="Times New Roman"/>
                          <a:cs typeface="Times New Roman"/>
                        </a:rPr>
                        <a:t>MLIN 855272</a:t>
                      </a:r>
                      <a:endParaRPr lang="sl-SI" sz="1000">
                        <a:effectLst/>
                        <a:latin typeface="Calibri"/>
                        <a:ea typeface="Calibri"/>
                        <a:cs typeface="Times New Roman"/>
                      </a:endParaRPr>
                    </a:p>
                    <a:p>
                      <a:pPr algn="just">
                        <a:lnSpc>
                          <a:spcPct val="115000"/>
                        </a:lnSpc>
                        <a:spcAft>
                          <a:spcPts val="0"/>
                        </a:spcAft>
                      </a:pPr>
                      <a:r>
                        <a:rPr lang="sl-SI" sz="1000">
                          <a:effectLst/>
                          <a:latin typeface="Tahoma"/>
                          <a:ea typeface="Times New Roman"/>
                          <a:cs typeface="Times New Roman"/>
                        </a:rPr>
                        <a:t>SAVO 853820</a:t>
                      </a:r>
                      <a:endParaRPr lang="sl-SI" sz="1000">
                        <a:effectLst/>
                        <a:latin typeface="Calibri"/>
                        <a:ea typeface="Calibri"/>
                        <a:cs typeface="Times New Roman"/>
                      </a:endParaRPr>
                    </a:p>
                  </a:txBody>
                  <a:tcPr marL="19462" marR="194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6"/>
                  </a:ext>
                </a:extLst>
              </a:tr>
              <a:tr h="198943">
                <a:tc>
                  <a:txBody>
                    <a:bodyPr/>
                    <a:lstStyle/>
                    <a:p>
                      <a:pPr algn="just">
                        <a:lnSpc>
                          <a:spcPct val="115000"/>
                        </a:lnSpc>
                        <a:spcAft>
                          <a:spcPts val="0"/>
                        </a:spcAft>
                      </a:pPr>
                      <a:r>
                        <a:rPr lang="sl-SI" sz="1000">
                          <a:effectLst/>
                          <a:latin typeface="Tahoma"/>
                          <a:ea typeface="Times New Roman"/>
                          <a:cs typeface="Times New Roman"/>
                        </a:rPr>
                        <a:t> </a:t>
                      </a:r>
                      <a:endParaRPr lang="sl-SI" sz="1000">
                        <a:effectLst/>
                        <a:latin typeface="Calibri"/>
                        <a:ea typeface="Calibri"/>
                        <a:cs typeface="Times New Roman"/>
                      </a:endParaRPr>
                    </a:p>
                    <a:p>
                      <a:pPr algn="just">
                        <a:lnSpc>
                          <a:spcPct val="115000"/>
                        </a:lnSpc>
                        <a:spcAft>
                          <a:spcPts val="0"/>
                        </a:spcAft>
                      </a:pPr>
                      <a:r>
                        <a:rPr lang="sl-SI" sz="1000">
                          <a:effectLst/>
                          <a:latin typeface="Tahoma"/>
                          <a:ea typeface="Times New Roman"/>
                          <a:cs typeface="Times New Roman"/>
                        </a:rPr>
                        <a:t>56.</a:t>
                      </a:r>
                      <a:endParaRPr lang="sl-SI" sz="1000">
                        <a:effectLst/>
                        <a:latin typeface="Calibri"/>
                        <a:ea typeface="Calibri"/>
                        <a:cs typeface="Times New Roman"/>
                      </a:endParaRPr>
                    </a:p>
                  </a:txBody>
                  <a:tcPr marL="19462" marR="194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sl-SI" sz="1000" b="1">
                          <a:effectLst/>
                          <a:latin typeface="Tahoma"/>
                          <a:ea typeface="Times New Roman"/>
                          <a:cs typeface="Times New Roman"/>
                        </a:rPr>
                        <a:t>SI 64850014</a:t>
                      </a:r>
                      <a:endParaRPr lang="sl-SI" sz="1000">
                        <a:effectLst/>
                        <a:latin typeface="Calibri"/>
                        <a:ea typeface="Calibri"/>
                        <a:cs typeface="Times New Roman"/>
                      </a:endParaRPr>
                    </a:p>
                    <a:p>
                      <a:pPr algn="just">
                        <a:lnSpc>
                          <a:spcPct val="115000"/>
                        </a:lnSpc>
                        <a:spcAft>
                          <a:spcPts val="0"/>
                        </a:spcAft>
                      </a:pPr>
                      <a:r>
                        <a:rPr lang="sl-SI" sz="1000">
                          <a:effectLst/>
                          <a:latin typeface="Tahoma"/>
                          <a:ea typeface="Times New Roman"/>
                          <a:cs typeface="Times New Roman"/>
                        </a:rPr>
                        <a:t>Rojstvo: 1.10.2016</a:t>
                      </a:r>
                      <a:endParaRPr lang="sl-SI" sz="1000">
                        <a:effectLst/>
                        <a:latin typeface="Calibri"/>
                        <a:ea typeface="Calibri"/>
                        <a:cs typeface="Times New Roman"/>
                      </a:endParaRPr>
                    </a:p>
                    <a:p>
                      <a:pPr algn="just">
                        <a:lnSpc>
                          <a:spcPct val="115000"/>
                        </a:lnSpc>
                        <a:spcAft>
                          <a:spcPts val="0"/>
                        </a:spcAft>
                      </a:pPr>
                      <a:r>
                        <a:rPr lang="sl-SI" sz="1000">
                          <a:effectLst/>
                          <a:latin typeface="Tahoma"/>
                          <a:ea typeface="Times New Roman"/>
                          <a:cs typeface="Times New Roman"/>
                        </a:rPr>
                        <a:t>O: Solčavski 853029</a:t>
                      </a:r>
                      <a:endParaRPr lang="sl-SI" sz="1000">
                        <a:effectLst/>
                        <a:latin typeface="Calibri"/>
                        <a:ea typeface="Calibri"/>
                        <a:cs typeface="Times New Roman"/>
                      </a:endParaRPr>
                    </a:p>
                    <a:p>
                      <a:pPr algn="just">
                        <a:lnSpc>
                          <a:spcPct val="115000"/>
                        </a:lnSpc>
                        <a:spcAft>
                          <a:spcPts val="0"/>
                        </a:spcAft>
                      </a:pPr>
                      <a:r>
                        <a:rPr lang="sl-SI" sz="1000">
                          <a:effectLst/>
                          <a:latin typeface="Tahoma"/>
                          <a:ea typeface="Times New Roman"/>
                          <a:cs typeface="Times New Roman"/>
                        </a:rPr>
                        <a:t>M: Paula SI 64100326</a:t>
                      </a:r>
                      <a:endParaRPr lang="sl-SI" sz="1000">
                        <a:effectLst/>
                        <a:latin typeface="Calibri"/>
                        <a:ea typeface="Calibri"/>
                        <a:cs typeface="Times New Roman"/>
                      </a:endParaRPr>
                    </a:p>
                  </a:txBody>
                  <a:tcPr marL="19462" marR="194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sl-SI" sz="1000">
                          <a:effectLst/>
                          <a:latin typeface="Tahoma"/>
                          <a:ea typeface="Times New Roman"/>
                          <a:cs typeface="Times New Roman"/>
                        </a:rPr>
                        <a:t> </a:t>
                      </a:r>
                      <a:endParaRPr lang="sl-SI" sz="1000">
                        <a:effectLst/>
                        <a:latin typeface="Calibri"/>
                        <a:ea typeface="Calibri"/>
                        <a:cs typeface="Times New Roman"/>
                      </a:endParaRPr>
                    </a:p>
                    <a:p>
                      <a:pPr algn="just">
                        <a:lnSpc>
                          <a:spcPct val="115000"/>
                        </a:lnSpc>
                        <a:spcAft>
                          <a:spcPts val="0"/>
                        </a:spcAft>
                      </a:pPr>
                      <a:r>
                        <a:rPr lang="sl-SI" sz="1000">
                          <a:effectLst/>
                          <a:latin typeface="Tahoma"/>
                          <a:ea typeface="Times New Roman"/>
                          <a:cs typeface="Times New Roman"/>
                        </a:rPr>
                        <a:t>Kemperl Jerneja</a:t>
                      </a:r>
                      <a:endParaRPr lang="sl-SI" sz="1000">
                        <a:effectLst/>
                        <a:latin typeface="Calibri"/>
                        <a:ea typeface="Calibri"/>
                        <a:cs typeface="Times New Roman"/>
                      </a:endParaRPr>
                    </a:p>
                    <a:p>
                      <a:pPr algn="just">
                        <a:lnSpc>
                          <a:spcPct val="115000"/>
                        </a:lnSpc>
                        <a:spcAft>
                          <a:spcPts val="0"/>
                        </a:spcAft>
                      </a:pPr>
                      <a:r>
                        <a:rPr lang="sl-SI" sz="1000">
                          <a:effectLst/>
                          <a:latin typeface="Tahoma"/>
                          <a:ea typeface="Times New Roman"/>
                          <a:cs typeface="Times New Roman"/>
                        </a:rPr>
                        <a:t>Podsreda 22</a:t>
                      </a:r>
                      <a:endParaRPr lang="sl-SI" sz="1000">
                        <a:effectLst/>
                        <a:latin typeface="Calibri"/>
                        <a:ea typeface="Calibri"/>
                        <a:cs typeface="Times New Roman"/>
                      </a:endParaRPr>
                    </a:p>
                    <a:p>
                      <a:pPr algn="just">
                        <a:lnSpc>
                          <a:spcPct val="115000"/>
                        </a:lnSpc>
                        <a:spcAft>
                          <a:spcPts val="0"/>
                        </a:spcAft>
                      </a:pPr>
                      <a:r>
                        <a:rPr lang="sl-SI" sz="1000">
                          <a:effectLst/>
                          <a:latin typeface="Tahoma"/>
                          <a:ea typeface="Times New Roman"/>
                          <a:cs typeface="Times New Roman"/>
                        </a:rPr>
                        <a:t>3257 Podsreda</a:t>
                      </a:r>
                      <a:endParaRPr lang="sl-SI" sz="1000">
                        <a:effectLst/>
                        <a:latin typeface="Calibri"/>
                        <a:ea typeface="Calibri"/>
                        <a:cs typeface="Times New Roman"/>
                      </a:endParaRPr>
                    </a:p>
                  </a:txBody>
                  <a:tcPr marL="19462" marR="194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sl-SI" sz="1000" b="1">
                          <a:effectLst/>
                          <a:latin typeface="Tahoma"/>
                          <a:ea typeface="Times New Roman"/>
                          <a:cs typeface="Times New Roman"/>
                        </a:rPr>
                        <a:t>BM</a:t>
                      </a:r>
                      <a:endParaRPr lang="sl-SI" sz="1000">
                        <a:effectLst/>
                        <a:latin typeface="Calibri"/>
                        <a:ea typeface="Calibri"/>
                        <a:cs typeface="Times New Roman"/>
                      </a:endParaRPr>
                    </a:p>
                    <a:p>
                      <a:pPr algn="just">
                        <a:lnSpc>
                          <a:spcPct val="115000"/>
                        </a:lnSpc>
                        <a:spcAft>
                          <a:spcPts val="0"/>
                        </a:spcAft>
                      </a:pPr>
                      <a:r>
                        <a:rPr lang="sl-SI" sz="1000" b="1">
                          <a:effectLst/>
                          <a:latin typeface="Tahoma"/>
                          <a:ea typeface="Times New Roman"/>
                          <a:cs typeface="Times New Roman"/>
                        </a:rPr>
                        <a:t>2020</a:t>
                      </a:r>
                      <a:endParaRPr lang="sl-SI" sz="1000">
                        <a:effectLst/>
                        <a:latin typeface="Calibri"/>
                        <a:ea typeface="Calibri"/>
                        <a:cs typeface="Times New Roman"/>
                      </a:endParaRPr>
                    </a:p>
                  </a:txBody>
                  <a:tcPr marL="19462" marR="194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sl-SI" sz="1000">
                          <a:effectLst/>
                          <a:latin typeface="Tahoma"/>
                          <a:ea typeface="Times New Roman"/>
                          <a:cs typeface="Times New Roman"/>
                        </a:rPr>
                        <a:t>122</a:t>
                      </a:r>
                      <a:endParaRPr lang="sl-SI" sz="1000">
                        <a:effectLst/>
                        <a:latin typeface="Calibri"/>
                        <a:ea typeface="Calibri"/>
                        <a:cs typeface="Times New Roman"/>
                      </a:endParaRPr>
                    </a:p>
                    <a:p>
                      <a:pPr algn="just">
                        <a:lnSpc>
                          <a:spcPct val="115000"/>
                        </a:lnSpc>
                        <a:spcAft>
                          <a:spcPts val="0"/>
                        </a:spcAft>
                      </a:pPr>
                      <a:r>
                        <a:rPr lang="sl-SI" sz="1000">
                          <a:effectLst/>
                          <a:latin typeface="Tahoma"/>
                          <a:ea typeface="Times New Roman"/>
                          <a:cs typeface="Times New Roman"/>
                        </a:rPr>
                        <a:t>125</a:t>
                      </a:r>
                      <a:endParaRPr lang="sl-SI" sz="1000">
                        <a:effectLst/>
                        <a:latin typeface="Calibri"/>
                        <a:ea typeface="Calibri"/>
                        <a:cs typeface="Times New Roman"/>
                      </a:endParaRPr>
                    </a:p>
                    <a:p>
                      <a:pPr algn="just">
                        <a:lnSpc>
                          <a:spcPct val="115000"/>
                        </a:lnSpc>
                        <a:spcAft>
                          <a:spcPts val="0"/>
                        </a:spcAft>
                      </a:pPr>
                      <a:r>
                        <a:rPr lang="sl-SI" sz="1000">
                          <a:effectLst/>
                          <a:latin typeface="Tahoma"/>
                          <a:ea typeface="Times New Roman"/>
                          <a:cs typeface="Times New Roman"/>
                        </a:rPr>
                        <a:t>117</a:t>
                      </a:r>
                      <a:endParaRPr lang="sl-SI" sz="1000">
                        <a:effectLst/>
                        <a:latin typeface="Calibri"/>
                        <a:ea typeface="Calibri"/>
                        <a:cs typeface="Times New Roman"/>
                      </a:endParaRPr>
                    </a:p>
                    <a:p>
                      <a:pPr algn="just">
                        <a:lnSpc>
                          <a:spcPct val="115000"/>
                        </a:lnSpc>
                        <a:spcAft>
                          <a:spcPts val="0"/>
                        </a:spcAft>
                      </a:pPr>
                      <a:r>
                        <a:rPr lang="sl-SI" sz="1000">
                          <a:effectLst/>
                          <a:latin typeface="Tahoma"/>
                          <a:ea typeface="Times New Roman"/>
                          <a:cs typeface="Times New Roman"/>
                        </a:rPr>
                        <a:t>169</a:t>
                      </a:r>
                      <a:endParaRPr lang="sl-SI" sz="1000">
                        <a:effectLst/>
                        <a:latin typeface="Calibri"/>
                        <a:ea typeface="Calibri"/>
                        <a:cs typeface="Times New Roman"/>
                      </a:endParaRPr>
                    </a:p>
                  </a:txBody>
                  <a:tcPr marL="19462" marR="194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sl-SI" sz="1000" dirty="0">
                          <a:effectLst/>
                          <a:latin typeface="Tahoma"/>
                          <a:ea typeface="Times New Roman"/>
                          <a:cs typeface="Times New Roman"/>
                        </a:rPr>
                        <a:t>PIKO 855094</a:t>
                      </a:r>
                      <a:endParaRPr lang="sl-SI" sz="1000" dirty="0">
                        <a:effectLst/>
                        <a:latin typeface="Calibri"/>
                        <a:ea typeface="Calibri"/>
                        <a:cs typeface="Times New Roman"/>
                      </a:endParaRPr>
                    </a:p>
                    <a:p>
                      <a:pPr algn="just">
                        <a:lnSpc>
                          <a:spcPct val="115000"/>
                        </a:lnSpc>
                        <a:spcAft>
                          <a:spcPts val="0"/>
                        </a:spcAft>
                      </a:pPr>
                      <a:r>
                        <a:rPr lang="sl-SI" sz="1000" dirty="0">
                          <a:effectLst/>
                          <a:latin typeface="Tahoma"/>
                          <a:ea typeface="Times New Roman"/>
                          <a:cs typeface="Times New Roman"/>
                        </a:rPr>
                        <a:t>GREN 854285</a:t>
                      </a:r>
                      <a:endParaRPr lang="sl-SI" sz="1000" dirty="0">
                        <a:effectLst/>
                        <a:latin typeface="Calibri"/>
                        <a:ea typeface="Calibri"/>
                        <a:cs typeface="Times New Roman"/>
                      </a:endParaRPr>
                    </a:p>
                  </a:txBody>
                  <a:tcPr marL="19462" marR="194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7"/>
                  </a:ext>
                </a:extLst>
              </a:tr>
            </a:tbl>
          </a:graphicData>
        </a:graphic>
      </p:graphicFrame>
    </p:spTree>
    <p:extLst>
      <p:ext uri="{BB962C8B-B14F-4D97-AF65-F5344CB8AC3E}">
        <p14:creationId xmlns:p14="http://schemas.microsoft.com/office/powerpoint/2010/main" val="326260546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ela 3"/>
          <p:cNvGraphicFramePr>
            <a:graphicFrameLocks noGrp="1"/>
          </p:cNvGraphicFramePr>
          <p:nvPr>
            <p:extLst>
              <p:ext uri="{D42A27DB-BD31-4B8C-83A1-F6EECF244321}">
                <p14:modId xmlns:p14="http://schemas.microsoft.com/office/powerpoint/2010/main" val="1919775555"/>
              </p:ext>
            </p:extLst>
          </p:nvPr>
        </p:nvGraphicFramePr>
        <p:xfrm>
          <a:off x="539552" y="476671"/>
          <a:ext cx="8208911" cy="5958840"/>
        </p:xfrm>
        <a:graphic>
          <a:graphicData uri="http://schemas.openxmlformats.org/drawingml/2006/table">
            <a:tbl>
              <a:tblPr firstRow="1" firstCol="1" lastRow="1" lastCol="1" bandRow="1" bandCol="1"/>
              <a:tblGrid>
                <a:gridCol w="438005">
                  <a:extLst>
                    <a:ext uri="{9D8B030D-6E8A-4147-A177-3AD203B41FA5}">
                      <a16:colId xmlns:a16="http://schemas.microsoft.com/office/drawing/2014/main" val="20000"/>
                    </a:ext>
                  </a:extLst>
                </a:gridCol>
                <a:gridCol w="2557491">
                  <a:extLst>
                    <a:ext uri="{9D8B030D-6E8A-4147-A177-3AD203B41FA5}">
                      <a16:colId xmlns:a16="http://schemas.microsoft.com/office/drawing/2014/main" val="20001"/>
                    </a:ext>
                  </a:extLst>
                </a:gridCol>
                <a:gridCol w="2208893">
                  <a:extLst>
                    <a:ext uri="{9D8B030D-6E8A-4147-A177-3AD203B41FA5}">
                      <a16:colId xmlns:a16="http://schemas.microsoft.com/office/drawing/2014/main" val="20002"/>
                    </a:ext>
                  </a:extLst>
                </a:gridCol>
                <a:gridCol w="789887">
                  <a:extLst>
                    <a:ext uri="{9D8B030D-6E8A-4147-A177-3AD203B41FA5}">
                      <a16:colId xmlns:a16="http://schemas.microsoft.com/office/drawing/2014/main" val="20003"/>
                    </a:ext>
                  </a:extLst>
                </a:gridCol>
                <a:gridCol w="546277">
                  <a:extLst>
                    <a:ext uri="{9D8B030D-6E8A-4147-A177-3AD203B41FA5}">
                      <a16:colId xmlns:a16="http://schemas.microsoft.com/office/drawing/2014/main" val="20004"/>
                    </a:ext>
                  </a:extLst>
                </a:gridCol>
                <a:gridCol w="1668358">
                  <a:extLst>
                    <a:ext uri="{9D8B030D-6E8A-4147-A177-3AD203B41FA5}">
                      <a16:colId xmlns:a16="http://schemas.microsoft.com/office/drawing/2014/main" val="20005"/>
                    </a:ext>
                  </a:extLst>
                </a:gridCol>
              </a:tblGrid>
              <a:tr h="516137">
                <a:tc>
                  <a:txBody>
                    <a:bodyPr/>
                    <a:lstStyle/>
                    <a:p>
                      <a:pPr algn="just">
                        <a:lnSpc>
                          <a:spcPct val="115000"/>
                        </a:lnSpc>
                        <a:spcAft>
                          <a:spcPts val="0"/>
                        </a:spcAft>
                      </a:pPr>
                      <a:r>
                        <a:rPr lang="sl-SI" sz="1000">
                          <a:effectLst/>
                          <a:latin typeface="Tahoma"/>
                          <a:ea typeface="Times New Roman"/>
                          <a:cs typeface="Times New Roman"/>
                        </a:rPr>
                        <a:t> </a:t>
                      </a:r>
                      <a:endParaRPr lang="sl-SI" sz="1000">
                        <a:effectLst/>
                        <a:latin typeface="Calibri"/>
                        <a:ea typeface="Calibri"/>
                        <a:cs typeface="Times New Roman"/>
                      </a:endParaRPr>
                    </a:p>
                    <a:p>
                      <a:pPr algn="just">
                        <a:lnSpc>
                          <a:spcPct val="115000"/>
                        </a:lnSpc>
                        <a:spcAft>
                          <a:spcPts val="0"/>
                        </a:spcAft>
                      </a:pPr>
                      <a:r>
                        <a:rPr lang="sl-SI" sz="1000">
                          <a:effectLst/>
                          <a:latin typeface="Tahoma"/>
                          <a:ea typeface="Times New Roman"/>
                          <a:cs typeface="Times New Roman"/>
                        </a:rPr>
                        <a:t>57.</a:t>
                      </a:r>
                      <a:endParaRPr lang="sl-SI" sz="1000">
                        <a:effectLst/>
                        <a:latin typeface="Calibri"/>
                        <a:ea typeface="Calibri"/>
                        <a:cs typeface="Times New Roman"/>
                      </a:endParaRPr>
                    </a:p>
                  </a:txBody>
                  <a:tcPr marL="31071" marR="3107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sl-SI" sz="1000" b="1">
                          <a:effectLst/>
                          <a:latin typeface="Tahoma"/>
                          <a:ea typeface="Times New Roman"/>
                          <a:cs typeface="Times New Roman"/>
                        </a:rPr>
                        <a:t>CINDA SI 64837783</a:t>
                      </a:r>
                      <a:endParaRPr lang="sl-SI" sz="1000">
                        <a:effectLst/>
                        <a:latin typeface="Calibri"/>
                        <a:ea typeface="Calibri"/>
                        <a:cs typeface="Times New Roman"/>
                      </a:endParaRPr>
                    </a:p>
                    <a:p>
                      <a:pPr algn="just">
                        <a:lnSpc>
                          <a:spcPct val="115000"/>
                        </a:lnSpc>
                        <a:spcAft>
                          <a:spcPts val="0"/>
                        </a:spcAft>
                      </a:pPr>
                      <a:r>
                        <a:rPr lang="sl-SI" sz="1000">
                          <a:effectLst/>
                          <a:latin typeface="Tahoma"/>
                          <a:ea typeface="Times New Roman"/>
                          <a:cs typeface="Times New Roman"/>
                        </a:rPr>
                        <a:t>Rojstvo: 24.11.2016</a:t>
                      </a:r>
                      <a:endParaRPr lang="sl-SI" sz="1000">
                        <a:effectLst/>
                        <a:latin typeface="Calibri"/>
                        <a:ea typeface="Calibri"/>
                        <a:cs typeface="Times New Roman"/>
                      </a:endParaRPr>
                    </a:p>
                    <a:p>
                      <a:pPr algn="just">
                        <a:lnSpc>
                          <a:spcPct val="115000"/>
                        </a:lnSpc>
                        <a:spcAft>
                          <a:spcPts val="0"/>
                        </a:spcAft>
                      </a:pPr>
                      <a:r>
                        <a:rPr lang="sl-SI" sz="1000">
                          <a:effectLst/>
                          <a:latin typeface="Tahoma"/>
                          <a:ea typeface="Times New Roman"/>
                          <a:cs typeface="Times New Roman"/>
                        </a:rPr>
                        <a:t>O: Nego 853081</a:t>
                      </a:r>
                      <a:endParaRPr lang="sl-SI" sz="1000">
                        <a:effectLst/>
                        <a:latin typeface="Calibri"/>
                        <a:ea typeface="Calibri"/>
                        <a:cs typeface="Times New Roman"/>
                      </a:endParaRPr>
                    </a:p>
                    <a:p>
                      <a:pPr algn="just">
                        <a:lnSpc>
                          <a:spcPct val="115000"/>
                        </a:lnSpc>
                        <a:spcAft>
                          <a:spcPts val="0"/>
                        </a:spcAft>
                      </a:pPr>
                      <a:r>
                        <a:rPr lang="sl-SI" sz="1000">
                          <a:effectLst/>
                          <a:latin typeface="Tahoma"/>
                          <a:ea typeface="Times New Roman"/>
                          <a:cs typeface="Times New Roman"/>
                        </a:rPr>
                        <a:t>M: Tajči SI 93631172</a:t>
                      </a:r>
                      <a:endParaRPr lang="sl-SI" sz="1000">
                        <a:effectLst/>
                        <a:latin typeface="Calibri"/>
                        <a:ea typeface="Calibri"/>
                        <a:cs typeface="Times New Roman"/>
                      </a:endParaRPr>
                    </a:p>
                  </a:txBody>
                  <a:tcPr marL="31071" marR="3107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sl-SI" sz="1000">
                          <a:effectLst/>
                          <a:latin typeface="Tahoma"/>
                          <a:ea typeface="Times New Roman"/>
                          <a:cs typeface="Times New Roman"/>
                        </a:rPr>
                        <a:t> </a:t>
                      </a:r>
                      <a:endParaRPr lang="sl-SI" sz="1000">
                        <a:effectLst/>
                        <a:latin typeface="Calibri"/>
                        <a:ea typeface="Calibri"/>
                        <a:cs typeface="Times New Roman"/>
                      </a:endParaRPr>
                    </a:p>
                    <a:p>
                      <a:pPr algn="just">
                        <a:lnSpc>
                          <a:spcPct val="115000"/>
                        </a:lnSpc>
                        <a:spcAft>
                          <a:spcPts val="0"/>
                        </a:spcAft>
                      </a:pPr>
                      <a:r>
                        <a:rPr lang="sl-SI" sz="1000">
                          <a:effectLst/>
                          <a:latin typeface="Tahoma"/>
                          <a:ea typeface="Times New Roman"/>
                          <a:cs typeface="Times New Roman"/>
                        </a:rPr>
                        <a:t>Emeršič Janez</a:t>
                      </a:r>
                      <a:endParaRPr lang="sl-SI" sz="1000">
                        <a:effectLst/>
                        <a:latin typeface="Calibri"/>
                        <a:ea typeface="Calibri"/>
                        <a:cs typeface="Times New Roman"/>
                      </a:endParaRPr>
                    </a:p>
                    <a:p>
                      <a:pPr algn="just">
                        <a:lnSpc>
                          <a:spcPct val="115000"/>
                        </a:lnSpc>
                        <a:spcAft>
                          <a:spcPts val="0"/>
                        </a:spcAft>
                      </a:pPr>
                      <a:r>
                        <a:rPr lang="sl-SI" sz="1000">
                          <a:effectLst/>
                          <a:latin typeface="Tahoma"/>
                          <a:ea typeface="Times New Roman"/>
                          <a:cs typeface="Times New Roman"/>
                        </a:rPr>
                        <a:t>Veliki Okič 52</a:t>
                      </a:r>
                      <a:endParaRPr lang="sl-SI" sz="1000">
                        <a:effectLst/>
                        <a:latin typeface="Calibri"/>
                        <a:ea typeface="Calibri"/>
                        <a:cs typeface="Times New Roman"/>
                      </a:endParaRPr>
                    </a:p>
                    <a:p>
                      <a:pPr algn="just">
                        <a:lnSpc>
                          <a:spcPct val="115000"/>
                        </a:lnSpc>
                        <a:spcAft>
                          <a:spcPts val="0"/>
                        </a:spcAft>
                      </a:pPr>
                      <a:r>
                        <a:rPr lang="sl-SI" sz="1000">
                          <a:effectLst/>
                          <a:latin typeface="Tahoma"/>
                          <a:ea typeface="Times New Roman"/>
                          <a:cs typeface="Times New Roman"/>
                        </a:rPr>
                        <a:t>2285 Leskovec</a:t>
                      </a:r>
                      <a:endParaRPr lang="sl-SI" sz="1000">
                        <a:effectLst/>
                        <a:latin typeface="Calibri"/>
                        <a:ea typeface="Calibri"/>
                        <a:cs typeface="Times New Roman"/>
                      </a:endParaRPr>
                    </a:p>
                    <a:p>
                      <a:pPr algn="just">
                        <a:lnSpc>
                          <a:spcPct val="115000"/>
                        </a:lnSpc>
                        <a:spcAft>
                          <a:spcPts val="0"/>
                        </a:spcAft>
                      </a:pPr>
                      <a:r>
                        <a:rPr lang="sl-SI" sz="1000">
                          <a:effectLst/>
                          <a:latin typeface="Tahoma"/>
                          <a:ea typeface="Times New Roman"/>
                          <a:cs typeface="Times New Roman"/>
                        </a:rPr>
                        <a:t> </a:t>
                      </a:r>
                      <a:endParaRPr lang="sl-SI" sz="1000">
                        <a:effectLst/>
                        <a:latin typeface="Calibri"/>
                        <a:ea typeface="Calibri"/>
                        <a:cs typeface="Times New Roman"/>
                      </a:endParaRPr>
                    </a:p>
                  </a:txBody>
                  <a:tcPr marL="31071" marR="3107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sl-SI" sz="1000" b="1">
                          <a:effectLst/>
                          <a:latin typeface="Tahoma"/>
                          <a:ea typeface="Times New Roman"/>
                          <a:cs typeface="Times New Roman"/>
                        </a:rPr>
                        <a:t>BM</a:t>
                      </a:r>
                      <a:endParaRPr lang="sl-SI" sz="1000">
                        <a:effectLst/>
                        <a:latin typeface="Calibri"/>
                        <a:ea typeface="Calibri"/>
                        <a:cs typeface="Times New Roman"/>
                      </a:endParaRPr>
                    </a:p>
                    <a:p>
                      <a:pPr algn="just">
                        <a:lnSpc>
                          <a:spcPct val="115000"/>
                        </a:lnSpc>
                        <a:spcAft>
                          <a:spcPts val="0"/>
                        </a:spcAft>
                      </a:pPr>
                      <a:r>
                        <a:rPr lang="sl-SI" sz="1000" b="1">
                          <a:effectLst/>
                          <a:latin typeface="Tahoma"/>
                          <a:ea typeface="Times New Roman"/>
                          <a:cs typeface="Times New Roman"/>
                        </a:rPr>
                        <a:t>2020</a:t>
                      </a:r>
                      <a:endParaRPr lang="sl-SI" sz="1000">
                        <a:effectLst/>
                        <a:latin typeface="Calibri"/>
                        <a:ea typeface="Calibri"/>
                        <a:cs typeface="Times New Roman"/>
                      </a:endParaRPr>
                    </a:p>
                  </a:txBody>
                  <a:tcPr marL="31071" marR="3107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sl-SI" sz="1000">
                          <a:effectLst/>
                          <a:latin typeface="Tahoma"/>
                          <a:ea typeface="Times New Roman"/>
                          <a:cs typeface="Times New Roman"/>
                        </a:rPr>
                        <a:t>125</a:t>
                      </a:r>
                      <a:endParaRPr lang="sl-SI" sz="1000">
                        <a:effectLst/>
                        <a:latin typeface="Calibri"/>
                        <a:ea typeface="Calibri"/>
                        <a:cs typeface="Times New Roman"/>
                      </a:endParaRPr>
                    </a:p>
                    <a:p>
                      <a:pPr algn="just">
                        <a:lnSpc>
                          <a:spcPct val="115000"/>
                        </a:lnSpc>
                        <a:spcAft>
                          <a:spcPts val="0"/>
                        </a:spcAft>
                      </a:pPr>
                      <a:r>
                        <a:rPr lang="sl-SI" sz="1000">
                          <a:effectLst/>
                          <a:latin typeface="Tahoma"/>
                          <a:ea typeface="Times New Roman"/>
                          <a:cs typeface="Times New Roman"/>
                        </a:rPr>
                        <a:t>127</a:t>
                      </a:r>
                      <a:endParaRPr lang="sl-SI" sz="1000">
                        <a:effectLst/>
                        <a:latin typeface="Calibri"/>
                        <a:ea typeface="Calibri"/>
                        <a:cs typeface="Times New Roman"/>
                      </a:endParaRPr>
                    </a:p>
                    <a:p>
                      <a:pPr algn="just">
                        <a:lnSpc>
                          <a:spcPct val="115000"/>
                        </a:lnSpc>
                        <a:spcAft>
                          <a:spcPts val="0"/>
                        </a:spcAft>
                      </a:pPr>
                      <a:r>
                        <a:rPr lang="sl-SI" sz="1000">
                          <a:effectLst/>
                          <a:latin typeface="Tahoma"/>
                          <a:ea typeface="Times New Roman"/>
                          <a:cs typeface="Times New Roman"/>
                        </a:rPr>
                        <a:t>127</a:t>
                      </a:r>
                      <a:endParaRPr lang="sl-SI" sz="1000">
                        <a:effectLst/>
                        <a:latin typeface="Calibri"/>
                        <a:ea typeface="Calibri"/>
                        <a:cs typeface="Times New Roman"/>
                      </a:endParaRPr>
                    </a:p>
                    <a:p>
                      <a:pPr algn="just">
                        <a:lnSpc>
                          <a:spcPct val="115000"/>
                        </a:lnSpc>
                        <a:spcAft>
                          <a:spcPts val="0"/>
                        </a:spcAft>
                      </a:pPr>
                      <a:r>
                        <a:rPr lang="sl-SI" sz="1000">
                          <a:effectLst/>
                          <a:latin typeface="Tahoma"/>
                          <a:ea typeface="Times New Roman"/>
                          <a:cs typeface="Times New Roman"/>
                        </a:rPr>
                        <a:t>175</a:t>
                      </a:r>
                      <a:endParaRPr lang="sl-SI" sz="1000">
                        <a:effectLst/>
                        <a:latin typeface="Calibri"/>
                        <a:ea typeface="Calibri"/>
                        <a:cs typeface="Times New Roman"/>
                      </a:endParaRPr>
                    </a:p>
                  </a:txBody>
                  <a:tcPr marL="31071" marR="3107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sl-SI" sz="1000">
                          <a:effectLst/>
                          <a:latin typeface="Tahoma"/>
                          <a:ea typeface="Times New Roman"/>
                          <a:cs typeface="Times New Roman"/>
                        </a:rPr>
                        <a:t>PIKO 855094</a:t>
                      </a:r>
                      <a:endParaRPr lang="sl-SI" sz="1000">
                        <a:effectLst/>
                        <a:latin typeface="Calibri"/>
                        <a:ea typeface="Calibri"/>
                        <a:cs typeface="Times New Roman"/>
                      </a:endParaRPr>
                    </a:p>
                    <a:p>
                      <a:pPr algn="just">
                        <a:lnSpc>
                          <a:spcPct val="115000"/>
                        </a:lnSpc>
                        <a:spcAft>
                          <a:spcPts val="0"/>
                        </a:spcAft>
                      </a:pPr>
                      <a:r>
                        <a:rPr lang="sl-SI" sz="1000">
                          <a:effectLst/>
                          <a:latin typeface="Tahoma"/>
                          <a:ea typeface="Times New Roman"/>
                          <a:cs typeface="Times New Roman"/>
                        </a:rPr>
                        <a:t>SANI 855263</a:t>
                      </a:r>
                      <a:endParaRPr lang="sl-SI" sz="1000">
                        <a:effectLst/>
                        <a:latin typeface="Calibri"/>
                        <a:ea typeface="Calibri"/>
                        <a:cs typeface="Times New Roman"/>
                      </a:endParaRPr>
                    </a:p>
                  </a:txBody>
                  <a:tcPr marL="31071" marR="3107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825820">
                <a:tc>
                  <a:txBody>
                    <a:bodyPr/>
                    <a:lstStyle/>
                    <a:p>
                      <a:pPr algn="just">
                        <a:lnSpc>
                          <a:spcPct val="115000"/>
                        </a:lnSpc>
                        <a:spcAft>
                          <a:spcPts val="0"/>
                        </a:spcAft>
                      </a:pPr>
                      <a:r>
                        <a:rPr lang="sl-SI" sz="1000">
                          <a:effectLst/>
                          <a:latin typeface="Tahoma"/>
                          <a:ea typeface="Times New Roman"/>
                          <a:cs typeface="Times New Roman"/>
                        </a:rPr>
                        <a:t> </a:t>
                      </a:r>
                      <a:endParaRPr lang="sl-SI" sz="1000">
                        <a:effectLst/>
                        <a:latin typeface="Calibri"/>
                        <a:ea typeface="Calibri"/>
                        <a:cs typeface="Times New Roman"/>
                      </a:endParaRPr>
                    </a:p>
                    <a:p>
                      <a:pPr algn="just">
                        <a:lnSpc>
                          <a:spcPct val="115000"/>
                        </a:lnSpc>
                        <a:spcAft>
                          <a:spcPts val="0"/>
                        </a:spcAft>
                      </a:pPr>
                      <a:r>
                        <a:rPr lang="sl-SI" sz="1000">
                          <a:effectLst/>
                          <a:latin typeface="Tahoma"/>
                          <a:ea typeface="Times New Roman"/>
                          <a:cs typeface="Times New Roman"/>
                        </a:rPr>
                        <a:t>58.</a:t>
                      </a:r>
                      <a:endParaRPr lang="sl-SI" sz="1000">
                        <a:effectLst/>
                        <a:latin typeface="Calibri"/>
                        <a:ea typeface="Calibri"/>
                        <a:cs typeface="Times New Roman"/>
                      </a:endParaRPr>
                    </a:p>
                  </a:txBody>
                  <a:tcPr marL="31071" marR="3107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sl-SI" sz="1000" b="1">
                          <a:effectLst/>
                          <a:latin typeface="Tahoma"/>
                          <a:ea typeface="Times New Roman"/>
                          <a:cs typeface="Times New Roman"/>
                        </a:rPr>
                        <a:t>SI 74852503</a:t>
                      </a:r>
                      <a:endParaRPr lang="sl-SI" sz="1000">
                        <a:effectLst/>
                        <a:latin typeface="Calibri"/>
                        <a:ea typeface="Calibri"/>
                        <a:cs typeface="Times New Roman"/>
                      </a:endParaRPr>
                    </a:p>
                    <a:p>
                      <a:pPr algn="just">
                        <a:lnSpc>
                          <a:spcPct val="115000"/>
                        </a:lnSpc>
                        <a:spcAft>
                          <a:spcPts val="0"/>
                        </a:spcAft>
                      </a:pPr>
                      <a:r>
                        <a:rPr lang="sl-SI" sz="1000">
                          <a:effectLst/>
                          <a:latin typeface="Tahoma"/>
                          <a:ea typeface="Times New Roman"/>
                          <a:cs typeface="Times New Roman"/>
                        </a:rPr>
                        <a:t>Rojstvo:12.12.2016</a:t>
                      </a:r>
                      <a:endParaRPr lang="sl-SI" sz="1000">
                        <a:effectLst/>
                        <a:latin typeface="Calibri"/>
                        <a:ea typeface="Calibri"/>
                        <a:cs typeface="Times New Roman"/>
                      </a:endParaRPr>
                    </a:p>
                    <a:p>
                      <a:pPr algn="just">
                        <a:lnSpc>
                          <a:spcPct val="115000"/>
                        </a:lnSpc>
                        <a:spcAft>
                          <a:spcPts val="0"/>
                        </a:spcAft>
                      </a:pPr>
                      <a:r>
                        <a:rPr lang="sl-SI" sz="1000">
                          <a:effectLst/>
                          <a:latin typeface="Tahoma"/>
                          <a:ea typeface="Times New Roman"/>
                          <a:cs typeface="Times New Roman"/>
                        </a:rPr>
                        <a:t>O: Solkan 853889</a:t>
                      </a:r>
                      <a:endParaRPr lang="sl-SI" sz="1000">
                        <a:effectLst/>
                        <a:latin typeface="Calibri"/>
                        <a:ea typeface="Calibri"/>
                        <a:cs typeface="Times New Roman"/>
                      </a:endParaRPr>
                    </a:p>
                    <a:p>
                      <a:pPr algn="just">
                        <a:lnSpc>
                          <a:spcPct val="115000"/>
                        </a:lnSpc>
                        <a:spcAft>
                          <a:spcPts val="0"/>
                        </a:spcAft>
                      </a:pPr>
                      <a:r>
                        <a:rPr lang="sl-SI" sz="1000">
                          <a:effectLst/>
                          <a:latin typeface="Tahoma"/>
                          <a:ea typeface="Times New Roman"/>
                          <a:cs typeface="Times New Roman"/>
                        </a:rPr>
                        <a:t>M: Majhna SI 03075739</a:t>
                      </a:r>
                      <a:endParaRPr lang="sl-SI" sz="1000">
                        <a:effectLst/>
                        <a:latin typeface="Calibri"/>
                        <a:ea typeface="Calibri"/>
                        <a:cs typeface="Times New Roman"/>
                      </a:endParaRPr>
                    </a:p>
                    <a:p>
                      <a:pPr algn="just">
                        <a:lnSpc>
                          <a:spcPct val="115000"/>
                        </a:lnSpc>
                        <a:spcAft>
                          <a:spcPts val="0"/>
                        </a:spcAft>
                      </a:pPr>
                      <a:r>
                        <a:rPr lang="sl-SI" sz="1000">
                          <a:effectLst/>
                          <a:latin typeface="Tahoma"/>
                          <a:ea typeface="Times New Roman"/>
                          <a:cs typeface="Times New Roman"/>
                        </a:rPr>
                        <a:t> </a:t>
                      </a:r>
                      <a:endParaRPr lang="sl-SI" sz="1000">
                        <a:effectLst/>
                        <a:latin typeface="Calibri"/>
                        <a:ea typeface="Calibri"/>
                        <a:cs typeface="Times New Roman"/>
                      </a:endParaRPr>
                    </a:p>
                    <a:p>
                      <a:pPr algn="just">
                        <a:lnSpc>
                          <a:spcPct val="115000"/>
                        </a:lnSpc>
                        <a:spcAft>
                          <a:spcPts val="0"/>
                        </a:spcAft>
                      </a:pPr>
                      <a:r>
                        <a:rPr lang="sl-SI" sz="1000">
                          <a:effectLst/>
                          <a:latin typeface="Tahoma"/>
                          <a:ea typeface="Times New Roman"/>
                          <a:cs typeface="Times New Roman"/>
                        </a:rPr>
                        <a:t> </a:t>
                      </a:r>
                      <a:endParaRPr lang="sl-SI" sz="1000">
                        <a:effectLst/>
                        <a:latin typeface="Calibri"/>
                        <a:ea typeface="Calibri"/>
                        <a:cs typeface="Times New Roman"/>
                      </a:endParaRPr>
                    </a:p>
                    <a:p>
                      <a:pPr algn="just">
                        <a:lnSpc>
                          <a:spcPct val="115000"/>
                        </a:lnSpc>
                        <a:spcAft>
                          <a:spcPts val="0"/>
                        </a:spcAft>
                      </a:pPr>
                      <a:r>
                        <a:rPr lang="sl-SI" sz="1000">
                          <a:effectLst/>
                          <a:latin typeface="Tahoma"/>
                          <a:ea typeface="Times New Roman"/>
                          <a:cs typeface="Times New Roman"/>
                        </a:rPr>
                        <a:t> </a:t>
                      </a:r>
                      <a:endParaRPr lang="sl-SI" sz="1000">
                        <a:effectLst/>
                        <a:latin typeface="Calibri"/>
                        <a:ea typeface="Calibri"/>
                        <a:cs typeface="Times New Roman"/>
                      </a:endParaRPr>
                    </a:p>
                    <a:p>
                      <a:pPr algn="just">
                        <a:lnSpc>
                          <a:spcPct val="115000"/>
                        </a:lnSpc>
                        <a:spcAft>
                          <a:spcPts val="0"/>
                        </a:spcAft>
                      </a:pPr>
                      <a:r>
                        <a:rPr lang="sl-SI" sz="1000" b="1">
                          <a:effectLst/>
                          <a:latin typeface="Tahoma"/>
                          <a:ea typeface="Times New Roman"/>
                          <a:cs typeface="Times New Roman"/>
                        </a:rPr>
                        <a:t> </a:t>
                      </a:r>
                      <a:endParaRPr lang="sl-SI" sz="1000">
                        <a:effectLst/>
                        <a:latin typeface="Calibri"/>
                        <a:ea typeface="Calibri"/>
                        <a:cs typeface="Times New Roman"/>
                      </a:endParaRPr>
                    </a:p>
                  </a:txBody>
                  <a:tcPr marL="31071" marR="3107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sl-SI" sz="1000">
                          <a:effectLst/>
                          <a:latin typeface="Tahoma"/>
                          <a:ea typeface="Times New Roman"/>
                          <a:cs typeface="Times New Roman"/>
                        </a:rPr>
                        <a:t> </a:t>
                      </a:r>
                      <a:endParaRPr lang="sl-SI" sz="1000">
                        <a:effectLst/>
                        <a:latin typeface="Calibri"/>
                        <a:ea typeface="Calibri"/>
                        <a:cs typeface="Times New Roman"/>
                      </a:endParaRPr>
                    </a:p>
                    <a:p>
                      <a:pPr algn="just">
                        <a:lnSpc>
                          <a:spcPct val="115000"/>
                        </a:lnSpc>
                        <a:spcAft>
                          <a:spcPts val="0"/>
                        </a:spcAft>
                      </a:pPr>
                      <a:r>
                        <a:rPr lang="sl-SI" sz="1000">
                          <a:effectLst/>
                          <a:latin typeface="Tahoma"/>
                          <a:ea typeface="Times New Roman"/>
                          <a:cs typeface="Times New Roman"/>
                        </a:rPr>
                        <a:t>Kožar Marija</a:t>
                      </a:r>
                      <a:endParaRPr lang="sl-SI" sz="1000">
                        <a:effectLst/>
                        <a:latin typeface="Calibri"/>
                        <a:ea typeface="Calibri"/>
                        <a:cs typeface="Times New Roman"/>
                      </a:endParaRPr>
                    </a:p>
                    <a:p>
                      <a:pPr algn="just">
                        <a:lnSpc>
                          <a:spcPct val="115000"/>
                        </a:lnSpc>
                        <a:spcAft>
                          <a:spcPts val="0"/>
                        </a:spcAft>
                      </a:pPr>
                      <a:r>
                        <a:rPr lang="sl-SI" sz="1000">
                          <a:effectLst/>
                          <a:latin typeface="Tahoma"/>
                          <a:ea typeface="Times New Roman"/>
                          <a:cs typeface="Times New Roman"/>
                        </a:rPr>
                        <a:t>Podjelje 7</a:t>
                      </a:r>
                      <a:endParaRPr lang="sl-SI" sz="1000">
                        <a:effectLst/>
                        <a:latin typeface="Calibri"/>
                        <a:ea typeface="Calibri"/>
                        <a:cs typeface="Times New Roman"/>
                      </a:endParaRPr>
                    </a:p>
                    <a:p>
                      <a:pPr algn="just">
                        <a:lnSpc>
                          <a:spcPct val="115000"/>
                        </a:lnSpc>
                        <a:spcAft>
                          <a:spcPts val="0"/>
                        </a:spcAft>
                      </a:pPr>
                      <a:r>
                        <a:rPr lang="sl-SI" sz="1000">
                          <a:effectLst/>
                          <a:latin typeface="Tahoma"/>
                          <a:ea typeface="Times New Roman"/>
                          <a:cs typeface="Times New Roman"/>
                        </a:rPr>
                        <a:t>4267 Srednja vas v Bohinju</a:t>
                      </a:r>
                      <a:endParaRPr lang="sl-SI" sz="1000">
                        <a:effectLst/>
                        <a:latin typeface="Calibri"/>
                        <a:ea typeface="Calibri"/>
                        <a:cs typeface="Times New Roman"/>
                      </a:endParaRPr>
                    </a:p>
                    <a:p>
                      <a:pPr algn="just">
                        <a:lnSpc>
                          <a:spcPct val="115000"/>
                        </a:lnSpc>
                        <a:spcAft>
                          <a:spcPts val="0"/>
                        </a:spcAft>
                      </a:pPr>
                      <a:r>
                        <a:rPr lang="sl-SI" sz="1000">
                          <a:effectLst/>
                          <a:latin typeface="Tahoma"/>
                          <a:ea typeface="Times New Roman"/>
                          <a:cs typeface="Times New Roman"/>
                        </a:rPr>
                        <a:t> </a:t>
                      </a:r>
                      <a:endParaRPr lang="sl-SI" sz="1000">
                        <a:effectLst/>
                        <a:latin typeface="Calibri"/>
                        <a:ea typeface="Calibri"/>
                        <a:cs typeface="Times New Roman"/>
                      </a:endParaRPr>
                    </a:p>
                  </a:txBody>
                  <a:tcPr marL="31071" marR="3107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sl-SI" sz="1000" b="1">
                          <a:effectLst/>
                          <a:latin typeface="Tahoma"/>
                          <a:ea typeface="Times New Roman"/>
                          <a:cs typeface="Times New Roman"/>
                        </a:rPr>
                        <a:t>BM</a:t>
                      </a:r>
                      <a:endParaRPr lang="sl-SI" sz="1000">
                        <a:effectLst/>
                        <a:latin typeface="Calibri"/>
                        <a:ea typeface="Calibri"/>
                        <a:cs typeface="Times New Roman"/>
                      </a:endParaRPr>
                    </a:p>
                    <a:p>
                      <a:pPr algn="just">
                        <a:lnSpc>
                          <a:spcPct val="115000"/>
                        </a:lnSpc>
                        <a:spcAft>
                          <a:spcPts val="0"/>
                        </a:spcAft>
                      </a:pPr>
                      <a:r>
                        <a:rPr lang="sl-SI" sz="1000" b="1">
                          <a:effectLst/>
                          <a:latin typeface="Tahoma"/>
                          <a:ea typeface="Times New Roman"/>
                          <a:cs typeface="Times New Roman"/>
                        </a:rPr>
                        <a:t>2020</a:t>
                      </a:r>
                      <a:endParaRPr lang="sl-SI" sz="1000">
                        <a:effectLst/>
                        <a:latin typeface="Calibri"/>
                        <a:ea typeface="Calibri"/>
                        <a:cs typeface="Times New Roman"/>
                      </a:endParaRPr>
                    </a:p>
                  </a:txBody>
                  <a:tcPr marL="31071" marR="3107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sl-SI" sz="1000">
                          <a:effectLst/>
                          <a:latin typeface="Tahoma"/>
                          <a:ea typeface="Times New Roman"/>
                          <a:cs typeface="Times New Roman"/>
                        </a:rPr>
                        <a:t>124</a:t>
                      </a:r>
                      <a:endParaRPr lang="sl-SI" sz="1000">
                        <a:effectLst/>
                        <a:latin typeface="Calibri"/>
                        <a:ea typeface="Calibri"/>
                        <a:cs typeface="Times New Roman"/>
                      </a:endParaRPr>
                    </a:p>
                    <a:p>
                      <a:pPr algn="just">
                        <a:lnSpc>
                          <a:spcPct val="115000"/>
                        </a:lnSpc>
                        <a:spcAft>
                          <a:spcPts val="0"/>
                        </a:spcAft>
                      </a:pPr>
                      <a:r>
                        <a:rPr lang="sl-SI" sz="1000">
                          <a:effectLst/>
                          <a:latin typeface="Tahoma"/>
                          <a:ea typeface="Times New Roman"/>
                          <a:cs typeface="Times New Roman"/>
                        </a:rPr>
                        <a:t>126</a:t>
                      </a:r>
                      <a:endParaRPr lang="sl-SI" sz="1000">
                        <a:effectLst/>
                        <a:latin typeface="Calibri"/>
                        <a:ea typeface="Calibri"/>
                        <a:cs typeface="Times New Roman"/>
                      </a:endParaRPr>
                    </a:p>
                    <a:p>
                      <a:pPr algn="just">
                        <a:lnSpc>
                          <a:spcPct val="115000"/>
                        </a:lnSpc>
                        <a:spcAft>
                          <a:spcPts val="0"/>
                        </a:spcAft>
                      </a:pPr>
                      <a:r>
                        <a:rPr lang="sl-SI" sz="1000">
                          <a:effectLst/>
                          <a:latin typeface="Tahoma"/>
                          <a:ea typeface="Times New Roman"/>
                          <a:cs typeface="Times New Roman"/>
                        </a:rPr>
                        <a:t>124</a:t>
                      </a:r>
                      <a:endParaRPr lang="sl-SI" sz="1000">
                        <a:effectLst/>
                        <a:latin typeface="Calibri"/>
                        <a:ea typeface="Calibri"/>
                        <a:cs typeface="Times New Roman"/>
                      </a:endParaRPr>
                    </a:p>
                    <a:p>
                      <a:pPr algn="just">
                        <a:lnSpc>
                          <a:spcPct val="115000"/>
                        </a:lnSpc>
                        <a:spcAft>
                          <a:spcPts val="0"/>
                        </a:spcAft>
                      </a:pPr>
                      <a:r>
                        <a:rPr lang="sl-SI" sz="1000">
                          <a:effectLst/>
                          <a:latin typeface="Tahoma"/>
                          <a:ea typeface="Times New Roman"/>
                          <a:cs typeface="Times New Roman"/>
                        </a:rPr>
                        <a:t>173</a:t>
                      </a:r>
                      <a:endParaRPr lang="sl-SI" sz="1000">
                        <a:effectLst/>
                        <a:latin typeface="Calibri"/>
                        <a:ea typeface="Calibri"/>
                        <a:cs typeface="Times New Roman"/>
                      </a:endParaRPr>
                    </a:p>
                  </a:txBody>
                  <a:tcPr marL="31071" marR="3107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sl-SI" sz="1000">
                          <a:effectLst/>
                          <a:latin typeface="Tahoma"/>
                          <a:ea typeface="Times New Roman"/>
                          <a:cs typeface="Times New Roman"/>
                        </a:rPr>
                        <a:t>PIKO 855094</a:t>
                      </a:r>
                      <a:endParaRPr lang="sl-SI" sz="1000">
                        <a:effectLst/>
                        <a:latin typeface="Calibri"/>
                        <a:ea typeface="Calibri"/>
                        <a:cs typeface="Times New Roman"/>
                      </a:endParaRPr>
                    </a:p>
                    <a:p>
                      <a:pPr algn="just">
                        <a:lnSpc>
                          <a:spcPct val="115000"/>
                        </a:lnSpc>
                        <a:spcAft>
                          <a:spcPts val="0"/>
                        </a:spcAft>
                      </a:pPr>
                      <a:r>
                        <a:rPr lang="sl-SI" sz="1000">
                          <a:effectLst/>
                          <a:latin typeface="Tahoma"/>
                          <a:ea typeface="Times New Roman"/>
                          <a:cs typeface="Times New Roman"/>
                        </a:rPr>
                        <a:t>NINKO 854055</a:t>
                      </a:r>
                      <a:endParaRPr lang="sl-SI" sz="1000">
                        <a:effectLst/>
                        <a:latin typeface="Calibri"/>
                        <a:ea typeface="Calibri"/>
                        <a:cs typeface="Times New Roman"/>
                      </a:endParaRPr>
                    </a:p>
                  </a:txBody>
                  <a:tcPr marL="31071" marR="3107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516137">
                <a:tc>
                  <a:txBody>
                    <a:bodyPr/>
                    <a:lstStyle/>
                    <a:p>
                      <a:pPr algn="just">
                        <a:lnSpc>
                          <a:spcPct val="115000"/>
                        </a:lnSpc>
                        <a:spcAft>
                          <a:spcPts val="0"/>
                        </a:spcAft>
                      </a:pPr>
                      <a:r>
                        <a:rPr lang="sl-SI" sz="1000">
                          <a:effectLst/>
                          <a:latin typeface="Tahoma"/>
                          <a:ea typeface="Times New Roman"/>
                          <a:cs typeface="Times New Roman"/>
                        </a:rPr>
                        <a:t> </a:t>
                      </a:r>
                      <a:endParaRPr lang="sl-SI" sz="1000">
                        <a:effectLst/>
                        <a:latin typeface="Calibri"/>
                        <a:ea typeface="Calibri"/>
                        <a:cs typeface="Times New Roman"/>
                      </a:endParaRPr>
                    </a:p>
                    <a:p>
                      <a:pPr algn="just">
                        <a:lnSpc>
                          <a:spcPct val="115000"/>
                        </a:lnSpc>
                        <a:spcAft>
                          <a:spcPts val="0"/>
                        </a:spcAft>
                      </a:pPr>
                      <a:r>
                        <a:rPr lang="sl-SI" sz="1000">
                          <a:effectLst/>
                          <a:latin typeface="Tahoma"/>
                          <a:ea typeface="Times New Roman"/>
                          <a:cs typeface="Times New Roman"/>
                        </a:rPr>
                        <a:t>59.</a:t>
                      </a:r>
                      <a:endParaRPr lang="sl-SI" sz="1000">
                        <a:effectLst/>
                        <a:latin typeface="Calibri"/>
                        <a:ea typeface="Calibri"/>
                        <a:cs typeface="Times New Roman"/>
                      </a:endParaRPr>
                    </a:p>
                  </a:txBody>
                  <a:tcPr marL="31071" marR="3107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sl-SI" sz="1000" b="1">
                          <a:effectLst/>
                          <a:latin typeface="Tahoma"/>
                          <a:ea typeface="Times New Roman"/>
                          <a:cs typeface="Times New Roman"/>
                        </a:rPr>
                        <a:t>SI 64933920</a:t>
                      </a:r>
                      <a:endParaRPr lang="sl-SI" sz="1000">
                        <a:effectLst/>
                        <a:latin typeface="Calibri"/>
                        <a:ea typeface="Calibri"/>
                        <a:cs typeface="Times New Roman"/>
                      </a:endParaRPr>
                    </a:p>
                    <a:p>
                      <a:pPr algn="just">
                        <a:lnSpc>
                          <a:spcPct val="115000"/>
                        </a:lnSpc>
                        <a:spcAft>
                          <a:spcPts val="0"/>
                        </a:spcAft>
                      </a:pPr>
                      <a:r>
                        <a:rPr lang="sl-SI" sz="1000">
                          <a:effectLst/>
                          <a:latin typeface="Tahoma"/>
                          <a:ea typeface="Times New Roman"/>
                          <a:cs typeface="Times New Roman"/>
                        </a:rPr>
                        <a:t>Rojstvo: 17.2.2017</a:t>
                      </a:r>
                      <a:endParaRPr lang="sl-SI" sz="1000">
                        <a:effectLst/>
                        <a:latin typeface="Calibri"/>
                        <a:ea typeface="Calibri"/>
                        <a:cs typeface="Times New Roman"/>
                      </a:endParaRPr>
                    </a:p>
                    <a:p>
                      <a:pPr algn="just">
                        <a:lnSpc>
                          <a:spcPct val="115000"/>
                        </a:lnSpc>
                        <a:spcAft>
                          <a:spcPts val="0"/>
                        </a:spcAft>
                      </a:pPr>
                      <a:r>
                        <a:rPr lang="sl-SI" sz="1000">
                          <a:effectLst/>
                          <a:latin typeface="Tahoma"/>
                          <a:ea typeface="Times New Roman"/>
                          <a:cs typeface="Times New Roman"/>
                        </a:rPr>
                        <a:t>O: Miro 854015</a:t>
                      </a:r>
                      <a:endParaRPr lang="sl-SI" sz="1000">
                        <a:effectLst/>
                        <a:latin typeface="Calibri"/>
                        <a:ea typeface="Calibri"/>
                        <a:cs typeface="Times New Roman"/>
                      </a:endParaRPr>
                    </a:p>
                    <a:p>
                      <a:pPr algn="just">
                        <a:lnSpc>
                          <a:spcPct val="115000"/>
                        </a:lnSpc>
                        <a:spcAft>
                          <a:spcPts val="0"/>
                        </a:spcAft>
                      </a:pPr>
                      <a:r>
                        <a:rPr lang="sl-SI" sz="1000">
                          <a:effectLst/>
                          <a:latin typeface="Tahoma"/>
                          <a:ea typeface="Times New Roman"/>
                          <a:cs typeface="Times New Roman"/>
                        </a:rPr>
                        <a:t>M: Meri SI 34047741</a:t>
                      </a:r>
                      <a:endParaRPr lang="sl-SI" sz="1000">
                        <a:effectLst/>
                        <a:latin typeface="Calibri"/>
                        <a:ea typeface="Calibri"/>
                        <a:cs typeface="Times New Roman"/>
                      </a:endParaRPr>
                    </a:p>
                  </a:txBody>
                  <a:tcPr marL="31071" marR="3107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sl-SI" sz="1000" dirty="0">
                          <a:effectLst/>
                          <a:latin typeface="Tahoma"/>
                          <a:ea typeface="Times New Roman"/>
                          <a:cs typeface="Times New Roman"/>
                        </a:rPr>
                        <a:t> </a:t>
                      </a:r>
                      <a:endParaRPr lang="sl-SI" sz="1000" dirty="0">
                        <a:effectLst/>
                        <a:latin typeface="Calibri"/>
                        <a:ea typeface="Calibri"/>
                        <a:cs typeface="Times New Roman"/>
                      </a:endParaRPr>
                    </a:p>
                    <a:p>
                      <a:pPr algn="just">
                        <a:lnSpc>
                          <a:spcPct val="115000"/>
                        </a:lnSpc>
                        <a:spcAft>
                          <a:spcPts val="0"/>
                        </a:spcAft>
                      </a:pPr>
                      <a:r>
                        <a:rPr lang="sl-SI" sz="1000" dirty="0">
                          <a:effectLst/>
                          <a:latin typeface="Tahoma"/>
                          <a:ea typeface="Times New Roman"/>
                          <a:cs typeface="Times New Roman"/>
                        </a:rPr>
                        <a:t>Olga Pirš</a:t>
                      </a:r>
                      <a:endParaRPr lang="sl-SI" sz="1000" dirty="0">
                        <a:effectLst/>
                        <a:latin typeface="Calibri"/>
                        <a:ea typeface="Calibri"/>
                        <a:cs typeface="Times New Roman"/>
                      </a:endParaRPr>
                    </a:p>
                    <a:p>
                      <a:pPr algn="just">
                        <a:lnSpc>
                          <a:spcPct val="115000"/>
                        </a:lnSpc>
                        <a:spcAft>
                          <a:spcPts val="0"/>
                        </a:spcAft>
                      </a:pPr>
                      <a:r>
                        <a:rPr lang="sl-SI" sz="1000" dirty="0">
                          <a:effectLst/>
                          <a:latin typeface="Tahoma"/>
                          <a:ea typeface="Times New Roman"/>
                          <a:cs typeface="Times New Roman"/>
                        </a:rPr>
                        <a:t>Zgornji Tuhinj 9</a:t>
                      </a:r>
                      <a:endParaRPr lang="sl-SI" sz="1000" dirty="0">
                        <a:effectLst/>
                        <a:latin typeface="Calibri"/>
                        <a:ea typeface="Calibri"/>
                        <a:cs typeface="Times New Roman"/>
                      </a:endParaRPr>
                    </a:p>
                    <a:p>
                      <a:pPr algn="just">
                        <a:lnSpc>
                          <a:spcPct val="115000"/>
                        </a:lnSpc>
                        <a:spcAft>
                          <a:spcPts val="0"/>
                        </a:spcAft>
                      </a:pPr>
                      <a:r>
                        <a:rPr lang="sl-SI" sz="1000" dirty="0">
                          <a:effectLst/>
                          <a:latin typeface="Tahoma"/>
                          <a:ea typeface="Times New Roman"/>
                          <a:cs typeface="Times New Roman"/>
                        </a:rPr>
                        <a:t>1219 Laze v Tuhinju</a:t>
                      </a:r>
                      <a:endParaRPr lang="sl-SI" sz="1000" dirty="0">
                        <a:effectLst/>
                        <a:latin typeface="Calibri"/>
                        <a:ea typeface="Calibri"/>
                        <a:cs typeface="Times New Roman"/>
                      </a:endParaRPr>
                    </a:p>
                    <a:p>
                      <a:pPr algn="just">
                        <a:lnSpc>
                          <a:spcPct val="115000"/>
                        </a:lnSpc>
                        <a:spcAft>
                          <a:spcPts val="0"/>
                        </a:spcAft>
                      </a:pPr>
                      <a:r>
                        <a:rPr lang="sl-SI" sz="1000" dirty="0">
                          <a:effectLst/>
                          <a:latin typeface="Tahoma"/>
                          <a:ea typeface="Times New Roman"/>
                          <a:cs typeface="Times New Roman"/>
                        </a:rPr>
                        <a:t> </a:t>
                      </a:r>
                      <a:endParaRPr lang="sl-SI" sz="1000" dirty="0">
                        <a:effectLst/>
                        <a:latin typeface="Calibri"/>
                        <a:ea typeface="Calibri"/>
                        <a:cs typeface="Times New Roman"/>
                      </a:endParaRPr>
                    </a:p>
                  </a:txBody>
                  <a:tcPr marL="31071" marR="3107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sl-SI" sz="1000" b="1">
                          <a:effectLst/>
                          <a:latin typeface="Tahoma"/>
                          <a:ea typeface="Times New Roman"/>
                          <a:cs typeface="Times New Roman"/>
                        </a:rPr>
                        <a:t>BM</a:t>
                      </a:r>
                      <a:endParaRPr lang="sl-SI" sz="1000">
                        <a:effectLst/>
                        <a:latin typeface="Calibri"/>
                        <a:ea typeface="Calibri"/>
                        <a:cs typeface="Times New Roman"/>
                      </a:endParaRPr>
                    </a:p>
                    <a:p>
                      <a:pPr algn="just">
                        <a:lnSpc>
                          <a:spcPct val="115000"/>
                        </a:lnSpc>
                        <a:spcAft>
                          <a:spcPts val="0"/>
                        </a:spcAft>
                      </a:pPr>
                      <a:r>
                        <a:rPr lang="sl-SI" sz="1000" b="1">
                          <a:effectLst/>
                          <a:latin typeface="Tahoma"/>
                          <a:ea typeface="Times New Roman"/>
                          <a:cs typeface="Times New Roman"/>
                        </a:rPr>
                        <a:t>2020</a:t>
                      </a:r>
                      <a:endParaRPr lang="sl-SI" sz="1000">
                        <a:effectLst/>
                        <a:latin typeface="Calibri"/>
                        <a:ea typeface="Calibri"/>
                        <a:cs typeface="Times New Roman"/>
                      </a:endParaRPr>
                    </a:p>
                  </a:txBody>
                  <a:tcPr marL="31071" marR="3107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sl-SI" sz="1000">
                          <a:effectLst/>
                          <a:latin typeface="Tahoma"/>
                          <a:ea typeface="Times New Roman"/>
                          <a:cs typeface="Times New Roman"/>
                        </a:rPr>
                        <a:t>126</a:t>
                      </a:r>
                      <a:endParaRPr lang="sl-SI" sz="1000">
                        <a:effectLst/>
                        <a:latin typeface="Calibri"/>
                        <a:ea typeface="Calibri"/>
                        <a:cs typeface="Times New Roman"/>
                      </a:endParaRPr>
                    </a:p>
                    <a:p>
                      <a:pPr algn="just">
                        <a:lnSpc>
                          <a:spcPct val="115000"/>
                        </a:lnSpc>
                        <a:spcAft>
                          <a:spcPts val="0"/>
                        </a:spcAft>
                      </a:pPr>
                      <a:r>
                        <a:rPr lang="sl-SI" sz="1000">
                          <a:effectLst/>
                          <a:latin typeface="Tahoma"/>
                          <a:ea typeface="Times New Roman"/>
                          <a:cs typeface="Times New Roman"/>
                        </a:rPr>
                        <a:t>129</a:t>
                      </a:r>
                      <a:endParaRPr lang="sl-SI" sz="1000">
                        <a:effectLst/>
                        <a:latin typeface="Calibri"/>
                        <a:ea typeface="Calibri"/>
                        <a:cs typeface="Times New Roman"/>
                      </a:endParaRPr>
                    </a:p>
                    <a:p>
                      <a:pPr algn="just">
                        <a:lnSpc>
                          <a:spcPct val="115000"/>
                        </a:lnSpc>
                        <a:spcAft>
                          <a:spcPts val="0"/>
                        </a:spcAft>
                      </a:pPr>
                      <a:r>
                        <a:rPr lang="sl-SI" sz="1000">
                          <a:effectLst/>
                          <a:latin typeface="Tahoma"/>
                          <a:ea typeface="Times New Roman"/>
                          <a:cs typeface="Times New Roman"/>
                        </a:rPr>
                        <a:t>121</a:t>
                      </a:r>
                      <a:endParaRPr lang="sl-SI" sz="1000">
                        <a:effectLst/>
                        <a:latin typeface="Calibri"/>
                        <a:ea typeface="Calibri"/>
                        <a:cs typeface="Times New Roman"/>
                      </a:endParaRPr>
                    </a:p>
                    <a:p>
                      <a:pPr algn="just">
                        <a:lnSpc>
                          <a:spcPct val="115000"/>
                        </a:lnSpc>
                        <a:spcAft>
                          <a:spcPts val="0"/>
                        </a:spcAft>
                      </a:pPr>
                      <a:r>
                        <a:rPr lang="sl-SI" sz="1000">
                          <a:effectLst/>
                          <a:latin typeface="Tahoma"/>
                          <a:ea typeface="Times New Roman"/>
                          <a:cs typeface="Times New Roman"/>
                        </a:rPr>
                        <a:t>178</a:t>
                      </a:r>
                      <a:endParaRPr lang="sl-SI" sz="1000">
                        <a:effectLst/>
                        <a:latin typeface="Calibri"/>
                        <a:ea typeface="Calibri"/>
                        <a:cs typeface="Times New Roman"/>
                      </a:endParaRPr>
                    </a:p>
                  </a:txBody>
                  <a:tcPr marL="31071" marR="3107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sl-SI" sz="1000">
                          <a:effectLst/>
                          <a:latin typeface="Tahoma"/>
                          <a:ea typeface="Times New Roman"/>
                          <a:cs typeface="Times New Roman"/>
                        </a:rPr>
                        <a:t>SANI 855263</a:t>
                      </a:r>
                      <a:endParaRPr lang="sl-SI" sz="1000">
                        <a:effectLst/>
                        <a:latin typeface="Calibri"/>
                        <a:ea typeface="Calibri"/>
                        <a:cs typeface="Times New Roman"/>
                      </a:endParaRPr>
                    </a:p>
                    <a:p>
                      <a:pPr algn="just">
                        <a:lnSpc>
                          <a:spcPct val="115000"/>
                        </a:lnSpc>
                        <a:spcAft>
                          <a:spcPts val="0"/>
                        </a:spcAft>
                      </a:pPr>
                      <a:r>
                        <a:rPr lang="sl-SI" sz="1000">
                          <a:effectLst/>
                          <a:latin typeface="Tahoma"/>
                          <a:ea typeface="Times New Roman"/>
                          <a:cs typeface="Times New Roman"/>
                        </a:rPr>
                        <a:t>MLIN 855272</a:t>
                      </a:r>
                      <a:endParaRPr lang="sl-SI" sz="1000">
                        <a:effectLst/>
                        <a:latin typeface="Calibri"/>
                        <a:ea typeface="Calibri"/>
                        <a:cs typeface="Times New Roman"/>
                      </a:endParaRPr>
                    </a:p>
                  </a:txBody>
                  <a:tcPr marL="31071" marR="3107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619365">
                <a:tc>
                  <a:txBody>
                    <a:bodyPr/>
                    <a:lstStyle/>
                    <a:p>
                      <a:pPr algn="just">
                        <a:lnSpc>
                          <a:spcPct val="115000"/>
                        </a:lnSpc>
                        <a:spcAft>
                          <a:spcPts val="0"/>
                        </a:spcAft>
                      </a:pPr>
                      <a:r>
                        <a:rPr lang="sl-SI" sz="1000">
                          <a:effectLst/>
                          <a:latin typeface="Tahoma"/>
                          <a:ea typeface="Times New Roman"/>
                          <a:cs typeface="Times New Roman"/>
                        </a:rPr>
                        <a:t> </a:t>
                      </a:r>
                      <a:endParaRPr lang="sl-SI" sz="1000">
                        <a:effectLst/>
                        <a:latin typeface="Calibri"/>
                        <a:ea typeface="Calibri"/>
                        <a:cs typeface="Times New Roman"/>
                      </a:endParaRPr>
                    </a:p>
                    <a:p>
                      <a:pPr algn="just">
                        <a:lnSpc>
                          <a:spcPct val="115000"/>
                        </a:lnSpc>
                        <a:spcAft>
                          <a:spcPts val="0"/>
                        </a:spcAft>
                      </a:pPr>
                      <a:r>
                        <a:rPr lang="sl-SI" sz="1000">
                          <a:effectLst/>
                          <a:latin typeface="Tahoma"/>
                          <a:ea typeface="Times New Roman"/>
                          <a:cs typeface="Times New Roman"/>
                        </a:rPr>
                        <a:t>60.</a:t>
                      </a:r>
                      <a:endParaRPr lang="sl-SI" sz="1000">
                        <a:effectLst/>
                        <a:latin typeface="Calibri"/>
                        <a:ea typeface="Calibri"/>
                        <a:cs typeface="Times New Roman"/>
                      </a:endParaRPr>
                    </a:p>
                  </a:txBody>
                  <a:tcPr marL="31071" marR="3107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sl-SI" sz="1000" b="1">
                          <a:effectLst/>
                          <a:latin typeface="Tahoma"/>
                          <a:ea typeface="Times New Roman"/>
                          <a:cs typeface="Times New Roman"/>
                        </a:rPr>
                        <a:t>ŠKRLATICA SI 44585811</a:t>
                      </a:r>
                      <a:endParaRPr lang="sl-SI" sz="1000">
                        <a:effectLst/>
                        <a:latin typeface="Calibri"/>
                        <a:ea typeface="Calibri"/>
                        <a:cs typeface="Times New Roman"/>
                      </a:endParaRPr>
                    </a:p>
                    <a:p>
                      <a:pPr algn="just">
                        <a:lnSpc>
                          <a:spcPct val="115000"/>
                        </a:lnSpc>
                        <a:spcAft>
                          <a:spcPts val="0"/>
                        </a:spcAft>
                      </a:pPr>
                      <a:r>
                        <a:rPr lang="sl-SI" sz="1000">
                          <a:effectLst/>
                          <a:latin typeface="Tahoma"/>
                          <a:ea typeface="Times New Roman"/>
                          <a:cs typeface="Times New Roman"/>
                        </a:rPr>
                        <a:t>Rojstvo: 22.3.2017</a:t>
                      </a:r>
                      <a:endParaRPr lang="sl-SI" sz="1000">
                        <a:effectLst/>
                        <a:latin typeface="Calibri"/>
                        <a:ea typeface="Calibri"/>
                        <a:cs typeface="Times New Roman"/>
                      </a:endParaRPr>
                    </a:p>
                    <a:p>
                      <a:pPr algn="just">
                        <a:lnSpc>
                          <a:spcPct val="115000"/>
                        </a:lnSpc>
                        <a:spcAft>
                          <a:spcPts val="0"/>
                        </a:spcAft>
                      </a:pPr>
                      <a:r>
                        <a:rPr lang="sl-SI" sz="1000">
                          <a:effectLst/>
                          <a:latin typeface="Tahoma"/>
                          <a:ea typeface="Times New Roman"/>
                          <a:cs typeface="Times New Roman"/>
                        </a:rPr>
                        <a:t>O: Sneg 853500</a:t>
                      </a:r>
                      <a:endParaRPr lang="sl-SI" sz="1000">
                        <a:effectLst/>
                        <a:latin typeface="Calibri"/>
                        <a:ea typeface="Calibri"/>
                        <a:cs typeface="Times New Roman"/>
                      </a:endParaRPr>
                    </a:p>
                    <a:p>
                      <a:pPr algn="just">
                        <a:lnSpc>
                          <a:spcPct val="115000"/>
                        </a:lnSpc>
                        <a:spcAft>
                          <a:spcPts val="0"/>
                        </a:spcAft>
                      </a:pPr>
                      <a:r>
                        <a:rPr lang="sl-SI" sz="1000">
                          <a:effectLst/>
                          <a:latin typeface="Tahoma"/>
                          <a:ea typeface="Times New Roman"/>
                          <a:cs typeface="Times New Roman"/>
                        </a:rPr>
                        <a:t>M: Šija SI 34310717</a:t>
                      </a:r>
                      <a:endParaRPr lang="sl-SI" sz="1000">
                        <a:effectLst/>
                        <a:latin typeface="Calibri"/>
                        <a:ea typeface="Calibri"/>
                        <a:cs typeface="Times New Roman"/>
                      </a:endParaRPr>
                    </a:p>
                    <a:p>
                      <a:pPr algn="just">
                        <a:lnSpc>
                          <a:spcPct val="115000"/>
                        </a:lnSpc>
                        <a:spcAft>
                          <a:spcPts val="0"/>
                        </a:spcAft>
                      </a:pPr>
                      <a:r>
                        <a:rPr lang="sl-SI" sz="1000">
                          <a:effectLst/>
                          <a:latin typeface="Tahoma"/>
                          <a:ea typeface="Times New Roman"/>
                          <a:cs typeface="Times New Roman"/>
                        </a:rPr>
                        <a:t> </a:t>
                      </a:r>
                      <a:endParaRPr lang="sl-SI" sz="1000">
                        <a:effectLst/>
                        <a:latin typeface="Calibri"/>
                        <a:ea typeface="Calibri"/>
                        <a:cs typeface="Times New Roman"/>
                      </a:endParaRPr>
                    </a:p>
                    <a:p>
                      <a:pPr algn="just">
                        <a:lnSpc>
                          <a:spcPct val="115000"/>
                        </a:lnSpc>
                        <a:spcAft>
                          <a:spcPts val="0"/>
                        </a:spcAft>
                      </a:pPr>
                      <a:r>
                        <a:rPr lang="sl-SI" sz="1000" b="1">
                          <a:effectLst/>
                          <a:latin typeface="Tahoma"/>
                          <a:ea typeface="Times New Roman"/>
                          <a:cs typeface="Times New Roman"/>
                        </a:rPr>
                        <a:t> </a:t>
                      </a:r>
                      <a:endParaRPr lang="sl-SI" sz="1000">
                        <a:effectLst/>
                        <a:latin typeface="Calibri"/>
                        <a:ea typeface="Calibri"/>
                        <a:cs typeface="Times New Roman"/>
                      </a:endParaRPr>
                    </a:p>
                  </a:txBody>
                  <a:tcPr marL="31071" marR="3107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sl-SI" sz="1000">
                          <a:effectLst/>
                          <a:latin typeface="Tahoma"/>
                          <a:ea typeface="Times New Roman"/>
                          <a:cs typeface="Times New Roman"/>
                        </a:rPr>
                        <a:t> </a:t>
                      </a:r>
                      <a:endParaRPr lang="sl-SI" sz="1000">
                        <a:effectLst/>
                        <a:latin typeface="Calibri"/>
                        <a:ea typeface="Calibri"/>
                        <a:cs typeface="Times New Roman"/>
                      </a:endParaRPr>
                    </a:p>
                    <a:p>
                      <a:pPr algn="just">
                        <a:lnSpc>
                          <a:spcPct val="115000"/>
                        </a:lnSpc>
                        <a:spcAft>
                          <a:spcPts val="0"/>
                        </a:spcAft>
                      </a:pPr>
                      <a:r>
                        <a:rPr lang="sl-SI" sz="1000">
                          <a:effectLst/>
                          <a:latin typeface="Tahoma"/>
                          <a:ea typeface="Times New Roman"/>
                          <a:cs typeface="Times New Roman"/>
                        </a:rPr>
                        <a:t>Košir Karničar Marijana</a:t>
                      </a:r>
                      <a:endParaRPr lang="sl-SI" sz="1000">
                        <a:effectLst/>
                        <a:latin typeface="Calibri"/>
                        <a:ea typeface="Calibri"/>
                        <a:cs typeface="Times New Roman"/>
                      </a:endParaRPr>
                    </a:p>
                    <a:p>
                      <a:pPr algn="just">
                        <a:lnSpc>
                          <a:spcPct val="115000"/>
                        </a:lnSpc>
                        <a:spcAft>
                          <a:spcPts val="0"/>
                        </a:spcAft>
                      </a:pPr>
                      <a:r>
                        <a:rPr lang="sl-SI" sz="1000">
                          <a:effectLst/>
                          <a:latin typeface="Tahoma"/>
                          <a:ea typeface="Times New Roman"/>
                          <a:cs typeface="Times New Roman"/>
                        </a:rPr>
                        <a:t>Zgornje Jezersko 104</a:t>
                      </a:r>
                      <a:endParaRPr lang="sl-SI" sz="1000">
                        <a:effectLst/>
                        <a:latin typeface="Calibri"/>
                        <a:ea typeface="Calibri"/>
                        <a:cs typeface="Times New Roman"/>
                      </a:endParaRPr>
                    </a:p>
                    <a:p>
                      <a:pPr algn="just">
                        <a:lnSpc>
                          <a:spcPct val="115000"/>
                        </a:lnSpc>
                        <a:spcAft>
                          <a:spcPts val="0"/>
                        </a:spcAft>
                      </a:pPr>
                      <a:r>
                        <a:rPr lang="sl-SI" sz="1000">
                          <a:effectLst/>
                          <a:latin typeface="Tahoma"/>
                          <a:ea typeface="Times New Roman"/>
                          <a:cs typeface="Times New Roman"/>
                        </a:rPr>
                        <a:t>4206 Zgornje Jezersko</a:t>
                      </a:r>
                      <a:endParaRPr lang="sl-SI" sz="1000">
                        <a:effectLst/>
                        <a:latin typeface="Calibri"/>
                        <a:ea typeface="Calibri"/>
                        <a:cs typeface="Times New Roman"/>
                      </a:endParaRPr>
                    </a:p>
                  </a:txBody>
                  <a:tcPr marL="31071" marR="3107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sl-SI" sz="1000" b="1">
                          <a:effectLst/>
                          <a:latin typeface="Tahoma"/>
                          <a:ea typeface="Times New Roman"/>
                          <a:cs typeface="Times New Roman"/>
                        </a:rPr>
                        <a:t>BM</a:t>
                      </a:r>
                      <a:endParaRPr lang="sl-SI" sz="1000">
                        <a:effectLst/>
                        <a:latin typeface="Calibri"/>
                        <a:ea typeface="Calibri"/>
                        <a:cs typeface="Times New Roman"/>
                      </a:endParaRPr>
                    </a:p>
                    <a:p>
                      <a:pPr algn="just">
                        <a:lnSpc>
                          <a:spcPct val="115000"/>
                        </a:lnSpc>
                        <a:spcAft>
                          <a:spcPts val="0"/>
                        </a:spcAft>
                      </a:pPr>
                      <a:r>
                        <a:rPr lang="sl-SI" sz="1000" b="1">
                          <a:effectLst/>
                          <a:latin typeface="Tahoma"/>
                          <a:ea typeface="Times New Roman"/>
                          <a:cs typeface="Times New Roman"/>
                        </a:rPr>
                        <a:t>2021</a:t>
                      </a:r>
                      <a:endParaRPr lang="sl-SI" sz="1000">
                        <a:effectLst/>
                        <a:latin typeface="Calibri"/>
                        <a:ea typeface="Calibri"/>
                        <a:cs typeface="Times New Roman"/>
                      </a:endParaRPr>
                    </a:p>
                  </a:txBody>
                  <a:tcPr marL="31071" marR="3107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sl-SI" sz="1000">
                          <a:effectLst/>
                          <a:latin typeface="Tahoma"/>
                          <a:ea typeface="Times New Roman"/>
                          <a:cs typeface="Times New Roman"/>
                        </a:rPr>
                        <a:t>118</a:t>
                      </a:r>
                      <a:endParaRPr lang="sl-SI" sz="1000">
                        <a:effectLst/>
                        <a:latin typeface="Calibri"/>
                        <a:ea typeface="Calibri"/>
                        <a:cs typeface="Times New Roman"/>
                      </a:endParaRPr>
                    </a:p>
                    <a:p>
                      <a:pPr algn="just">
                        <a:lnSpc>
                          <a:spcPct val="115000"/>
                        </a:lnSpc>
                        <a:spcAft>
                          <a:spcPts val="0"/>
                        </a:spcAft>
                      </a:pPr>
                      <a:r>
                        <a:rPr lang="sl-SI" sz="1000">
                          <a:effectLst/>
                          <a:latin typeface="Tahoma"/>
                          <a:ea typeface="Times New Roman"/>
                          <a:cs typeface="Times New Roman"/>
                        </a:rPr>
                        <a:t>122</a:t>
                      </a:r>
                      <a:endParaRPr lang="sl-SI" sz="1000">
                        <a:effectLst/>
                        <a:latin typeface="Calibri"/>
                        <a:ea typeface="Calibri"/>
                        <a:cs typeface="Times New Roman"/>
                      </a:endParaRPr>
                    </a:p>
                    <a:p>
                      <a:pPr algn="just">
                        <a:lnSpc>
                          <a:spcPct val="115000"/>
                        </a:lnSpc>
                        <a:spcAft>
                          <a:spcPts val="0"/>
                        </a:spcAft>
                      </a:pPr>
                      <a:r>
                        <a:rPr lang="sl-SI" sz="1000">
                          <a:effectLst/>
                          <a:latin typeface="Tahoma"/>
                          <a:ea typeface="Times New Roman"/>
                          <a:cs typeface="Times New Roman"/>
                        </a:rPr>
                        <a:t>122</a:t>
                      </a:r>
                      <a:endParaRPr lang="sl-SI" sz="1000">
                        <a:effectLst/>
                        <a:latin typeface="Calibri"/>
                        <a:ea typeface="Calibri"/>
                        <a:cs typeface="Times New Roman"/>
                      </a:endParaRPr>
                    </a:p>
                    <a:p>
                      <a:pPr algn="just">
                        <a:lnSpc>
                          <a:spcPct val="115000"/>
                        </a:lnSpc>
                        <a:spcAft>
                          <a:spcPts val="0"/>
                        </a:spcAft>
                      </a:pPr>
                      <a:r>
                        <a:rPr lang="sl-SI" sz="1000">
                          <a:effectLst/>
                          <a:latin typeface="Tahoma"/>
                          <a:ea typeface="Times New Roman"/>
                          <a:cs typeface="Times New Roman"/>
                        </a:rPr>
                        <a:t>171</a:t>
                      </a:r>
                      <a:endParaRPr lang="sl-SI" sz="1000">
                        <a:effectLst/>
                        <a:latin typeface="Calibri"/>
                        <a:ea typeface="Calibri"/>
                        <a:cs typeface="Times New Roman"/>
                      </a:endParaRPr>
                    </a:p>
                  </a:txBody>
                  <a:tcPr marL="31071" marR="3107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sl-SI" sz="1000">
                          <a:effectLst/>
                          <a:latin typeface="Tahoma"/>
                          <a:ea typeface="Times New Roman"/>
                          <a:cs typeface="Times New Roman"/>
                        </a:rPr>
                        <a:t>SANI 855263</a:t>
                      </a:r>
                      <a:endParaRPr lang="sl-SI" sz="1000">
                        <a:effectLst/>
                        <a:latin typeface="Calibri"/>
                        <a:ea typeface="Calibri"/>
                        <a:cs typeface="Times New Roman"/>
                      </a:endParaRPr>
                    </a:p>
                    <a:p>
                      <a:pPr algn="just">
                        <a:lnSpc>
                          <a:spcPct val="115000"/>
                        </a:lnSpc>
                        <a:spcAft>
                          <a:spcPts val="0"/>
                        </a:spcAft>
                      </a:pPr>
                      <a:r>
                        <a:rPr lang="sl-SI" sz="1000">
                          <a:effectLst/>
                          <a:latin typeface="Tahoma"/>
                          <a:ea typeface="Times New Roman"/>
                          <a:cs typeface="Times New Roman"/>
                        </a:rPr>
                        <a:t>ROMI 854352</a:t>
                      </a:r>
                      <a:endParaRPr lang="sl-SI" sz="1000">
                        <a:effectLst/>
                        <a:latin typeface="Calibri"/>
                        <a:ea typeface="Calibri"/>
                        <a:cs typeface="Times New Roman"/>
                      </a:endParaRPr>
                    </a:p>
                  </a:txBody>
                  <a:tcPr marL="31071" marR="3107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619365">
                <a:tc>
                  <a:txBody>
                    <a:bodyPr/>
                    <a:lstStyle/>
                    <a:p>
                      <a:pPr algn="just">
                        <a:lnSpc>
                          <a:spcPct val="115000"/>
                        </a:lnSpc>
                        <a:spcAft>
                          <a:spcPts val="0"/>
                        </a:spcAft>
                      </a:pPr>
                      <a:r>
                        <a:rPr lang="sl-SI" sz="1000">
                          <a:effectLst/>
                          <a:latin typeface="Tahoma"/>
                          <a:ea typeface="Times New Roman"/>
                          <a:cs typeface="Times New Roman"/>
                        </a:rPr>
                        <a:t> </a:t>
                      </a:r>
                      <a:endParaRPr lang="sl-SI" sz="1000">
                        <a:effectLst/>
                        <a:latin typeface="Calibri"/>
                        <a:ea typeface="Calibri"/>
                        <a:cs typeface="Times New Roman"/>
                      </a:endParaRPr>
                    </a:p>
                    <a:p>
                      <a:pPr algn="just">
                        <a:lnSpc>
                          <a:spcPct val="115000"/>
                        </a:lnSpc>
                        <a:spcAft>
                          <a:spcPts val="0"/>
                        </a:spcAft>
                      </a:pPr>
                      <a:r>
                        <a:rPr lang="sl-SI" sz="1000">
                          <a:effectLst/>
                          <a:latin typeface="Tahoma"/>
                          <a:ea typeface="Times New Roman"/>
                          <a:cs typeface="Times New Roman"/>
                        </a:rPr>
                        <a:t>61.</a:t>
                      </a:r>
                      <a:endParaRPr lang="sl-SI" sz="1000">
                        <a:effectLst/>
                        <a:latin typeface="Calibri"/>
                        <a:ea typeface="Calibri"/>
                        <a:cs typeface="Times New Roman"/>
                      </a:endParaRPr>
                    </a:p>
                  </a:txBody>
                  <a:tcPr marL="31071" marR="3107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sl-SI" sz="1000" b="1">
                          <a:effectLst/>
                          <a:latin typeface="Tahoma"/>
                          <a:ea typeface="Times New Roman"/>
                          <a:cs typeface="Times New Roman"/>
                        </a:rPr>
                        <a:t>SI 84854346</a:t>
                      </a:r>
                      <a:endParaRPr lang="sl-SI" sz="1000">
                        <a:effectLst/>
                        <a:latin typeface="Calibri"/>
                        <a:ea typeface="Calibri"/>
                        <a:cs typeface="Times New Roman"/>
                      </a:endParaRPr>
                    </a:p>
                    <a:p>
                      <a:pPr algn="just">
                        <a:lnSpc>
                          <a:spcPct val="115000"/>
                        </a:lnSpc>
                        <a:spcAft>
                          <a:spcPts val="0"/>
                        </a:spcAft>
                      </a:pPr>
                      <a:r>
                        <a:rPr lang="sl-SI" sz="1000">
                          <a:effectLst/>
                          <a:latin typeface="Tahoma"/>
                          <a:ea typeface="Times New Roman"/>
                          <a:cs typeface="Times New Roman"/>
                        </a:rPr>
                        <a:t>Rojstvo: 27.3.2017</a:t>
                      </a:r>
                      <a:endParaRPr lang="sl-SI" sz="1000">
                        <a:effectLst/>
                        <a:latin typeface="Calibri"/>
                        <a:ea typeface="Calibri"/>
                        <a:cs typeface="Times New Roman"/>
                      </a:endParaRPr>
                    </a:p>
                    <a:p>
                      <a:pPr algn="just">
                        <a:lnSpc>
                          <a:spcPct val="115000"/>
                        </a:lnSpc>
                        <a:spcAft>
                          <a:spcPts val="0"/>
                        </a:spcAft>
                      </a:pPr>
                      <a:r>
                        <a:rPr lang="sl-SI" sz="1000">
                          <a:effectLst/>
                          <a:latin typeface="Tahoma"/>
                          <a:ea typeface="Times New Roman"/>
                          <a:cs typeface="Times New Roman"/>
                        </a:rPr>
                        <a:t>O: Nikodem 853535</a:t>
                      </a:r>
                      <a:endParaRPr lang="sl-SI" sz="1000">
                        <a:effectLst/>
                        <a:latin typeface="Calibri"/>
                        <a:ea typeface="Calibri"/>
                        <a:cs typeface="Times New Roman"/>
                      </a:endParaRPr>
                    </a:p>
                    <a:p>
                      <a:pPr algn="just">
                        <a:lnSpc>
                          <a:spcPct val="115000"/>
                        </a:lnSpc>
                        <a:spcAft>
                          <a:spcPts val="0"/>
                        </a:spcAft>
                      </a:pPr>
                      <a:r>
                        <a:rPr lang="sl-SI" sz="1000">
                          <a:effectLst/>
                          <a:latin typeface="Tahoma"/>
                          <a:ea typeface="Times New Roman"/>
                          <a:cs typeface="Times New Roman"/>
                        </a:rPr>
                        <a:t>M: SI 04110046</a:t>
                      </a:r>
                      <a:endParaRPr lang="sl-SI" sz="1000">
                        <a:effectLst/>
                        <a:latin typeface="Calibri"/>
                        <a:ea typeface="Calibri"/>
                        <a:cs typeface="Times New Roman"/>
                      </a:endParaRPr>
                    </a:p>
                  </a:txBody>
                  <a:tcPr marL="31071" marR="3107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sl-SI" sz="1000">
                          <a:effectLst/>
                          <a:latin typeface="Tahoma"/>
                          <a:ea typeface="Times New Roman"/>
                          <a:cs typeface="Times New Roman"/>
                        </a:rPr>
                        <a:t> </a:t>
                      </a:r>
                      <a:endParaRPr lang="sl-SI" sz="1000">
                        <a:effectLst/>
                        <a:latin typeface="Calibri"/>
                        <a:ea typeface="Calibri"/>
                        <a:cs typeface="Times New Roman"/>
                      </a:endParaRPr>
                    </a:p>
                    <a:p>
                      <a:pPr algn="just">
                        <a:lnSpc>
                          <a:spcPct val="115000"/>
                        </a:lnSpc>
                        <a:spcAft>
                          <a:spcPts val="0"/>
                        </a:spcAft>
                      </a:pPr>
                      <a:r>
                        <a:rPr lang="sl-SI" sz="1000">
                          <a:effectLst/>
                          <a:latin typeface="Tahoma"/>
                          <a:ea typeface="Times New Roman"/>
                          <a:cs typeface="Times New Roman"/>
                        </a:rPr>
                        <a:t>Noč Alojzij</a:t>
                      </a:r>
                      <a:endParaRPr lang="sl-SI" sz="1000">
                        <a:effectLst/>
                        <a:latin typeface="Calibri"/>
                        <a:ea typeface="Calibri"/>
                        <a:cs typeface="Times New Roman"/>
                      </a:endParaRPr>
                    </a:p>
                    <a:p>
                      <a:pPr algn="just">
                        <a:lnSpc>
                          <a:spcPct val="115000"/>
                        </a:lnSpc>
                        <a:spcAft>
                          <a:spcPts val="0"/>
                        </a:spcAft>
                      </a:pPr>
                      <a:r>
                        <a:rPr lang="sl-SI" sz="1000">
                          <a:effectLst/>
                          <a:latin typeface="Tahoma"/>
                          <a:ea typeface="Times New Roman"/>
                          <a:cs typeface="Times New Roman"/>
                        </a:rPr>
                        <a:t>Javorniški Rovt 9</a:t>
                      </a:r>
                      <a:endParaRPr lang="sl-SI" sz="1000">
                        <a:effectLst/>
                        <a:latin typeface="Calibri"/>
                        <a:ea typeface="Calibri"/>
                        <a:cs typeface="Times New Roman"/>
                      </a:endParaRPr>
                    </a:p>
                    <a:p>
                      <a:pPr algn="just">
                        <a:lnSpc>
                          <a:spcPct val="115000"/>
                        </a:lnSpc>
                        <a:spcAft>
                          <a:spcPts val="0"/>
                        </a:spcAft>
                      </a:pPr>
                      <a:r>
                        <a:rPr lang="sl-SI" sz="1000">
                          <a:effectLst/>
                          <a:latin typeface="Tahoma"/>
                          <a:ea typeface="Times New Roman"/>
                          <a:cs typeface="Times New Roman"/>
                        </a:rPr>
                        <a:t>4270 Jesenice</a:t>
                      </a:r>
                      <a:endParaRPr lang="sl-SI" sz="1000">
                        <a:effectLst/>
                        <a:latin typeface="Calibri"/>
                        <a:ea typeface="Calibri"/>
                        <a:cs typeface="Times New Roman"/>
                      </a:endParaRPr>
                    </a:p>
                    <a:p>
                      <a:pPr algn="just">
                        <a:lnSpc>
                          <a:spcPct val="115000"/>
                        </a:lnSpc>
                        <a:spcAft>
                          <a:spcPts val="0"/>
                        </a:spcAft>
                      </a:pPr>
                      <a:r>
                        <a:rPr lang="sl-SI" sz="1000">
                          <a:effectLst/>
                          <a:latin typeface="Tahoma"/>
                          <a:ea typeface="Times New Roman"/>
                          <a:cs typeface="Times New Roman"/>
                        </a:rPr>
                        <a:t> </a:t>
                      </a:r>
                      <a:endParaRPr lang="sl-SI" sz="1000">
                        <a:effectLst/>
                        <a:latin typeface="Calibri"/>
                        <a:ea typeface="Calibri"/>
                        <a:cs typeface="Times New Roman"/>
                      </a:endParaRPr>
                    </a:p>
                    <a:p>
                      <a:pPr algn="just">
                        <a:lnSpc>
                          <a:spcPct val="115000"/>
                        </a:lnSpc>
                        <a:spcAft>
                          <a:spcPts val="0"/>
                        </a:spcAft>
                      </a:pPr>
                      <a:r>
                        <a:rPr lang="sl-SI" sz="1000">
                          <a:effectLst/>
                          <a:latin typeface="Tahoma"/>
                          <a:ea typeface="Times New Roman"/>
                          <a:cs typeface="Times New Roman"/>
                        </a:rPr>
                        <a:t> </a:t>
                      </a:r>
                      <a:endParaRPr lang="sl-SI" sz="1000">
                        <a:effectLst/>
                        <a:latin typeface="Calibri"/>
                        <a:ea typeface="Calibri"/>
                        <a:cs typeface="Times New Roman"/>
                      </a:endParaRPr>
                    </a:p>
                  </a:txBody>
                  <a:tcPr marL="31071" marR="3107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sl-SI" sz="1000" b="1">
                          <a:effectLst/>
                          <a:latin typeface="Tahoma"/>
                          <a:ea typeface="Times New Roman"/>
                          <a:cs typeface="Times New Roman"/>
                        </a:rPr>
                        <a:t>BM</a:t>
                      </a:r>
                      <a:endParaRPr lang="sl-SI" sz="1000">
                        <a:effectLst/>
                        <a:latin typeface="Calibri"/>
                        <a:ea typeface="Calibri"/>
                        <a:cs typeface="Times New Roman"/>
                      </a:endParaRPr>
                    </a:p>
                    <a:p>
                      <a:pPr algn="just">
                        <a:lnSpc>
                          <a:spcPct val="115000"/>
                        </a:lnSpc>
                        <a:spcAft>
                          <a:spcPts val="0"/>
                        </a:spcAft>
                      </a:pPr>
                      <a:r>
                        <a:rPr lang="sl-SI" sz="1000" b="1">
                          <a:effectLst/>
                          <a:latin typeface="Tahoma"/>
                          <a:ea typeface="Times New Roman"/>
                          <a:cs typeface="Times New Roman"/>
                        </a:rPr>
                        <a:t>2020</a:t>
                      </a:r>
                      <a:endParaRPr lang="sl-SI" sz="1000">
                        <a:effectLst/>
                        <a:latin typeface="Calibri"/>
                        <a:ea typeface="Calibri"/>
                        <a:cs typeface="Times New Roman"/>
                      </a:endParaRPr>
                    </a:p>
                  </a:txBody>
                  <a:tcPr marL="31071" marR="3107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sl-SI" sz="1000">
                          <a:effectLst/>
                          <a:latin typeface="Tahoma"/>
                          <a:ea typeface="Times New Roman"/>
                          <a:cs typeface="Times New Roman"/>
                        </a:rPr>
                        <a:t>115</a:t>
                      </a:r>
                      <a:endParaRPr lang="sl-SI" sz="1000">
                        <a:effectLst/>
                        <a:latin typeface="Calibri"/>
                        <a:ea typeface="Calibri"/>
                        <a:cs typeface="Times New Roman"/>
                      </a:endParaRPr>
                    </a:p>
                    <a:p>
                      <a:pPr algn="just">
                        <a:lnSpc>
                          <a:spcPct val="115000"/>
                        </a:lnSpc>
                        <a:spcAft>
                          <a:spcPts val="0"/>
                        </a:spcAft>
                      </a:pPr>
                      <a:r>
                        <a:rPr lang="sl-SI" sz="1000">
                          <a:effectLst/>
                          <a:latin typeface="Tahoma"/>
                          <a:ea typeface="Times New Roman"/>
                          <a:cs typeface="Times New Roman"/>
                        </a:rPr>
                        <a:t>118</a:t>
                      </a:r>
                      <a:endParaRPr lang="sl-SI" sz="1000">
                        <a:effectLst/>
                        <a:latin typeface="Calibri"/>
                        <a:ea typeface="Calibri"/>
                        <a:cs typeface="Times New Roman"/>
                      </a:endParaRPr>
                    </a:p>
                    <a:p>
                      <a:pPr algn="just">
                        <a:lnSpc>
                          <a:spcPct val="115000"/>
                        </a:lnSpc>
                        <a:spcAft>
                          <a:spcPts val="0"/>
                        </a:spcAft>
                      </a:pPr>
                      <a:r>
                        <a:rPr lang="sl-SI" sz="1000">
                          <a:effectLst/>
                          <a:latin typeface="Tahoma"/>
                          <a:ea typeface="Times New Roman"/>
                          <a:cs typeface="Times New Roman"/>
                        </a:rPr>
                        <a:t>113</a:t>
                      </a:r>
                      <a:endParaRPr lang="sl-SI" sz="1000">
                        <a:effectLst/>
                        <a:latin typeface="Calibri"/>
                        <a:ea typeface="Calibri"/>
                        <a:cs typeface="Times New Roman"/>
                      </a:endParaRPr>
                    </a:p>
                    <a:p>
                      <a:pPr algn="just">
                        <a:lnSpc>
                          <a:spcPct val="115000"/>
                        </a:lnSpc>
                        <a:spcAft>
                          <a:spcPts val="0"/>
                        </a:spcAft>
                      </a:pPr>
                      <a:r>
                        <a:rPr lang="sl-SI" sz="1000">
                          <a:effectLst/>
                          <a:latin typeface="Tahoma"/>
                          <a:ea typeface="Times New Roman"/>
                          <a:cs typeface="Times New Roman"/>
                        </a:rPr>
                        <a:t>159</a:t>
                      </a:r>
                      <a:endParaRPr lang="sl-SI" sz="1000">
                        <a:effectLst/>
                        <a:latin typeface="Calibri"/>
                        <a:ea typeface="Calibri"/>
                        <a:cs typeface="Times New Roman"/>
                      </a:endParaRPr>
                    </a:p>
                  </a:txBody>
                  <a:tcPr marL="31071" marR="3107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sl-SI" sz="1000">
                          <a:effectLst/>
                          <a:latin typeface="Tahoma"/>
                          <a:ea typeface="Times New Roman"/>
                          <a:cs typeface="Times New Roman"/>
                        </a:rPr>
                        <a:t>PIKO 855094</a:t>
                      </a:r>
                      <a:endParaRPr lang="sl-SI" sz="1000">
                        <a:effectLst/>
                        <a:latin typeface="Calibri"/>
                        <a:ea typeface="Calibri"/>
                        <a:cs typeface="Times New Roman"/>
                      </a:endParaRPr>
                    </a:p>
                    <a:p>
                      <a:pPr algn="just">
                        <a:lnSpc>
                          <a:spcPct val="115000"/>
                        </a:lnSpc>
                        <a:spcAft>
                          <a:spcPts val="0"/>
                        </a:spcAft>
                      </a:pPr>
                      <a:r>
                        <a:rPr lang="sl-SI" sz="1000">
                          <a:effectLst/>
                          <a:latin typeface="Tahoma"/>
                          <a:ea typeface="Times New Roman"/>
                          <a:cs typeface="Times New Roman"/>
                        </a:rPr>
                        <a:t>MLIN 855272</a:t>
                      </a:r>
                      <a:endParaRPr lang="sl-SI" sz="1000">
                        <a:effectLst/>
                        <a:latin typeface="Calibri"/>
                        <a:ea typeface="Calibri"/>
                        <a:cs typeface="Times New Roman"/>
                      </a:endParaRPr>
                    </a:p>
                  </a:txBody>
                  <a:tcPr marL="31071" marR="3107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4"/>
                  </a:ext>
                </a:extLst>
              </a:tr>
              <a:tr h="412910">
                <a:tc>
                  <a:txBody>
                    <a:bodyPr/>
                    <a:lstStyle/>
                    <a:p>
                      <a:pPr algn="just">
                        <a:lnSpc>
                          <a:spcPct val="115000"/>
                        </a:lnSpc>
                        <a:spcAft>
                          <a:spcPts val="0"/>
                        </a:spcAft>
                      </a:pPr>
                      <a:r>
                        <a:rPr lang="sl-SI" sz="1000">
                          <a:effectLst/>
                          <a:latin typeface="Tahoma"/>
                          <a:ea typeface="Times New Roman"/>
                          <a:cs typeface="Times New Roman"/>
                        </a:rPr>
                        <a:t> </a:t>
                      </a:r>
                      <a:endParaRPr lang="sl-SI" sz="1000">
                        <a:effectLst/>
                        <a:latin typeface="Calibri"/>
                        <a:ea typeface="Calibri"/>
                        <a:cs typeface="Times New Roman"/>
                      </a:endParaRPr>
                    </a:p>
                    <a:p>
                      <a:pPr algn="just">
                        <a:lnSpc>
                          <a:spcPct val="115000"/>
                        </a:lnSpc>
                        <a:spcAft>
                          <a:spcPts val="0"/>
                        </a:spcAft>
                      </a:pPr>
                      <a:r>
                        <a:rPr lang="sl-SI" sz="1000">
                          <a:effectLst/>
                          <a:latin typeface="Tahoma"/>
                          <a:ea typeface="Times New Roman"/>
                          <a:cs typeface="Times New Roman"/>
                        </a:rPr>
                        <a:t>62.</a:t>
                      </a:r>
                      <a:endParaRPr lang="sl-SI" sz="1000">
                        <a:effectLst/>
                        <a:latin typeface="Calibri"/>
                        <a:ea typeface="Calibri"/>
                        <a:cs typeface="Times New Roman"/>
                      </a:endParaRPr>
                    </a:p>
                  </a:txBody>
                  <a:tcPr marL="31071" marR="3107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sl-SI" sz="1000" b="1">
                          <a:effectLst/>
                          <a:latin typeface="Tahoma"/>
                          <a:ea typeface="Times New Roman"/>
                          <a:cs typeface="Times New Roman"/>
                        </a:rPr>
                        <a:t>SI 54669167</a:t>
                      </a:r>
                      <a:endParaRPr lang="sl-SI" sz="1000">
                        <a:effectLst/>
                        <a:latin typeface="Calibri"/>
                        <a:ea typeface="Calibri"/>
                        <a:cs typeface="Times New Roman"/>
                      </a:endParaRPr>
                    </a:p>
                    <a:p>
                      <a:pPr algn="just">
                        <a:lnSpc>
                          <a:spcPct val="115000"/>
                        </a:lnSpc>
                        <a:spcAft>
                          <a:spcPts val="0"/>
                        </a:spcAft>
                      </a:pPr>
                      <a:r>
                        <a:rPr lang="sl-SI" sz="1000">
                          <a:effectLst/>
                          <a:latin typeface="Tahoma"/>
                          <a:ea typeface="Times New Roman"/>
                          <a:cs typeface="Times New Roman"/>
                        </a:rPr>
                        <a:t>Rojstvo: 1.5.2017</a:t>
                      </a:r>
                      <a:endParaRPr lang="sl-SI" sz="1000">
                        <a:effectLst/>
                        <a:latin typeface="Calibri"/>
                        <a:ea typeface="Calibri"/>
                        <a:cs typeface="Times New Roman"/>
                      </a:endParaRPr>
                    </a:p>
                    <a:p>
                      <a:pPr algn="just">
                        <a:lnSpc>
                          <a:spcPct val="115000"/>
                        </a:lnSpc>
                        <a:spcAft>
                          <a:spcPts val="0"/>
                        </a:spcAft>
                      </a:pPr>
                      <a:r>
                        <a:rPr lang="sl-SI" sz="1000">
                          <a:effectLst/>
                          <a:latin typeface="Tahoma"/>
                          <a:ea typeface="Times New Roman"/>
                          <a:cs typeface="Times New Roman"/>
                        </a:rPr>
                        <a:t>O: Nord 853525</a:t>
                      </a:r>
                      <a:endParaRPr lang="sl-SI" sz="1000">
                        <a:effectLst/>
                        <a:latin typeface="Calibri"/>
                        <a:ea typeface="Calibri"/>
                        <a:cs typeface="Times New Roman"/>
                      </a:endParaRPr>
                    </a:p>
                    <a:p>
                      <a:pPr algn="just">
                        <a:lnSpc>
                          <a:spcPct val="115000"/>
                        </a:lnSpc>
                        <a:spcAft>
                          <a:spcPts val="0"/>
                        </a:spcAft>
                      </a:pPr>
                      <a:r>
                        <a:rPr lang="sl-SI" sz="1000">
                          <a:effectLst/>
                          <a:latin typeface="Tahoma"/>
                          <a:ea typeface="Times New Roman"/>
                          <a:cs typeface="Times New Roman"/>
                        </a:rPr>
                        <a:t>M: Sotla SI 73917496</a:t>
                      </a:r>
                      <a:endParaRPr lang="sl-SI" sz="1000">
                        <a:effectLst/>
                        <a:latin typeface="Calibri"/>
                        <a:ea typeface="Calibri"/>
                        <a:cs typeface="Times New Roman"/>
                      </a:endParaRPr>
                    </a:p>
                  </a:txBody>
                  <a:tcPr marL="31071" marR="3107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sl-SI" sz="1000">
                          <a:effectLst/>
                          <a:latin typeface="Tahoma"/>
                          <a:ea typeface="Times New Roman"/>
                          <a:cs typeface="Times New Roman"/>
                        </a:rPr>
                        <a:t> </a:t>
                      </a:r>
                      <a:endParaRPr lang="sl-SI" sz="1000">
                        <a:effectLst/>
                        <a:latin typeface="Calibri"/>
                        <a:ea typeface="Calibri"/>
                        <a:cs typeface="Times New Roman"/>
                      </a:endParaRPr>
                    </a:p>
                    <a:p>
                      <a:pPr algn="just">
                        <a:lnSpc>
                          <a:spcPct val="115000"/>
                        </a:lnSpc>
                        <a:spcAft>
                          <a:spcPts val="0"/>
                        </a:spcAft>
                      </a:pPr>
                      <a:r>
                        <a:rPr lang="sl-SI" sz="1000">
                          <a:effectLst/>
                          <a:latin typeface="Tahoma"/>
                          <a:ea typeface="Times New Roman"/>
                          <a:cs typeface="Times New Roman"/>
                        </a:rPr>
                        <a:t>Meglen Vida</a:t>
                      </a:r>
                      <a:endParaRPr lang="sl-SI" sz="1000">
                        <a:effectLst/>
                        <a:latin typeface="Calibri"/>
                        <a:ea typeface="Calibri"/>
                        <a:cs typeface="Times New Roman"/>
                      </a:endParaRPr>
                    </a:p>
                    <a:p>
                      <a:pPr algn="just">
                        <a:lnSpc>
                          <a:spcPct val="115000"/>
                        </a:lnSpc>
                        <a:spcAft>
                          <a:spcPts val="0"/>
                        </a:spcAft>
                      </a:pPr>
                      <a:r>
                        <a:rPr lang="sl-SI" sz="1000">
                          <a:effectLst/>
                          <a:latin typeface="Tahoma"/>
                          <a:ea typeface="Times New Roman"/>
                          <a:cs typeface="Times New Roman"/>
                        </a:rPr>
                        <a:t>Sv. Vrh 10</a:t>
                      </a:r>
                      <a:endParaRPr lang="sl-SI" sz="1000">
                        <a:effectLst/>
                        <a:latin typeface="Calibri"/>
                        <a:ea typeface="Calibri"/>
                        <a:cs typeface="Times New Roman"/>
                      </a:endParaRPr>
                    </a:p>
                    <a:p>
                      <a:pPr algn="just">
                        <a:lnSpc>
                          <a:spcPct val="115000"/>
                        </a:lnSpc>
                        <a:spcAft>
                          <a:spcPts val="0"/>
                        </a:spcAft>
                      </a:pPr>
                      <a:r>
                        <a:rPr lang="sl-SI" sz="1000">
                          <a:effectLst/>
                          <a:latin typeface="Tahoma"/>
                          <a:ea typeface="Times New Roman"/>
                          <a:cs typeface="Times New Roman"/>
                        </a:rPr>
                        <a:t>8230 Mokronog</a:t>
                      </a:r>
                      <a:endParaRPr lang="sl-SI" sz="1000">
                        <a:effectLst/>
                        <a:latin typeface="Calibri"/>
                        <a:ea typeface="Calibri"/>
                        <a:cs typeface="Times New Roman"/>
                      </a:endParaRPr>
                    </a:p>
                  </a:txBody>
                  <a:tcPr marL="31071" marR="3107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sl-SI" sz="1000" b="1">
                          <a:effectLst/>
                          <a:latin typeface="Tahoma"/>
                          <a:ea typeface="Times New Roman"/>
                          <a:cs typeface="Times New Roman"/>
                        </a:rPr>
                        <a:t>BM</a:t>
                      </a:r>
                      <a:endParaRPr lang="sl-SI" sz="1000">
                        <a:effectLst/>
                        <a:latin typeface="Calibri"/>
                        <a:ea typeface="Calibri"/>
                        <a:cs typeface="Times New Roman"/>
                      </a:endParaRPr>
                    </a:p>
                    <a:p>
                      <a:pPr algn="just">
                        <a:lnSpc>
                          <a:spcPct val="115000"/>
                        </a:lnSpc>
                        <a:spcAft>
                          <a:spcPts val="0"/>
                        </a:spcAft>
                      </a:pPr>
                      <a:r>
                        <a:rPr lang="sl-SI" sz="1000" b="1">
                          <a:effectLst/>
                          <a:latin typeface="Tahoma"/>
                          <a:ea typeface="Times New Roman"/>
                          <a:cs typeface="Times New Roman"/>
                        </a:rPr>
                        <a:t>2021</a:t>
                      </a:r>
                      <a:endParaRPr lang="sl-SI" sz="1000">
                        <a:effectLst/>
                        <a:latin typeface="Calibri"/>
                        <a:ea typeface="Calibri"/>
                        <a:cs typeface="Times New Roman"/>
                      </a:endParaRPr>
                    </a:p>
                  </a:txBody>
                  <a:tcPr marL="31071" marR="3107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sl-SI" sz="1000">
                          <a:effectLst/>
                          <a:latin typeface="Tahoma"/>
                          <a:ea typeface="Times New Roman"/>
                          <a:cs typeface="Times New Roman"/>
                        </a:rPr>
                        <a:t>124</a:t>
                      </a:r>
                      <a:endParaRPr lang="sl-SI" sz="1000">
                        <a:effectLst/>
                        <a:latin typeface="Calibri"/>
                        <a:ea typeface="Calibri"/>
                        <a:cs typeface="Times New Roman"/>
                      </a:endParaRPr>
                    </a:p>
                    <a:p>
                      <a:pPr algn="just">
                        <a:lnSpc>
                          <a:spcPct val="115000"/>
                        </a:lnSpc>
                        <a:spcAft>
                          <a:spcPts val="0"/>
                        </a:spcAft>
                      </a:pPr>
                      <a:r>
                        <a:rPr lang="sl-SI" sz="1000">
                          <a:effectLst/>
                          <a:latin typeface="Tahoma"/>
                          <a:ea typeface="Times New Roman"/>
                          <a:cs typeface="Times New Roman"/>
                        </a:rPr>
                        <a:t>127</a:t>
                      </a:r>
                      <a:endParaRPr lang="sl-SI" sz="1000">
                        <a:effectLst/>
                        <a:latin typeface="Calibri"/>
                        <a:ea typeface="Calibri"/>
                        <a:cs typeface="Times New Roman"/>
                      </a:endParaRPr>
                    </a:p>
                    <a:p>
                      <a:pPr algn="just">
                        <a:lnSpc>
                          <a:spcPct val="115000"/>
                        </a:lnSpc>
                        <a:spcAft>
                          <a:spcPts val="0"/>
                        </a:spcAft>
                      </a:pPr>
                      <a:r>
                        <a:rPr lang="sl-SI" sz="1000">
                          <a:effectLst/>
                          <a:latin typeface="Tahoma"/>
                          <a:ea typeface="Times New Roman"/>
                          <a:cs typeface="Times New Roman"/>
                        </a:rPr>
                        <a:t>123</a:t>
                      </a:r>
                      <a:endParaRPr lang="sl-SI" sz="1000">
                        <a:effectLst/>
                        <a:latin typeface="Calibri"/>
                        <a:ea typeface="Calibri"/>
                        <a:cs typeface="Times New Roman"/>
                      </a:endParaRPr>
                    </a:p>
                    <a:p>
                      <a:pPr algn="just">
                        <a:lnSpc>
                          <a:spcPct val="115000"/>
                        </a:lnSpc>
                        <a:spcAft>
                          <a:spcPts val="0"/>
                        </a:spcAft>
                      </a:pPr>
                      <a:r>
                        <a:rPr lang="sl-SI" sz="1000">
                          <a:effectLst/>
                          <a:latin typeface="Tahoma"/>
                          <a:ea typeface="Times New Roman"/>
                          <a:cs typeface="Times New Roman"/>
                        </a:rPr>
                        <a:t>172</a:t>
                      </a:r>
                      <a:endParaRPr lang="sl-SI" sz="1000">
                        <a:effectLst/>
                        <a:latin typeface="Calibri"/>
                        <a:ea typeface="Calibri"/>
                        <a:cs typeface="Times New Roman"/>
                      </a:endParaRPr>
                    </a:p>
                  </a:txBody>
                  <a:tcPr marL="31071" marR="3107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sl-SI" sz="1000" dirty="0">
                          <a:effectLst/>
                          <a:latin typeface="Tahoma"/>
                          <a:ea typeface="Times New Roman"/>
                          <a:cs typeface="Times New Roman"/>
                        </a:rPr>
                        <a:t>PIKO 855263</a:t>
                      </a:r>
                      <a:endParaRPr lang="sl-SI" sz="1000" dirty="0">
                        <a:effectLst/>
                        <a:latin typeface="Calibri"/>
                        <a:ea typeface="Calibri"/>
                        <a:cs typeface="Times New Roman"/>
                      </a:endParaRPr>
                    </a:p>
                    <a:p>
                      <a:pPr algn="just">
                        <a:lnSpc>
                          <a:spcPct val="115000"/>
                        </a:lnSpc>
                        <a:spcAft>
                          <a:spcPts val="0"/>
                        </a:spcAft>
                      </a:pPr>
                      <a:r>
                        <a:rPr lang="sl-SI" sz="1000" dirty="0">
                          <a:effectLst/>
                          <a:latin typeface="Tahoma"/>
                          <a:ea typeface="Times New Roman"/>
                          <a:cs typeface="Times New Roman"/>
                        </a:rPr>
                        <a:t>ROMI 854352</a:t>
                      </a:r>
                      <a:endParaRPr lang="sl-SI" sz="1000" dirty="0">
                        <a:effectLst/>
                        <a:latin typeface="Calibri"/>
                        <a:ea typeface="Calibri"/>
                        <a:cs typeface="Times New Roman"/>
                      </a:endParaRPr>
                    </a:p>
                  </a:txBody>
                  <a:tcPr marL="31071" marR="3107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5"/>
                  </a:ext>
                </a:extLst>
              </a:tr>
            </a:tbl>
          </a:graphicData>
        </a:graphic>
      </p:graphicFrame>
    </p:spTree>
    <p:extLst>
      <p:ext uri="{BB962C8B-B14F-4D97-AF65-F5344CB8AC3E}">
        <p14:creationId xmlns:p14="http://schemas.microsoft.com/office/powerpoint/2010/main" val="173808236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ela 3"/>
          <p:cNvGraphicFramePr>
            <a:graphicFrameLocks noGrp="1"/>
          </p:cNvGraphicFramePr>
          <p:nvPr>
            <p:extLst>
              <p:ext uri="{D42A27DB-BD31-4B8C-83A1-F6EECF244321}">
                <p14:modId xmlns:p14="http://schemas.microsoft.com/office/powerpoint/2010/main" val="1562034885"/>
              </p:ext>
            </p:extLst>
          </p:nvPr>
        </p:nvGraphicFramePr>
        <p:xfrm>
          <a:off x="539552" y="476672"/>
          <a:ext cx="8208911" cy="5904655"/>
        </p:xfrm>
        <a:graphic>
          <a:graphicData uri="http://schemas.openxmlformats.org/drawingml/2006/table">
            <a:tbl>
              <a:tblPr firstRow="1" firstCol="1" lastRow="1" lastCol="1" bandRow="1" bandCol="1"/>
              <a:tblGrid>
                <a:gridCol w="438005">
                  <a:extLst>
                    <a:ext uri="{9D8B030D-6E8A-4147-A177-3AD203B41FA5}">
                      <a16:colId xmlns:a16="http://schemas.microsoft.com/office/drawing/2014/main" val="20000"/>
                    </a:ext>
                  </a:extLst>
                </a:gridCol>
                <a:gridCol w="2557492">
                  <a:extLst>
                    <a:ext uri="{9D8B030D-6E8A-4147-A177-3AD203B41FA5}">
                      <a16:colId xmlns:a16="http://schemas.microsoft.com/office/drawing/2014/main" val="20001"/>
                    </a:ext>
                  </a:extLst>
                </a:gridCol>
                <a:gridCol w="2208893">
                  <a:extLst>
                    <a:ext uri="{9D8B030D-6E8A-4147-A177-3AD203B41FA5}">
                      <a16:colId xmlns:a16="http://schemas.microsoft.com/office/drawing/2014/main" val="20002"/>
                    </a:ext>
                  </a:extLst>
                </a:gridCol>
                <a:gridCol w="789886">
                  <a:extLst>
                    <a:ext uri="{9D8B030D-6E8A-4147-A177-3AD203B41FA5}">
                      <a16:colId xmlns:a16="http://schemas.microsoft.com/office/drawing/2014/main" val="20003"/>
                    </a:ext>
                  </a:extLst>
                </a:gridCol>
                <a:gridCol w="546277">
                  <a:extLst>
                    <a:ext uri="{9D8B030D-6E8A-4147-A177-3AD203B41FA5}">
                      <a16:colId xmlns:a16="http://schemas.microsoft.com/office/drawing/2014/main" val="20004"/>
                    </a:ext>
                  </a:extLst>
                </a:gridCol>
                <a:gridCol w="1668358">
                  <a:extLst>
                    <a:ext uri="{9D8B030D-6E8A-4147-A177-3AD203B41FA5}">
                      <a16:colId xmlns:a16="http://schemas.microsoft.com/office/drawing/2014/main" val="20005"/>
                    </a:ext>
                  </a:extLst>
                </a:gridCol>
              </a:tblGrid>
              <a:tr h="761891">
                <a:tc>
                  <a:txBody>
                    <a:bodyPr/>
                    <a:lstStyle/>
                    <a:p>
                      <a:pPr algn="just">
                        <a:lnSpc>
                          <a:spcPct val="115000"/>
                        </a:lnSpc>
                        <a:spcAft>
                          <a:spcPts val="0"/>
                        </a:spcAft>
                      </a:pPr>
                      <a:r>
                        <a:rPr lang="sl-SI" sz="1000" dirty="0">
                          <a:effectLst/>
                          <a:latin typeface="Tahoma"/>
                          <a:ea typeface="Times New Roman"/>
                          <a:cs typeface="Times New Roman"/>
                        </a:rPr>
                        <a:t> </a:t>
                      </a:r>
                      <a:endParaRPr lang="sl-SI" sz="1000" dirty="0">
                        <a:effectLst/>
                        <a:latin typeface="Calibri"/>
                        <a:ea typeface="Calibri"/>
                        <a:cs typeface="Times New Roman"/>
                      </a:endParaRPr>
                    </a:p>
                    <a:p>
                      <a:pPr algn="just">
                        <a:lnSpc>
                          <a:spcPct val="115000"/>
                        </a:lnSpc>
                        <a:spcAft>
                          <a:spcPts val="0"/>
                        </a:spcAft>
                      </a:pPr>
                      <a:r>
                        <a:rPr lang="sl-SI" sz="1000" dirty="0">
                          <a:effectLst/>
                          <a:latin typeface="Tahoma"/>
                          <a:ea typeface="Times New Roman"/>
                          <a:cs typeface="Times New Roman"/>
                        </a:rPr>
                        <a:t>62.</a:t>
                      </a:r>
                      <a:endParaRPr lang="sl-SI" sz="1000" dirty="0">
                        <a:effectLst/>
                        <a:latin typeface="Calibri"/>
                        <a:ea typeface="Calibri"/>
                        <a:cs typeface="Times New Roman"/>
                      </a:endParaRPr>
                    </a:p>
                  </a:txBody>
                  <a:tcPr marL="57130" marR="5713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sl-SI" sz="1000" b="1" dirty="0">
                          <a:effectLst/>
                          <a:latin typeface="Tahoma"/>
                          <a:ea typeface="Times New Roman"/>
                          <a:cs typeface="Times New Roman"/>
                        </a:rPr>
                        <a:t>SI 54669167</a:t>
                      </a:r>
                      <a:endParaRPr lang="sl-SI" sz="1000" dirty="0">
                        <a:effectLst/>
                        <a:latin typeface="Calibri"/>
                        <a:ea typeface="Calibri"/>
                        <a:cs typeface="Times New Roman"/>
                      </a:endParaRPr>
                    </a:p>
                    <a:p>
                      <a:pPr algn="just">
                        <a:lnSpc>
                          <a:spcPct val="115000"/>
                        </a:lnSpc>
                        <a:spcAft>
                          <a:spcPts val="0"/>
                        </a:spcAft>
                      </a:pPr>
                      <a:r>
                        <a:rPr lang="sl-SI" sz="1000" dirty="0">
                          <a:effectLst/>
                          <a:latin typeface="Tahoma"/>
                          <a:ea typeface="Times New Roman"/>
                          <a:cs typeface="Times New Roman"/>
                        </a:rPr>
                        <a:t>Rojstvo: 1.5.2017</a:t>
                      </a:r>
                      <a:endParaRPr lang="sl-SI" sz="1000" dirty="0">
                        <a:effectLst/>
                        <a:latin typeface="Calibri"/>
                        <a:ea typeface="Calibri"/>
                        <a:cs typeface="Times New Roman"/>
                      </a:endParaRPr>
                    </a:p>
                    <a:p>
                      <a:pPr algn="just">
                        <a:lnSpc>
                          <a:spcPct val="115000"/>
                        </a:lnSpc>
                        <a:spcAft>
                          <a:spcPts val="0"/>
                        </a:spcAft>
                      </a:pPr>
                      <a:r>
                        <a:rPr lang="sl-SI" sz="1000" dirty="0">
                          <a:effectLst/>
                          <a:latin typeface="Tahoma"/>
                          <a:ea typeface="Times New Roman"/>
                          <a:cs typeface="Times New Roman"/>
                        </a:rPr>
                        <a:t>O: </a:t>
                      </a:r>
                      <a:r>
                        <a:rPr lang="sl-SI" sz="1000" dirty="0" err="1">
                          <a:effectLst/>
                          <a:latin typeface="Tahoma"/>
                          <a:ea typeface="Times New Roman"/>
                          <a:cs typeface="Times New Roman"/>
                        </a:rPr>
                        <a:t>Nord</a:t>
                      </a:r>
                      <a:r>
                        <a:rPr lang="sl-SI" sz="1000" dirty="0">
                          <a:effectLst/>
                          <a:latin typeface="Tahoma"/>
                          <a:ea typeface="Times New Roman"/>
                          <a:cs typeface="Times New Roman"/>
                        </a:rPr>
                        <a:t> 853525</a:t>
                      </a:r>
                      <a:endParaRPr lang="sl-SI" sz="1000" dirty="0">
                        <a:effectLst/>
                        <a:latin typeface="Calibri"/>
                        <a:ea typeface="Calibri"/>
                        <a:cs typeface="Times New Roman"/>
                      </a:endParaRPr>
                    </a:p>
                    <a:p>
                      <a:pPr algn="just">
                        <a:lnSpc>
                          <a:spcPct val="115000"/>
                        </a:lnSpc>
                        <a:spcAft>
                          <a:spcPts val="0"/>
                        </a:spcAft>
                      </a:pPr>
                      <a:r>
                        <a:rPr lang="sl-SI" sz="1000" dirty="0">
                          <a:effectLst/>
                          <a:latin typeface="Tahoma"/>
                          <a:ea typeface="Times New Roman"/>
                          <a:cs typeface="Times New Roman"/>
                        </a:rPr>
                        <a:t>M: Sotla SI 73917496</a:t>
                      </a:r>
                      <a:endParaRPr lang="sl-SI" sz="1000" dirty="0">
                        <a:effectLst/>
                        <a:latin typeface="Calibri"/>
                        <a:ea typeface="Calibri"/>
                        <a:cs typeface="Times New Roman"/>
                      </a:endParaRPr>
                    </a:p>
                  </a:txBody>
                  <a:tcPr marL="57130" marR="5713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sl-SI" sz="1000">
                          <a:effectLst/>
                          <a:latin typeface="Tahoma"/>
                          <a:ea typeface="Times New Roman"/>
                          <a:cs typeface="Times New Roman"/>
                        </a:rPr>
                        <a:t> </a:t>
                      </a:r>
                      <a:endParaRPr lang="sl-SI" sz="1000">
                        <a:effectLst/>
                        <a:latin typeface="Calibri"/>
                        <a:ea typeface="Calibri"/>
                        <a:cs typeface="Times New Roman"/>
                      </a:endParaRPr>
                    </a:p>
                    <a:p>
                      <a:pPr algn="just">
                        <a:lnSpc>
                          <a:spcPct val="115000"/>
                        </a:lnSpc>
                        <a:spcAft>
                          <a:spcPts val="0"/>
                        </a:spcAft>
                      </a:pPr>
                      <a:r>
                        <a:rPr lang="sl-SI" sz="1000">
                          <a:effectLst/>
                          <a:latin typeface="Tahoma"/>
                          <a:ea typeface="Times New Roman"/>
                          <a:cs typeface="Times New Roman"/>
                        </a:rPr>
                        <a:t>Meglen Vida</a:t>
                      </a:r>
                      <a:endParaRPr lang="sl-SI" sz="1000">
                        <a:effectLst/>
                        <a:latin typeface="Calibri"/>
                        <a:ea typeface="Calibri"/>
                        <a:cs typeface="Times New Roman"/>
                      </a:endParaRPr>
                    </a:p>
                    <a:p>
                      <a:pPr algn="just">
                        <a:lnSpc>
                          <a:spcPct val="115000"/>
                        </a:lnSpc>
                        <a:spcAft>
                          <a:spcPts val="0"/>
                        </a:spcAft>
                      </a:pPr>
                      <a:r>
                        <a:rPr lang="sl-SI" sz="1000">
                          <a:effectLst/>
                          <a:latin typeface="Tahoma"/>
                          <a:ea typeface="Times New Roman"/>
                          <a:cs typeface="Times New Roman"/>
                        </a:rPr>
                        <a:t>Sv. Vrh 10</a:t>
                      </a:r>
                      <a:endParaRPr lang="sl-SI" sz="1000">
                        <a:effectLst/>
                        <a:latin typeface="Calibri"/>
                        <a:ea typeface="Calibri"/>
                        <a:cs typeface="Times New Roman"/>
                      </a:endParaRPr>
                    </a:p>
                    <a:p>
                      <a:pPr algn="just">
                        <a:lnSpc>
                          <a:spcPct val="115000"/>
                        </a:lnSpc>
                        <a:spcAft>
                          <a:spcPts val="0"/>
                        </a:spcAft>
                      </a:pPr>
                      <a:r>
                        <a:rPr lang="sl-SI" sz="1000">
                          <a:effectLst/>
                          <a:latin typeface="Tahoma"/>
                          <a:ea typeface="Times New Roman"/>
                          <a:cs typeface="Times New Roman"/>
                        </a:rPr>
                        <a:t>8230 Mokronog</a:t>
                      </a:r>
                      <a:endParaRPr lang="sl-SI" sz="1000">
                        <a:effectLst/>
                        <a:latin typeface="Calibri"/>
                        <a:ea typeface="Calibri"/>
                        <a:cs typeface="Times New Roman"/>
                      </a:endParaRPr>
                    </a:p>
                  </a:txBody>
                  <a:tcPr marL="57130" marR="5713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sl-SI" sz="1000" b="1">
                          <a:effectLst/>
                          <a:latin typeface="Tahoma"/>
                          <a:ea typeface="Times New Roman"/>
                          <a:cs typeface="Times New Roman"/>
                        </a:rPr>
                        <a:t>BM</a:t>
                      </a:r>
                      <a:endParaRPr lang="sl-SI" sz="1000">
                        <a:effectLst/>
                        <a:latin typeface="Calibri"/>
                        <a:ea typeface="Calibri"/>
                        <a:cs typeface="Times New Roman"/>
                      </a:endParaRPr>
                    </a:p>
                    <a:p>
                      <a:pPr algn="just">
                        <a:lnSpc>
                          <a:spcPct val="115000"/>
                        </a:lnSpc>
                        <a:spcAft>
                          <a:spcPts val="0"/>
                        </a:spcAft>
                      </a:pPr>
                      <a:r>
                        <a:rPr lang="sl-SI" sz="1000" b="1">
                          <a:effectLst/>
                          <a:latin typeface="Tahoma"/>
                          <a:ea typeface="Times New Roman"/>
                          <a:cs typeface="Times New Roman"/>
                        </a:rPr>
                        <a:t>2021</a:t>
                      </a:r>
                      <a:endParaRPr lang="sl-SI" sz="1000">
                        <a:effectLst/>
                        <a:latin typeface="Calibri"/>
                        <a:ea typeface="Calibri"/>
                        <a:cs typeface="Times New Roman"/>
                      </a:endParaRPr>
                    </a:p>
                  </a:txBody>
                  <a:tcPr marL="57130" marR="5713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sl-SI" sz="1000">
                          <a:effectLst/>
                          <a:latin typeface="Tahoma"/>
                          <a:ea typeface="Times New Roman"/>
                          <a:cs typeface="Times New Roman"/>
                        </a:rPr>
                        <a:t>124</a:t>
                      </a:r>
                      <a:endParaRPr lang="sl-SI" sz="1000">
                        <a:effectLst/>
                        <a:latin typeface="Calibri"/>
                        <a:ea typeface="Calibri"/>
                        <a:cs typeface="Times New Roman"/>
                      </a:endParaRPr>
                    </a:p>
                    <a:p>
                      <a:pPr algn="just">
                        <a:lnSpc>
                          <a:spcPct val="115000"/>
                        </a:lnSpc>
                        <a:spcAft>
                          <a:spcPts val="0"/>
                        </a:spcAft>
                      </a:pPr>
                      <a:r>
                        <a:rPr lang="sl-SI" sz="1000">
                          <a:effectLst/>
                          <a:latin typeface="Tahoma"/>
                          <a:ea typeface="Times New Roman"/>
                          <a:cs typeface="Times New Roman"/>
                        </a:rPr>
                        <a:t>127</a:t>
                      </a:r>
                      <a:endParaRPr lang="sl-SI" sz="1000">
                        <a:effectLst/>
                        <a:latin typeface="Calibri"/>
                        <a:ea typeface="Calibri"/>
                        <a:cs typeface="Times New Roman"/>
                      </a:endParaRPr>
                    </a:p>
                    <a:p>
                      <a:pPr algn="just">
                        <a:lnSpc>
                          <a:spcPct val="115000"/>
                        </a:lnSpc>
                        <a:spcAft>
                          <a:spcPts val="0"/>
                        </a:spcAft>
                      </a:pPr>
                      <a:r>
                        <a:rPr lang="sl-SI" sz="1000">
                          <a:effectLst/>
                          <a:latin typeface="Tahoma"/>
                          <a:ea typeface="Times New Roman"/>
                          <a:cs typeface="Times New Roman"/>
                        </a:rPr>
                        <a:t>123</a:t>
                      </a:r>
                      <a:endParaRPr lang="sl-SI" sz="1000">
                        <a:effectLst/>
                        <a:latin typeface="Calibri"/>
                        <a:ea typeface="Calibri"/>
                        <a:cs typeface="Times New Roman"/>
                      </a:endParaRPr>
                    </a:p>
                    <a:p>
                      <a:pPr algn="just">
                        <a:lnSpc>
                          <a:spcPct val="115000"/>
                        </a:lnSpc>
                        <a:spcAft>
                          <a:spcPts val="0"/>
                        </a:spcAft>
                      </a:pPr>
                      <a:r>
                        <a:rPr lang="sl-SI" sz="1000">
                          <a:effectLst/>
                          <a:latin typeface="Tahoma"/>
                          <a:ea typeface="Times New Roman"/>
                          <a:cs typeface="Times New Roman"/>
                        </a:rPr>
                        <a:t>172</a:t>
                      </a:r>
                      <a:endParaRPr lang="sl-SI" sz="1000">
                        <a:effectLst/>
                        <a:latin typeface="Calibri"/>
                        <a:ea typeface="Calibri"/>
                        <a:cs typeface="Times New Roman"/>
                      </a:endParaRPr>
                    </a:p>
                  </a:txBody>
                  <a:tcPr marL="57130" marR="5713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sl-SI" sz="1000">
                          <a:effectLst/>
                          <a:latin typeface="Tahoma"/>
                          <a:ea typeface="Times New Roman"/>
                          <a:cs typeface="Times New Roman"/>
                        </a:rPr>
                        <a:t>PIKO 855263</a:t>
                      </a:r>
                      <a:endParaRPr lang="sl-SI" sz="1000">
                        <a:effectLst/>
                        <a:latin typeface="Calibri"/>
                        <a:ea typeface="Calibri"/>
                        <a:cs typeface="Times New Roman"/>
                      </a:endParaRPr>
                    </a:p>
                    <a:p>
                      <a:pPr algn="just">
                        <a:lnSpc>
                          <a:spcPct val="115000"/>
                        </a:lnSpc>
                        <a:spcAft>
                          <a:spcPts val="0"/>
                        </a:spcAft>
                      </a:pPr>
                      <a:r>
                        <a:rPr lang="sl-SI" sz="1000">
                          <a:effectLst/>
                          <a:latin typeface="Tahoma"/>
                          <a:ea typeface="Times New Roman"/>
                          <a:cs typeface="Times New Roman"/>
                        </a:rPr>
                        <a:t>ROMI 854352</a:t>
                      </a:r>
                      <a:endParaRPr lang="sl-SI" sz="1000">
                        <a:effectLst/>
                        <a:latin typeface="Calibri"/>
                        <a:ea typeface="Calibri"/>
                        <a:cs typeface="Times New Roman"/>
                      </a:endParaRPr>
                    </a:p>
                  </a:txBody>
                  <a:tcPr marL="57130" marR="5713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1333309">
                <a:tc>
                  <a:txBody>
                    <a:bodyPr/>
                    <a:lstStyle/>
                    <a:p>
                      <a:pPr algn="just">
                        <a:lnSpc>
                          <a:spcPct val="115000"/>
                        </a:lnSpc>
                        <a:spcAft>
                          <a:spcPts val="0"/>
                        </a:spcAft>
                      </a:pPr>
                      <a:r>
                        <a:rPr lang="sl-SI" sz="1000">
                          <a:effectLst/>
                          <a:latin typeface="Tahoma"/>
                          <a:ea typeface="Times New Roman"/>
                          <a:cs typeface="Times New Roman"/>
                        </a:rPr>
                        <a:t> </a:t>
                      </a:r>
                      <a:endParaRPr lang="sl-SI" sz="1000">
                        <a:effectLst/>
                        <a:latin typeface="Calibri"/>
                        <a:ea typeface="Calibri"/>
                        <a:cs typeface="Times New Roman"/>
                      </a:endParaRPr>
                    </a:p>
                    <a:p>
                      <a:pPr algn="just">
                        <a:lnSpc>
                          <a:spcPct val="115000"/>
                        </a:lnSpc>
                        <a:spcAft>
                          <a:spcPts val="0"/>
                        </a:spcAft>
                      </a:pPr>
                      <a:r>
                        <a:rPr lang="sl-SI" sz="1000">
                          <a:effectLst/>
                          <a:latin typeface="Tahoma"/>
                          <a:ea typeface="Times New Roman"/>
                          <a:cs typeface="Times New Roman"/>
                        </a:rPr>
                        <a:t>63.</a:t>
                      </a:r>
                      <a:endParaRPr lang="sl-SI" sz="1000">
                        <a:effectLst/>
                        <a:latin typeface="Calibri"/>
                        <a:ea typeface="Calibri"/>
                        <a:cs typeface="Times New Roman"/>
                      </a:endParaRPr>
                    </a:p>
                  </a:txBody>
                  <a:tcPr marL="57130" marR="5713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sl-SI" sz="1000" b="1" dirty="0">
                          <a:effectLst/>
                          <a:latin typeface="Tahoma"/>
                          <a:ea typeface="Times New Roman"/>
                          <a:cs typeface="Times New Roman"/>
                        </a:rPr>
                        <a:t>SI 14659526</a:t>
                      </a:r>
                      <a:endParaRPr lang="sl-SI" sz="1000" dirty="0">
                        <a:effectLst/>
                        <a:latin typeface="Calibri"/>
                        <a:ea typeface="Calibri"/>
                        <a:cs typeface="Times New Roman"/>
                      </a:endParaRPr>
                    </a:p>
                    <a:p>
                      <a:pPr algn="just">
                        <a:lnSpc>
                          <a:spcPct val="115000"/>
                        </a:lnSpc>
                        <a:spcAft>
                          <a:spcPts val="0"/>
                        </a:spcAft>
                      </a:pPr>
                      <a:r>
                        <a:rPr lang="sl-SI" sz="1000" dirty="0">
                          <a:effectLst/>
                          <a:latin typeface="Tahoma"/>
                          <a:ea typeface="Times New Roman"/>
                          <a:cs typeface="Times New Roman"/>
                        </a:rPr>
                        <a:t>Rojstvo: 10.5.2017</a:t>
                      </a:r>
                      <a:endParaRPr lang="sl-SI" sz="1000" dirty="0">
                        <a:effectLst/>
                        <a:latin typeface="Calibri"/>
                        <a:ea typeface="Calibri"/>
                        <a:cs typeface="Times New Roman"/>
                      </a:endParaRPr>
                    </a:p>
                    <a:p>
                      <a:pPr algn="just">
                        <a:lnSpc>
                          <a:spcPct val="115000"/>
                        </a:lnSpc>
                        <a:spcAft>
                          <a:spcPts val="0"/>
                        </a:spcAft>
                      </a:pPr>
                      <a:r>
                        <a:rPr lang="sl-SI" sz="1000" dirty="0">
                          <a:effectLst/>
                          <a:latin typeface="Tahoma"/>
                          <a:ea typeface="Times New Roman"/>
                          <a:cs typeface="Times New Roman"/>
                        </a:rPr>
                        <a:t>O: </a:t>
                      </a:r>
                      <a:r>
                        <a:rPr lang="sl-SI" sz="1000" dirty="0" err="1">
                          <a:effectLst/>
                          <a:latin typeface="Tahoma"/>
                          <a:ea typeface="Times New Roman"/>
                          <a:cs typeface="Times New Roman"/>
                        </a:rPr>
                        <a:t>Nikodem</a:t>
                      </a:r>
                      <a:r>
                        <a:rPr lang="sl-SI" sz="1000" dirty="0">
                          <a:effectLst/>
                          <a:latin typeface="Tahoma"/>
                          <a:ea typeface="Times New Roman"/>
                          <a:cs typeface="Times New Roman"/>
                        </a:rPr>
                        <a:t> 853535</a:t>
                      </a:r>
                      <a:endParaRPr lang="sl-SI" sz="1000" dirty="0">
                        <a:effectLst/>
                        <a:latin typeface="Calibri"/>
                        <a:ea typeface="Calibri"/>
                        <a:cs typeface="Times New Roman"/>
                      </a:endParaRPr>
                    </a:p>
                    <a:p>
                      <a:pPr algn="just">
                        <a:lnSpc>
                          <a:spcPct val="115000"/>
                        </a:lnSpc>
                        <a:spcAft>
                          <a:spcPts val="0"/>
                        </a:spcAft>
                      </a:pPr>
                      <a:r>
                        <a:rPr lang="sl-SI" sz="1000" dirty="0">
                          <a:effectLst/>
                          <a:latin typeface="Tahoma"/>
                          <a:ea typeface="Times New Roman"/>
                          <a:cs typeface="Times New Roman"/>
                        </a:rPr>
                        <a:t>M: SI 84081179</a:t>
                      </a:r>
                      <a:endParaRPr lang="sl-SI" sz="1000" dirty="0">
                        <a:effectLst/>
                        <a:latin typeface="Calibri"/>
                        <a:ea typeface="Calibri"/>
                        <a:cs typeface="Times New Roman"/>
                      </a:endParaRPr>
                    </a:p>
                    <a:p>
                      <a:pPr algn="just">
                        <a:lnSpc>
                          <a:spcPct val="115000"/>
                        </a:lnSpc>
                        <a:spcAft>
                          <a:spcPts val="0"/>
                        </a:spcAft>
                      </a:pPr>
                      <a:r>
                        <a:rPr lang="sl-SI" sz="1000" dirty="0">
                          <a:effectLst/>
                          <a:latin typeface="Tahoma"/>
                          <a:ea typeface="Times New Roman"/>
                          <a:cs typeface="Times New Roman"/>
                        </a:rPr>
                        <a:t> </a:t>
                      </a:r>
                      <a:endParaRPr lang="sl-SI" sz="1000" dirty="0">
                        <a:effectLst/>
                        <a:latin typeface="Calibri"/>
                        <a:ea typeface="Calibri"/>
                        <a:cs typeface="Times New Roman"/>
                      </a:endParaRPr>
                    </a:p>
                    <a:p>
                      <a:pPr algn="just">
                        <a:lnSpc>
                          <a:spcPct val="115000"/>
                        </a:lnSpc>
                        <a:spcAft>
                          <a:spcPts val="0"/>
                        </a:spcAft>
                      </a:pPr>
                      <a:r>
                        <a:rPr lang="sl-SI" sz="1000" dirty="0">
                          <a:effectLst/>
                          <a:latin typeface="Tahoma"/>
                          <a:ea typeface="Times New Roman"/>
                          <a:cs typeface="Times New Roman"/>
                        </a:rPr>
                        <a:t> </a:t>
                      </a:r>
                      <a:endParaRPr lang="sl-SI" sz="1000" dirty="0">
                        <a:effectLst/>
                        <a:latin typeface="Calibri"/>
                        <a:ea typeface="Calibri"/>
                        <a:cs typeface="Times New Roman"/>
                      </a:endParaRPr>
                    </a:p>
                    <a:p>
                      <a:pPr algn="just">
                        <a:lnSpc>
                          <a:spcPct val="115000"/>
                        </a:lnSpc>
                        <a:spcAft>
                          <a:spcPts val="0"/>
                        </a:spcAft>
                      </a:pPr>
                      <a:r>
                        <a:rPr lang="sl-SI" sz="1000" b="1" dirty="0">
                          <a:effectLst/>
                          <a:latin typeface="Tahoma"/>
                          <a:ea typeface="Times New Roman"/>
                          <a:cs typeface="Times New Roman"/>
                        </a:rPr>
                        <a:t> </a:t>
                      </a:r>
                      <a:endParaRPr lang="sl-SI" sz="1000" dirty="0">
                        <a:effectLst/>
                        <a:latin typeface="Calibri"/>
                        <a:ea typeface="Calibri"/>
                        <a:cs typeface="Times New Roman"/>
                      </a:endParaRPr>
                    </a:p>
                  </a:txBody>
                  <a:tcPr marL="57130" marR="5713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sl-SI" sz="1000" dirty="0">
                          <a:effectLst/>
                          <a:latin typeface="Tahoma"/>
                          <a:ea typeface="Times New Roman"/>
                          <a:cs typeface="Times New Roman"/>
                        </a:rPr>
                        <a:t> </a:t>
                      </a:r>
                      <a:endParaRPr lang="sl-SI" sz="1000" dirty="0">
                        <a:effectLst/>
                        <a:latin typeface="Calibri"/>
                        <a:ea typeface="Calibri"/>
                        <a:cs typeface="Times New Roman"/>
                      </a:endParaRPr>
                    </a:p>
                    <a:p>
                      <a:pPr algn="just">
                        <a:lnSpc>
                          <a:spcPct val="115000"/>
                        </a:lnSpc>
                        <a:spcAft>
                          <a:spcPts val="0"/>
                        </a:spcAft>
                      </a:pPr>
                      <a:r>
                        <a:rPr lang="sl-SI" sz="1000" dirty="0" err="1">
                          <a:effectLst/>
                          <a:latin typeface="Tahoma"/>
                          <a:ea typeface="Times New Roman"/>
                          <a:cs typeface="Times New Roman"/>
                        </a:rPr>
                        <a:t>Pazlar</a:t>
                      </a:r>
                      <a:r>
                        <a:rPr lang="sl-SI" sz="1000" dirty="0">
                          <a:effectLst/>
                          <a:latin typeface="Tahoma"/>
                          <a:ea typeface="Times New Roman"/>
                          <a:cs typeface="Times New Roman"/>
                        </a:rPr>
                        <a:t> Marko</a:t>
                      </a:r>
                      <a:endParaRPr lang="sl-SI" sz="1000" dirty="0">
                        <a:effectLst/>
                        <a:latin typeface="Calibri"/>
                        <a:ea typeface="Calibri"/>
                        <a:cs typeface="Times New Roman"/>
                      </a:endParaRPr>
                    </a:p>
                    <a:p>
                      <a:pPr algn="just">
                        <a:lnSpc>
                          <a:spcPct val="115000"/>
                        </a:lnSpc>
                        <a:spcAft>
                          <a:spcPts val="0"/>
                        </a:spcAft>
                      </a:pPr>
                      <a:r>
                        <a:rPr lang="sl-SI" sz="1000" dirty="0">
                          <a:effectLst/>
                          <a:latin typeface="Tahoma"/>
                          <a:ea typeface="Times New Roman"/>
                          <a:cs typeface="Times New Roman"/>
                        </a:rPr>
                        <a:t>Mlinska cesta 13</a:t>
                      </a:r>
                      <a:endParaRPr lang="sl-SI" sz="1000" dirty="0">
                        <a:effectLst/>
                        <a:latin typeface="Calibri"/>
                        <a:ea typeface="Calibri"/>
                        <a:cs typeface="Times New Roman"/>
                      </a:endParaRPr>
                    </a:p>
                    <a:p>
                      <a:pPr algn="just">
                        <a:lnSpc>
                          <a:spcPct val="115000"/>
                        </a:lnSpc>
                        <a:spcAft>
                          <a:spcPts val="0"/>
                        </a:spcAft>
                      </a:pPr>
                      <a:r>
                        <a:rPr lang="sl-SI" sz="1000" dirty="0">
                          <a:effectLst/>
                          <a:latin typeface="Tahoma"/>
                          <a:ea typeface="Times New Roman"/>
                          <a:cs typeface="Times New Roman"/>
                        </a:rPr>
                        <a:t>4260 Bled</a:t>
                      </a:r>
                      <a:endParaRPr lang="sl-SI" sz="1000" dirty="0">
                        <a:effectLst/>
                        <a:latin typeface="Calibri"/>
                        <a:ea typeface="Calibri"/>
                        <a:cs typeface="Times New Roman"/>
                      </a:endParaRPr>
                    </a:p>
                  </a:txBody>
                  <a:tcPr marL="57130" marR="5713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sl-SI" sz="1000" b="1" dirty="0">
                          <a:effectLst/>
                          <a:latin typeface="Tahoma"/>
                          <a:ea typeface="Times New Roman"/>
                          <a:cs typeface="Times New Roman"/>
                        </a:rPr>
                        <a:t>BM</a:t>
                      </a:r>
                      <a:endParaRPr lang="sl-SI" sz="1000" dirty="0">
                        <a:effectLst/>
                        <a:latin typeface="Calibri"/>
                        <a:ea typeface="Calibri"/>
                        <a:cs typeface="Times New Roman"/>
                      </a:endParaRPr>
                    </a:p>
                    <a:p>
                      <a:pPr algn="just">
                        <a:lnSpc>
                          <a:spcPct val="115000"/>
                        </a:lnSpc>
                        <a:spcAft>
                          <a:spcPts val="0"/>
                        </a:spcAft>
                      </a:pPr>
                      <a:r>
                        <a:rPr lang="sl-SI" sz="1000" b="1" dirty="0">
                          <a:effectLst/>
                          <a:latin typeface="Tahoma"/>
                          <a:ea typeface="Times New Roman"/>
                          <a:cs typeface="Times New Roman"/>
                        </a:rPr>
                        <a:t>2021</a:t>
                      </a:r>
                      <a:endParaRPr lang="sl-SI" sz="1000" dirty="0">
                        <a:effectLst/>
                        <a:latin typeface="Calibri"/>
                        <a:ea typeface="Calibri"/>
                        <a:cs typeface="Times New Roman"/>
                      </a:endParaRPr>
                    </a:p>
                  </a:txBody>
                  <a:tcPr marL="57130" marR="5713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sl-SI" sz="1000">
                          <a:effectLst/>
                          <a:latin typeface="Tahoma"/>
                          <a:ea typeface="Times New Roman"/>
                          <a:cs typeface="Times New Roman"/>
                        </a:rPr>
                        <a:t>121</a:t>
                      </a:r>
                      <a:endParaRPr lang="sl-SI" sz="1000">
                        <a:effectLst/>
                        <a:latin typeface="Calibri"/>
                        <a:ea typeface="Calibri"/>
                        <a:cs typeface="Times New Roman"/>
                      </a:endParaRPr>
                    </a:p>
                    <a:p>
                      <a:pPr algn="just">
                        <a:lnSpc>
                          <a:spcPct val="115000"/>
                        </a:lnSpc>
                        <a:spcAft>
                          <a:spcPts val="0"/>
                        </a:spcAft>
                      </a:pPr>
                      <a:r>
                        <a:rPr lang="sl-SI" sz="1000">
                          <a:effectLst/>
                          <a:latin typeface="Tahoma"/>
                          <a:ea typeface="Times New Roman"/>
                          <a:cs typeface="Times New Roman"/>
                        </a:rPr>
                        <a:t>124</a:t>
                      </a:r>
                      <a:endParaRPr lang="sl-SI" sz="1000">
                        <a:effectLst/>
                        <a:latin typeface="Calibri"/>
                        <a:ea typeface="Calibri"/>
                        <a:cs typeface="Times New Roman"/>
                      </a:endParaRPr>
                    </a:p>
                    <a:p>
                      <a:pPr algn="just">
                        <a:lnSpc>
                          <a:spcPct val="115000"/>
                        </a:lnSpc>
                        <a:spcAft>
                          <a:spcPts val="0"/>
                        </a:spcAft>
                      </a:pPr>
                      <a:r>
                        <a:rPr lang="sl-SI" sz="1000">
                          <a:effectLst/>
                          <a:latin typeface="Tahoma"/>
                          <a:ea typeface="Times New Roman"/>
                          <a:cs typeface="Times New Roman"/>
                        </a:rPr>
                        <a:t>124</a:t>
                      </a:r>
                      <a:endParaRPr lang="sl-SI" sz="1000">
                        <a:effectLst/>
                        <a:latin typeface="Calibri"/>
                        <a:ea typeface="Calibri"/>
                        <a:cs typeface="Times New Roman"/>
                      </a:endParaRPr>
                    </a:p>
                    <a:p>
                      <a:pPr algn="just">
                        <a:lnSpc>
                          <a:spcPct val="115000"/>
                        </a:lnSpc>
                        <a:spcAft>
                          <a:spcPts val="0"/>
                        </a:spcAft>
                      </a:pPr>
                      <a:r>
                        <a:rPr lang="sl-SI" sz="1000">
                          <a:effectLst/>
                          <a:latin typeface="Tahoma"/>
                          <a:ea typeface="Times New Roman"/>
                          <a:cs typeface="Times New Roman"/>
                        </a:rPr>
                        <a:t>174</a:t>
                      </a:r>
                      <a:endParaRPr lang="sl-SI" sz="1000">
                        <a:effectLst/>
                        <a:latin typeface="Calibri"/>
                        <a:ea typeface="Calibri"/>
                        <a:cs typeface="Times New Roman"/>
                      </a:endParaRPr>
                    </a:p>
                  </a:txBody>
                  <a:tcPr marL="57130" marR="5713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sl-SI" sz="1000">
                          <a:effectLst/>
                          <a:latin typeface="Tahoma"/>
                          <a:ea typeface="Times New Roman"/>
                          <a:cs typeface="Times New Roman"/>
                        </a:rPr>
                        <a:t>MLIN 855272</a:t>
                      </a:r>
                      <a:endParaRPr lang="sl-SI" sz="1000">
                        <a:effectLst/>
                        <a:latin typeface="Calibri"/>
                        <a:ea typeface="Calibri"/>
                        <a:cs typeface="Times New Roman"/>
                      </a:endParaRPr>
                    </a:p>
                    <a:p>
                      <a:pPr algn="just">
                        <a:lnSpc>
                          <a:spcPct val="115000"/>
                        </a:lnSpc>
                        <a:spcAft>
                          <a:spcPts val="0"/>
                        </a:spcAft>
                      </a:pPr>
                      <a:r>
                        <a:rPr lang="sl-SI" sz="1000">
                          <a:effectLst/>
                          <a:latin typeface="Tahoma"/>
                          <a:ea typeface="Times New Roman"/>
                          <a:cs typeface="Times New Roman"/>
                        </a:rPr>
                        <a:t>GREN 854285</a:t>
                      </a:r>
                      <a:endParaRPr lang="sl-SI" sz="1000">
                        <a:effectLst/>
                        <a:latin typeface="Calibri"/>
                        <a:ea typeface="Calibri"/>
                        <a:cs typeface="Times New Roman"/>
                      </a:endParaRPr>
                    </a:p>
                  </a:txBody>
                  <a:tcPr marL="57130" marR="5713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761891">
                <a:tc>
                  <a:txBody>
                    <a:bodyPr/>
                    <a:lstStyle/>
                    <a:p>
                      <a:pPr algn="just">
                        <a:lnSpc>
                          <a:spcPct val="115000"/>
                        </a:lnSpc>
                        <a:spcAft>
                          <a:spcPts val="0"/>
                        </a:spcAft>
                      </a:pPr>
                      <a:r>
                        <a:rPr lang="sl-SI" sz="1000">
                          <a:effectLst/>
                          <a:latin typeface="Tahoma"/>
                          <a:ea typeface="Times New Roman"/>
                          <a:cs typeface="Times New Roman"/>
                        </a:rPr>
                        <a:t> </a:t>
                      </a:r>
                      <a:endParaRPr lang="sl-SI" sz="1000">
                        <a:effectLst/>
                        <a:latin typeface="Calibri"/>
                        <a:ea typeface="Calibri"/>
                        <a:cs typeface="Times New Roman"/>
                      </a:endParaRPr>
                    </a:p>
                    <a:p>
                      <a:pPr algn="just">
                        <a:lnSpc>
                          <a:spcPct val="115000"/>
                        </a:lnSpc>
                        <a:spcAft>
                          <a:spcPts val="0"/>
                        </a:spcAft>
                      </a:pPr>
                      <a:r>
                        <a:rPr lang="sl-SI" sz="1000">
                          <a:effectLst/>
                          <a:latin typeface="Tahoma"/>
                          <a:ea typeface="Times New Roman"/>
                          <a:cs typeface="Times New Roman"/>
                        </a:rPr>
                        <a:t>64.</a:t>
                      </a:r>
                      <a:endParaRPr lang="sl-SI" sz="1000">
                        <a:effectLst/>
                        <a:latin typeface="Calibri"/>
                        <a:ea typeface="Calibri"/>
                        <a:cs typeface="Times New Roman"/>
                      </a:endParaRPr>
                    </a:p>
                  </a:txBody>
                  <a:tcPr marL="57130" marR="5713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sl-SI" sz="1000" b="1">
                          <a:effectLst/>
                          <a:latin typeface="Tahoma"/>
                          <a:ea typeface="Times New Roman"/>
                          <a:cs typeface="Times New Roman"/>
                        </a:rPr>
                        <a:t>SI 05000641</a:t>
                      </a:r>
                      <a:endParaRPr lang="sl-SI" sz="1000">
                        <a:effectLst/>
                        <a:latin typeface="Calibri"/>
                        <a:ea typeface="Calibri"/>
                        <a:cs typeface="Times New Roman"/>
                      </a:endParaRPr>
                    </a:p>
                    <a:p>
                      <a:pPr algn="just">
                        <a:lnSpc>
                          <a:spcPct val="115000"/>
                        </a:lnSpc>
                        <a:spcAft>
                          <a:spcPts val="0"/>
                        </a:spcAft>
                      </a:pPr>
                      <a:r>
                        <a:rPr lang="sl-SI" sz="1000">
                          <a:effectLst/>
                          <a:latin typeface="Tahoma"/>
                          <a:ea typeface="Times New Roman"/>
                          <a:cs typeface="Times New Roman"/>
                        </a:rPr>
                        <a:t>Rojstvo: 28.6.2017</a:t>
                      </a:r>
                      <a:endParaRPr lang="sl-SI" sz="1000">
                        <a:effectLst/>
                        <a:latin typeface="Calibri"/>
                        <a:ea typeface="Calibri"/>
                        <a:cs typeface="Times New Roman"/>
                      </a:endParaRPr>
                    </a:p>
                    <a:p>
                      <a:pPr algn="just">
                        <a:lnSpc>
                          <a:spcPct val="115000"/>
                        </a:lnSpc>
                        <a:spcAft>
                          <a:spcPts val="0"/>
                        </a:spcAft>
                      </a:pPr>
                      <a:r>
                        <a:rPr lang="sl-SI" sz="1000">
                          <a:effectLst/>
                          <a:latin typeface="Tahoma"/>
                          <a:ea typeface="Times New Roman"/>
                          <a:cs typeface="Times New Roman"/>
                        </a:rPr>
                        <a:t>O: Fram 853296</a:t>
                      </a:r>
                      <a:endParaRPr lang="sl-SI" sz="1000">
                        <a:effectLst/>
                        <a:latin typeface="Calibri"/>
                        <a:ea typeface="Calibri"/>
                        <a:cs typeface="Times New Roman"/>
                      </a:endParaRPr>
                    </a:p>
                    <a:p>
                      <a:pPr algn="just">
                        <a:lnSpc>
                          <a:spcPct val="115000"/>
                        </a:lnSpc>
                        <a:spcAft>
                          <a:spcPts val="0"/>
                        </a:spcAft>
                      </a:pPr>
                      <a:r>
                        <a:rPr lang="sl-SI" sz="1000">
                          <a:effectLst/>
                          <a:latin typeface="Tahoma"/>
                          <a:ea typeface="Times New Roman"/>
                          <a:cs typeface="Times New Roman"/>
                        </a:rPr>
                        <a:t>M: Pisana SI 74517594</a:t>
                      </a:r>
                      <a:endParaRPr lang="sl-SI" sz="1000">
                        <a:effectLst/>
                        <a:latin typeface="Calibri"/>
                        <a:ea typeface="Calibri"/>
                        <a:cs typeface="Times New Roman"/>
                      </a:endParaRPr>
                    </a:p>
                  </a:txBody>
                  <a:tcPr marL="57130" marR="5713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sl-SI" sz="1000">
                          <a:effectLst/>
                          <a:latin typeface="Tahoma"/>
                          <a:ea typeface="Times New Roman"/>
                          <a:cs typeface="Times New Roman"/>
                        </a:rPr>
                        <a:t> </a:t>
                      </a:r>
                      <a:endParaRPr lang="sl-SI" sz="1000">
                        <a:effectLst/>
                        <a:latin typeface="Calibri"/>
                        <a:ea typeface="Calibri"/>
                        <a:cs typeface="Times New Roman"/>
                      </a:endParaRPr>
                    </a:p>
                    <a:p>
                      <a:pPr algn="just">
                        <a:lnSpc>
                          <a:spcPct val="115000"/>
                        </a:lnSpc>
                        <a:spcAft>
                          <a:spcPts val="0"/>
                        </a:spcAft>
                      </a:pPr>
                      <a:r>
                        <a:rPr lang="sl-SI" sz="1000">
                          <a:effectLst/>
                          <a:latin typeface="Tahoma"/>
                          <a:ea typeface="Times New Roman"/>
                          <a:cs typeface="Times New Roman"/>
                        </a:rPr>
                        <a:t>Uršič Milan</a:t>
                      </a:r>
                      <a:endParaRPr lang="sl-SI" sz="1000">
                        <a:effectLst/>
                        <a:latin typeface="Calibri"/>
                        <a:ea typeface="Calibri"/>
                        <a:cs typeface="Times New Roman"/>
                      </a:endParaRPr>
                    </a:p>
                    <a:p>
                      <a:pPr algn="just">
                        <a:lnSpc>
                          <a:spcPct val="115000"/>
                        </a:lnSpc>
                        <a:spcAft>
                          <a:spcPts val="0"/>
                        </a:spcAft>
                      </a:pPr>
                      <a:r>
                        <a:rPr lang="sl-SI" sz="1000">
                          <a:effectLst/>
                          <a:latin typeface="Tahoma"/>
                          <a:ea typeface="Times New Roman"/>
                          <a:cs typeface="Times New Roman"/>
                        </a:rPr>
                        <a:t>Godič 1a</a:t>
                      </a:r>
                      <a:endParaRPr lang="sl-SI" sz="1000">
                        <a:effectLst/>
                        <a:latin typeface="Calibri"/>
                        <a:ea typeface="Calibri"/>
                        <a:cs typeface="Times New Roman"/>
                      </a:endParaRPr>
                    </a:p>
                    <a:p>
                      <a:pPr algn="just">
                        <a:lnSpc>
                          <a:spcPct val="115000"/>
                        </a:lnSpc>
                        <a:spcAft>
                          <a:spcPts val="0"/>
                        </a:spcAft>
                      </a:pPr>
                      <a:r>
                        <a:rPr lang="sl-SI" sz="1000">
                          <a:effectLst/>
                          <a:latin typeface="Tahoma"/>
                          <a:ea typeface="Times New Roman"/>
                          <a:cs typeface="Times New Roman"/>
                        </a:rPr>
                        <a:t>1242 Stahovica</a:t>
                      </a:r>
                      <a:endParaRPr lang="sl-SI" sz="1000">
                        <a:effectLst/>
                        <a:latin typeface="Calibri"/>
                        <a:ea typeface="Calibri"/>
                        <a:cs typeface="Times New Roman"/>
                      </a:endParaRPr>
                    </a:p>
                  </a:txBody>
                  <a:tcPr marL="57130" marR="5713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sl-SI" sz="1000" b="1" dirty="0">
                          <a:effectLst/>
                          <a:latin typeface="Tahoma"/>
                          <a:ea typeface="Times New Roman"/>
                          <a:cs typeface="Times New Roman"/>
                        </a:rPr>
                        <a:t>PBM</a:t>
                      </a:r>
                      <a:endParaRPr lang="sl-SI" sz="1000" dirty="0">
                        <a:effectLst/>
                        <a:latin typeface="Calibri"/>
                        <a:ea typeface="Calibri"/>
                        <a:cs typeface="Times New Roman"/>
                      </a:endParaRPr>
                    </a:p>
                    <a:p>
                      <a:pPr algn="just">
                        <a:lnSpc>
                          <a:spcPct val="115000"/>
                        </a:lnSpc>
                        <a:spcAft>
                          <a:spcPts val="0"/>
                        </a:spcAft>
                      </a:pPr>
                      <a:r>
                        <a:rPr lang="sl-SI" sz="1000" b="1" dirty="0">
                          <a:effectLst/>
                          <a:latin typeface="Tahoma"/>
                          <a:ea typeface="Times New Roman"/>
                          <a:cs typeface="Times New Roman"/>
                        </a:rPr>
                        <a:t>2021</a:t>
                      </a:r>
                      <a:endParaRPr lang="sl-SI" sz="1000" dirty="0">
                        <a:effectLst/>
                        <a:latin typeface="Calibri"/>
                        <a:ea typeface="Calibri"/>
                        <a:cs typeface="Times New Roman"/>
                      </a:endParaRPr>
                    </a:p>
                  </a:txBody>
                  <a:tcPr marL="57130" marR="5713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sl-SI" sz="1000" dirty="0">
                          <a:effectLst/>
                          <a:latin typeface="Tahoma"/>
                          <a:ea typeface="Times New Roman"/>
                          <a:cs typeface="Times New Roman"/>
                        </a:rPr>
                        <a:t>125</a:t>
                      </a:r>
                      <a:endParaRPr lang="sl-SI" sz="1000" dirty="0">
                        <a:effectLst/>
                        <a:latin typeface="Calibri"/>
                        <a:ea typeface="Calibri"/>
                        <a:cs typeface="Times New Roman"/>
                      </a:endParaRPr>
                    </a:p>
                    <a:p>
                      <a:pPr algn="just">
                        <a:lnSpc>
                          <a:spcPct val="115000"/>
                        </a:lnSpc>
                        <a:spcAft>
                          <a:spcPts val="0"/>
                        </a:spcAft>
                      </a:pPr>
                      <a:r>
                        <a:rPr lang="sl-SI" sz="1000" dirty="0">
                          <a:effectLst/>
                          <a:latin typeface="Tahoma"/>
                          <a:ea typeface="Times New Roman"/>
                          <a:cs typeface="Times New Roman"/>
                        </a:rPr>
                        <a:t>128</a:t>
                      </a:r>
                      <a:endParaRPr lang="sl-SI" sz="1000" dirty="0">
                        <a:effectLst/>
                        <a:latin typeface="Calibri"/>
                        <a:ea typeface="Calibri"/>
                        <a:cs typeface="Times New Roman"/>
                      </a:endParaRPr>
                    </a:p>
                    <a:p>
                      <a:pPr algn="just">
                        <a:lnSpc>
                          <a:spcPct val="115000"/>
                        </a:lnSpc>
                        <a:spcAft>
                          <a:spcPts val="0"/>
                        </a:spcAft>
                      </a:pPr>
                      <a:r>
                        <a:rPr lang="sl-SI" sz="1000" dirty="0">
                          <a:effectLst/>
                          <a:latin typeface="Tahoma"/>
                          <a:ea typeface="Times New Roman"/>
                          <a:cs typeface="Times New Roman"/>
                        </a:rPr>
                        <a:t>125</a:t>
                      </a:r>
                      <a:endParaRPr lang="sl-SI" sz="1000" dirty="0">
                        <a:effectLst/>
                        <a:latin typeface="Calibri"/>
                        <a:ea typeface="Calibri"/>
                        <a:cs typeface="Times New Roman"/>
                      </a:endParaRPr>
                    </a:p>
                    <a:p>
                      <a:pPr algn="just">
                        <a:lnSpc>
                          <a:spcPct val="115000"/>
                        </a:lnSpc>
                        <a:spcAft>
                          <a:spcPts val="0"/>
                        </a:spcAft>
                      </a:pPr>
                      <a:r>
                        <a:rPr lang="sl-SI" sz="1000" dirty="0">
                          <a:effectLst/>
                          <a:latin typeface="Tahoma"/>
                          <a:ea typeface="Times New Roman"/>
                          <a:cs typeface="Times New Roman"/>
                        </a:rPr>
                        <a:t>183</a:t>
                      </a:r>
                      <a:endParaRPr lang="sl-SI" sz="1000" dirty="0">
                        <a:effectLst/>
                        <a:latin typeface="Calibri"/>
                        <a:ea typeface="Calibri"/>
                        <a:cs typeface="Times New Roman"/>
                      </a:endParaRPr>
                    </a:p>
                  </a:txBody>
                  <a:tcPr marL="57130" marR="5713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sl-SI" sz="1000">
                          <a:effectLst/>
                          <a:latin typeface="Tahoma"/>
                          <a:ea typeface="Times New Roman"/>
                          <a:cs typeface="Times New Roman"/>
                        </a:rPr>
                        <a:t>SANI 855263</a:t>
                      </a:r>
                      <a:endParaRPr lang="sl-SI" sz="1000">
                        <a:effectLst/>
                        <a:latin typeface="Calibri"/>
                        <a:ea typeface="Calibri"/>
                        <a:cs typeface="Times New Roman"/>
                      </a:endParaRPr>
                    </a:p>
                    <a:p>
                      <a:pPr algn="just">
                        <a:lnSpc>
                          <a:spcPct val="115000"/>
                        </a:lnSpc>
                        <a:spcAft>
                          <a:spcPts val="0"/>
                        </a:spcAft>
                      </a:pPr>
                      <a:r>
                        <a:rPr lang="sl-SI" sz="1000">
                          <a:effectLst/>
                          <a:latin typeface="Tahoma"/>
                          <a:ea typeface="Times New Roman"/>
                          <a:cs typeface="Times New Roman"/>
                        </a:rPr>
                        <a:t>MLIN 855272</a:t>
                      </a:r>
                      <a:endParaRPr lang="sl-SI" sz="1000">
                        <a:effectLst/>
                        <a:latin typeface="Calibri"/>
                        <a:ea typeface="Calibri"/>
                        <a:cs typeface="Times New Roman"/>
                      </a:endParaRPr>
                    </a:p>
                  </a:txBody>
                  <a:tcPr marL="57130" marR="5713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761891">
                <a:tc>
                  <a:txBody>
                    <a:bodyPr/>
                    <a:lstStyle/>
                    <a:p>
                      <a:pPr algn="just">
                        <a:lnSpc>
                          <a:spcPct val="115000"/>
                        </a:lnSpc>
                        <a:spcAft>
                          <a:spcPts val="0"/>
                        </a:spcAft>
                      </a:pPr>
                      <a:r>
                        <a:rPr lang="sl-SI" sz="1000">
                          <a:effectLst/>
                          <a:latin typeface="Tahoma"/>
                          <a:ea typeface="Times New Roman"/>
                          <a:cs typeface="Times New Roman"/>
                        </a:rPr>
                        <a:t> </a:t>
                      </a:r>
                      <a:endParaRPr lang="sl-SI" sz="1000">
                        <a:effectLst/>
                        <a:latin typeface="Calibri"/>
                        <a:ea typeface="Calibri"/>
                        <a:cs typeface="Times New Roman"/>
                      </a:endParaRPr>
                    </a:p>
                    <a:p>
                      <a:pPr algn="just">
                        <a:lnSpc>
                          <a:spcPct val="115000"/>
                        </a:lnSpc>
                        <a:spcAft>
                          <a:spcPts val="0"/>
                        </a:spcAft>
                      </a:pPr>
                      <a:r>
                        <a:rPr lang="sl-SI" sz="1000">
                          <a:effectLst/>
                          <a:latin typeface="Tahoma"/>
                          <a:ea typeface="Times New Roman"/>
                          <a:cs typeface="Times New Roman"/>
                        </a:rPr>
                        <a:t>65.</a:t>
                      </a:r>
                      <a:endParaRPr lang="sl-SI" sz="1000">
                        <a:effectLst/>
                        <a:latin typeface="Calibri"/>
                        <a:ea typeface="Calibri"/>
                        <a:cs typeface="Times New Roman"/>
                      </a:endParaRPr>
                    </a:p>
                  </a:txBody>
                  <a:tcPr marL="57130" marR="5713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sl-SI" sz="1000" b="1">
                          <a:effectLst/>
                          <a:latin typeface="Tahoma"/>
                          <a:ea typeface="Times New Roman"/>
                          <a:cs typeface="Times New Roman"/>
                        </a:rPr>
                        <a:t>JERA SI 24751012</a:t>
                      </a:r>
                      <a:endParaRPr lang="sl-SI" sz="1000">
                        <a:effectLst/>
                        <a:latin typeface="Calibri"/>
                        <a:ea typeface="Calibri"/>
                        <a:cs typeface="Times New Roman"/>
                      </a:endParaRPr>
                    </a:p>
                    <a:p>
                      <a:pPr algn="just">
                        <a:lnSpc>
                          <a:spcPct val="115000"/>
                        </a:lnSpc>
                        <a:spcAft>
                          <a:spcPts val="0"/>
                        </a:spcAft>
                      </a:pPr>
                      <a:r>
                        <a:rPr lang="sl-SI" sz="1000">
                          <a:effectLst/>
                          <a:latin typeface="Tahoma"/>
                          <a:ea typeface="Times New Roman"/>
                          <a:cs typeface="Times New Roman"/>
                        </a:rPr>
                        <a:t>Rojstvo: 5.11.2017</a:t>
                      </a:r>
                      <a:endParaRPr lang="sl-SI" sz="1000">
                        <a:effectLst/>
                        <a:latin typeface="Calibri"/>
                        <a:ea typeface="Calibri"/>
                        <a:cs typeface="Times New Roman"/>
                      </a:endParaRPr>
                    </a:p>
                    <a:p>
                      <a:pPr algn="just">
                        <a:lnSpc>
                          <a:spcPct val="115000"/>
                        </a:lnSpc>
                        <a:spcAft>
                          <a:spcPts val="0"/>
                        </a:spcAft>
                      </a:pPr>
                      <a:r>
                        <a:rPr lang="sl-SI" sz="1000">
                          <a:effectLst/>
                          <a:latin typeface="Tahoma"/>
                          <a:ea typeface="Times New Roman"/>
                          <a:cs typeface="Times New Roman"/>
                        </a:rPr>
                        <a:t>O: Nord 853525</a:t>
                      </a:r>
                      <a:endParaRPr lang="sl-SI" sz="1000">
                        <a:effectLst/>
                        <a:latin typeface="Calibri"/>
                        <a:ea typeface="Calibri"/>
                        <a:cs typeface="Times New Roman"/>
                      </a:endParaRPr>
                    </a:p>
                    <a:p>
                      <a:pPr algn="just">
                        <a:lnSpc>
                          <a:spcPct val="115000"/>
                        </a:lnSpc>
                        <a:spcAft>
                          <a:spcPts val="0"/>
                        </a:spcAft>
                      </a:pPr>
                      <a:r>
                        <a:rPr lang="sl-SI" sz="1000">
                          <a:effectLst/>
                          <a:latin typeface="Tahoma"/>
                          <a:ea typeface="Times New Roman"/>
                          <a:cs typeface="Times New Roman"/>
                        </a:rPr>
                        <a:t>M: Jelka</a:t>
                      </a:r>
                      <a:endParaRPr lang="sl-SI" sz="1000">
                        <a:effectLst/>
                        <a:latin typeface="Calibri"/>
                        <a:ea typeface="Calibri"/>
                        <a:cs typeface="Times New Roman"/>
                      </a:endParaRPr>
                    </a:p>
                  </a:txBody>
                  <a:tcPr marL="57130" marR="5713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sl-SI" sz="1000">
                          <a:effectLst/>
                          <a:latin typeface="Tahoma"/>
                          <a:ea typeface="Times New Roman"/>
                          <a:cs typeface="Times New Roman"/>
                        </a:rPr>
                        <a:t> </a:t>
                      </a:r>
                      <a:endParaRPr lang="sl-SI" sz="1000">
                        <a:effectLst/>
                        <a:latin typeface="Calibri"/>
                        <a:ea typeface="Calibri"/>
                        <a:cs typeface="Times New Roman"/>
                      </a:endParaRPr>
                    </a:p>
                    <a:p>
                      <a:pPr algn="just">
                        <a:lnSpc>
                          <a:spcPct val="115000"/>
                        </a:lnSpc>
                        <a:spcAft>
                          <a:spcPts val="0"/>
                        </a:spcAft>
                      </a:pPr>
                      <a:r>
                        <a:rPr lang="sl-SI" sz="1000">
                          <a:effectLst/>
                          <a:latin typeface="Tahoma"/>
                          <a:ea typeface="Times New Roman"/>
                          <a:cs typeface="Times New Roman"/>
                        </a:rPr>
                        <a:t>Hvala Andrej</a:t>
                      </a:r>
                      <a:endParaRPr lang="sl-SI" sz="1000">
                        <a:effectLst/>
                        <a:latin typeface="Calibri"/>
                        <a:ea typeface="Calibri"/>
                        <a:cs typeface="Times New Roman"/>
                      </a:endParaRPr>
                    </a:p>
                    <a:p>
                      <a:pPr algn="just">
                        <a:lnSpc>
                          <a:spcPct val="115000"/>
                        </a:lnSpc>
                        <a:spcAft>
                          <a:spcPts val="0"/>
                        </a:spcAft>
                      </a:pPr>
                      <a:r>
                        <a:rPr lang="sl-SI" sz="1000">
                          <a:effectLst/>
                          <a:latin typeface="Tahoma"/>
                          <a:ea typeface="Times New Roman"/>
                          <a:cs typeface="Times New Roman"/>
                        </a:rPr>
                        <a:t>Podmelec 49</a:t>
                      </a:r>
                      <a:endParaRPr lang="sl-SI" sz="1000">
                        <a:effectLst/>
                        <a:latin typeface="Calibri"/>
                        <a:ea typeface="Calibri"/>
                        <a:cs typeface="Times New Roman"/>
                      </a:endParaRPr>
                    </a:p>
                    <a:p>
                      <a:pPr algn="just">
                        <a:lnSpc>
                          <a:spcPct val="115000"/>
                        </a:lnSpc>
                        <a:spcAft>
                          <a:spcPts val="0"/>
                        </a:spcAft>
                      </a:pPr>
                      <a:r>
                        <a:rPr lang="sl-SI" sz="1000">
                          <a:effectLst/>
                          <a:latin typeface="Tahoma"/>
                          <a:ea typeface="Times New Roman"/>
                          <a:cs typeface="Times New Roman"/>
                        </a:rPr>
                        <a:t>5216 Most na Soči</a:t>
                      </a:r>
                      <a:endParaRPr lang="sl-SI" sz="1000">
                        <a:effectLst/>
                        <a:latin typeface="Calibri"/>
                        <a:ea typeface="Calibri"/>
                        <a:cs typeface="Times New Roman"/>
                      </a:endParaRPr>
                    </a:p>
                  </a:txBody>
                  <a:tcPr marL="57130" marR="5713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sl-SI" sz="1000" b="1">
                          <a:effectLst/>
                          <a:latin typeface="Tahoma"/>
                          <a:ea typeface="Times New Roman"/>
                          <a:cs typeface="Times New Roman"/>
                        </a:rPr>
                        <a:t>BM</a:t>
                      </a:r>
                      <a:endParaRPr lang="sl-SI" sz="1000">
                        <a:effectLst/>
                        <a:latin typeface="Calibri"/>
                        <a:ea typeface="Calibri"/>
                        <a:cs typeface="Times New Roman"/>
                      </a:endParaRPr>
                    </a:p>
                    <a:p>
                      <a:pPr algn="just">
                        <a:lnSpc>
                          <a:spcPct val="115000"/>
                        </a:lnSpc>
                        <a:spcAft>
                          <a:spcPts val="0"/>
                        </a:spcAft>
                      </a:pPr>
                      <a:r>
                        <a:rPr lang="sl-SI" sz="1000" b="1">
                          <a:effectLst/>
                          <a:latin typeface="Tahoma"/>
                          <a:ea typeface="Times New Roman"/>
                          <a:cs typeface="Times New Roman"/>
                        </a:rPr>
                        <a:t>2021</a:t>
                      </a:r>
                      <a:endParaRPr lang="sl-SI" sz="1000">
                        <a:effectLst/>
                        <a:latin typeface="Calibri"/>
                        <a:ea typeface="Calibri"/>
                        <a:cs typeface="Times New Roman"/>
                      </a:endParaRPr>
                    </a:p>
                  </a:txBody>
                  <a:tcPr marL="57130" marR="5713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sl-SI" sz="1000" dirty="0">
                          <a:effectLst/>
                          <a:latin typeface="Tahoma"/>
                          <a:ea typeface="Times New Roman"/>
                          <a:cs typeface="Times New Roman"/>
                        </a:rPr>
                        <a:t>124</a:t>
                      </a:r>
                      <a:endParaRPr lang="sl-SI" sz="1000" dirty="0">
                        <a:effectLst/>
                        <a:latin typeface="Calibri"/>
                        <a:ea typeface="Calibri"/>
                        <a:cs typeface="Times New Roman"/>
                      </a:endParaRPr>
                    </a:p>
                    <a:p>
                      <a:pPr algn="just">
                        <a:lnSpc>
                          <a:spcPct val="115000"/>
                        </a:lnSpc>
                        <a:spcAft>
                          <a:spcPts val="0"/>
                        </a:spcAft>
                      </a:pPr>
                      <a:r>
                        <a:rPr lang="sl-SI" sz="1000" dirty="0">
                          <a:effectLst/>
                          <a:latin typeface="Tahoma"/>
                          <a:ea typeface="Times New Roman"/>
                          <a:cs typeface="Times New Roman"/>
                        </a:rPr>
                        <a:t>128</a:t>
                      </a:r>
                      <a:endParaRPr lang="sl-SI" sz="1000" dirty="0">
                        <a:effectLst/>
                        <a:latin typeface="Calibri"/>
                        <a:ea typeface="Calibri"/>
                        <a:cs typeface="Times New Roman"/>
                      </a:endParaRPr>
                    </a:p>
                    <a:p>
                      <a:pPr algn="just">
                        <a:lnSpc>
                          <a:spcPct val="115000"/>
                        </a:lnSpc>
                        <a:spcAft>
                          <a:spcPts val="0"/>
                        </a:spcAft>
                      </a:pPr>
                      <a:r>
                        <a:rPr lang="sl-SI" sz="1000" dirty="0">
                          <a:effectLst/>
                          <a:latin typeface="Tahoma"/>
                          <a:ea typeface="Times New Roman"/>
                          <a:cs typeface="Times New Roman"/>
                        </a:rPr>
                        <a:t>127</a:t>
                      </a:r>
                      <a:endParaRPr lang="sl-SI" sz="1000" dirty="0">
                        <a:effectLst/>
                        <a:latin typeface="Calibri"/>
                        <a:ea typeface="Calibri"/>
                        <a:cs typeface="Times New Roman"/>
                      </a:endParaRPr>
                    </a:p>
                    <a:p>
                      <a:pPr algn="just">
                        <a:lnSpc>
                          <a:spcPct val="115000"/>
                        </a:lnSpc>
                        <a:spcAft>
                          <a:spcPts val="0"/>
                        </a:spcAft>
                      </a:pPr>
                      <a:r>
                        <a:rPr lang="sl-SI" sz="1000" dirty="0">
                          <a:effectLst/>
                          <a:latin typeface="Tahoma"/>
                          <a:ea typeface="Times New Roman"/>
                          <a:cs typeface="Times New Roman"/>
                        </a:rPr>
                        <a:t>180</a:t>
                      </a:r>
                      <a:endParaRPr lang="sl-SI" sz="1000" dirty="0">
                        <a:effectLst/>
                        <a:latin typeface="Calibri"/>
                        <a:ea typeface="Calibri"/>
                        <a:cs typeface="Times New Roman"/>
                      </a:endParaRPr>
                    </a:p>
                  </a:txBody>
                  <a:tcPr marL="57130" marR="5713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sl-SI" sz="1000">
                          <a:effectLst/>
                          <a:latin typeface="Tahoma"/>
                          <a:ea typeface="Times New Roman"/>
                          <a:cs typeface="Times New Roman"/>
                        </a:rPr>
                        <a:t>PIKO 855272</a:t>
                      </a:r>
                      <a:endParaRPr lang="sl-SI" sz="1000">
                        <a:effectLst/>
                        <a:latin typeface="Calibri"/>
                        <a:ea typeface="Calibri"/>
                        <a:cs typeface="Times New Roman"/>
                      </a:endParaRPr>
                    </a:p>
                    <a:p>
                      <a:pPr algn="just">
                        <a:lnSpc>
                          <a:spcPct val="115000"/>
                        </a:lnSpc>
                        <a:spcAft>
                          <a:spcPts val="0"/>
                        </a:spcAft>
                      </a:pPr>
                      <a:r>
                        <a:rPr lang="sl-SI" sz="1000">
                          <a:effectLst/>
                          <a:latin typeface="Tahoma"/>
                          <a:ea typeface="Times New Roman"/>
                          <a:cs typeface="Times New Roman"/>
                        </a:rPr>
                        <a:t>SANI 855263</a:t>
                      </a:r>
                      <a:endParaRPr lang="sl-SI" sz="1000">
                        <a:effectLst/>
                        <a:latin typeface="Calibri"/>
                        <a:ea typeface="Calibri"/>
                        <a:cs typeface="Times New Roman"/>
                      </a:endParaRPr>
                    </a:p>
                  </a:txBody>
                  <a:tcPr marL="57130" marR="5713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761891">
                <a:tc>
                  <a:txBody>
                    <a:bodyPr/>
                    <a:lstStyle/>
                    <a:p>
                      <a:pPr algn="just">
                        <a:lnSpc>
                          <a:spcPct val="115000"/>
                        </a:lnSpc>
                        <a:spcAft>
                          <a:spcPts val="0"/>
                        </a:spcAft>
                      </a:pPr>
                      <a:r>
                        <a:rPr lang="sl-SI" sz="1000">
                          <a:effectLst/>
                          <a:latin typeface="Tahoma"/>
                          <a:ea typeface="Times New Roman"/>
                          <a:cs typeface="Times New Roman"/>
                        </a:rPr>
                        <a:t> </a:t>
                      </a:r>
                      <a:endParaRPr lang="sl-SI" sz="1000">
                        <a:effectLst/>
                        <a:latin typeface="Calibri"/>
                        <a:ea typeface="Calibri"/>
                        <a:cs typeface="Times New Roman"/>
                      </a:endParaRPr>
                    </a:p>
                    <a:p>
                      <a:pPr algn="just">
                        <a:lnSpc>
                          <a:spcPct val="115000"/>
                        </a:lnSpc>
                        <a:spcAft>
                          <a:spcPts val="0"/>
                        </a:spcAft>
                      </a:pPr>
                      <a:r>
                        <a:rPr lang="sl-SI" sz="1000">
                          <a:effectLst/>
                          <a:latin typeface="Tahoma"/>
                          <a:ea typeface="Times New Roman"/>
                          <a:cs typeface="Times New Roman"/>
                        </a:rPr>
                        <a:t>66.</a:t>
                      </a:r>
                      <a:endParaRPr lang="sl-SI" sz="1000">
                        <a:effectLst/>
                        <a:latin typeface="Calibri"/>
                        <a:ea typeface="Calibri"/>
                        <a:cs typeface="Times New Roman"/>
                      </a:endParaRPr>
                    </a:p>
                  </a:txBody>
                  <a:tcPr marL="57130" marR="5713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sl-SI" sz="1000" b="1">
                          <a:effectLst/>
                          <a:latin typeface="Tahoma"/>
                          <a:ea typeface="Times New Roman"/>
                          <a:cs typeface="Times New Roman"/>
                        </a:rPr>
                        <a:t>MICA SI 94751015</a:t>
                      </a:r>
                      <a:endParaRPr lang="sl-SI" sz="1000">
                        <a:effectLst/>
                        <a:latin typeface="Calibri"/>
                        <a:ea typeface="Calibri"/>
                        <a:cs typeface="Times New Roman"/>
                      </a:endParaRPr>
                    </a:p>
                    <a:p>
                      <a:pPr algn="just">
                        <a:lnSpc>
                          <a:spcPct val="115000"/>
                        </a:lnSpc>
                        <a:spcAft>
                          <a:spcPts val="0"/>
                        </a:spcAft>
                      </a:pPr>
                      <a:r>
                        <a:rPr lang="sl-SI" sz="1000">
                          <a:effectLst/>
                          <a:latin typeface="Tahoma"/>
                          <a:ea typeface="Times New Roman"/>
                          <a:cs typeface="Times New Roman"/>
                        </a:rPr>
                        <a:t>Rojstvo: 28.11.2017</a:t>
                      </a:r>
                      <a:endParaRPr lang="sl-SI" sz="1000">
                        <a:effectLst/>
                        <a:latin typeface="Calibri"/>
                        <a:ea typeface="Calibri"/>
                        <a:cs typeface="Times New Roman"/>
                      </a:endParaRPr>
                    </a:p>
                    <a:p>
                      <a:pPr algn="just">
                        <a:lnSpc>
                          <a:spcPct val="115000"/>
                        </a:lnSpc>
                        <a:spcAft>
                          <a:spcPts val="0"/>
                        </a:spcAft>
                      </a:pPr>
                      <a:r>
                        <a:rPr lang="sl-SI" sz="1000">
                          <a:effectLst/>
                          <a:latin typeface="Tahoma"/>
                          <a:ea typeface="Times New Roman"/>
                          <a:cs typeface="Times New Roman"/>
                        </a:rPr>
                        <a:t>O: Erazem 854080</a:t>
                      </a:r>
                      <a:endParaRPr lang="sl-SI" sz="1000">
                        <a:effectLst/>
                        <a:latin typeface="Calibri"/>
                        <a:ea typeface="Calibri"/>
                        <a:cs typeface="Times New Roman"/>
                      </a:endParaRPr>
                    </a:p>
                    <a:p>
                      <a:pPr algn="just">
                        <a:lnSpc>
                          <a:spcPct val="115000"/>
                        </a:lnSpc>
                        <a:spcAft>
                          <a:spcPts val="0"/>
                        </a:spcAft>
                      </a:pPr>
                      <a:r>
                        <a:rPr lang="sl-SI" sz="1000">
                          <a:effectLst/>
                          <a:latin typeface="Tahoma"/>
                          <a:ea typeface="Times New Roman"/>
                          <a:cs typeface="Times New Roman"/>
                        </a:rPr>
                        <a:t>M: Murka SI 14440029</a:t>
                      </a:r>
                      <a:endParaRPr lang="sl-SI" sz="1000">
                        <a:effectLst/>
                        <a:latin typeface="Calibri"/>
                        <a:ea typeface="Calibri"/>
                        <a:cs typeface="Times New Roman"/>
                      </a:endParaRPr>
                    </a:p>
                  </a:txBody>
                  <a:tcPr marL="57130" marR="5713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sl-SI" sz="1000" dirty="0">
                          <a:effectLst/>
                          <a:latin typeface="Tahoma"/>
                          <a:ea typeface="Times New Roman"/>
                          <a:cs typeface="Times New Roman"/>
                        </a:rPr>
                        <a:t> </a:t>
                      </a:r>
                      <a:endParaRPr lang="sl-SI" sz="1000" dirty="0">
                        <a:effectLst/>
                        <a:latin typeface="Calibri"/>
                        <a:ea typeface="Calibri"/>
                        <a:cs typeface="Times New Roman"/>
                      </a:endParaRPr>
                    </a:p>
                    <a:p>
                      <a:pPr algn="just">
                        <a:lnSpc>
                          <a:spcPct val="115000"/>
                        </a:lnSpc>
                        <a:spcAft>
                          <a:spcPts val="0"/>
                        </a:spcAft>
                      </a:pPr>
                      <a:r>
                        <a:rPr lang="sl-SI" sz="1000" dirty="0">
                          <a:effectLst/>
                          <a:latin typeface="Tahoma"/>
                          <a:ea typeface="Times New Roman"/>
                          <a:cs typeface="Times New Roman"/>
                        </a:rPr>
                        <a:t>Šturm Bojan</a:t>
                      </a:r>
                      <a:endParaRPr lang="sl-SI" sz="1000" dirty="0">
                        <a:effectLst/>
                        <a:latin typeface="Calibri"/>
                        <a:ea typeface="Calibri"/>
                        <a:cs typeface="Times New Roman"/>
                      </a:endParaRPr>
                    </a:p>
                    <a:p>
                      <a:pPr algn="just">
                        <a:lnSpc>
                          <a:spcPct val="115000"/>
                        </a:lnSpc>
                        <a:spcAft>
                          <a:spcPts val="0"/>
                        </a:spcAft>
                      </a:pPr>
                      <a:r>
                        <a:rPr lang="sl-SI" sz="1000" dirty="0">
                          <a:effectLst/>
                          <a:latin typeface="Tahoma"/>
                          <a:ea typeface="Times New Roman"/>
                          <a:cs typeface="Times New Roman"/>
                        </a:rPr>
                        <a:t>Volarje 31</a:t>
                      </a:r>
                      <a:endParaRPr lang="sl-SI" sz="1000" dirty="0">
                        <a:effectLst/>
                        <a:latin typeface="Calibri"/>
                        <a:ea typeface="Calibri"/>
                        <a:cs typeface="Times New Roman"/>
                      </a:endParaRPr>
                    </a:p>
                    <a:p>
                      <a:pPr algn="just">
                        <a:lnSpc>
                          <a:spcPct val="115000"/>
                        </a:lnSpc>
                        <a:spcAft>
                          <a:spcPts val="0"/>
                        </a:spcAft>
                      </a:pPr>
                      <a:r>
                        <a:rPr lang="sl-SI" sz="1000" dirty="0">
                          <a:effectLst/>
                          <a:latin typeface="Tahoma"/>
                          <a:ea typeface="Times New Roman"/>
                          <a:cs typeface="Times New Roman"/>
                        </a:rPr>
                        <a:t>5220 Tolmin</a:t>
                      </a:r>
                      <a:endParaRPr lang="sl-SI" sz="1000" dirty="0">
                        <a:effectLst/>
                        <a:latin typeface="Calibri"/>
                        <a:ea typeface="Calibri"/>
                        <a:cs typeface="Times New Roman"/>
                      </a:endParaRPr>
                    </a:p>
                  </a:txBody>
                  <a:tcPr marL="57130" marR="5713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sl-SI" sz="1000" b="1">
                          <a:effectLst/>
                          <a:latin typeface="Tahoma"/>
                          <a:ea typeface="Times New Roman"/>
                          <a:cs typeface="Times New Roman"/>
                        </a:rPr>
                        <a:t>BM</a:t>
                      </a:r>
                      <a:endParaRPr lang="sl-SI" sz="1000">
                        <a:effectLst/>
                        <a:latin typeface="Calibri"/>
                        <a:ea typeface="Calibri"/>
                        <a:cs typeface="Times New Roman"/>
                      </a:endParaRPr>
                    </a:p>
                    <a:p>
                      <a:pPr algn="just">
                        <a:lnSpc>
                          <a:spcPct val="115000"/>
                        </a:lnSpc>
                        <a:spcAft>
                          <a:spcPts val="0"/>
                        </a:spcAft>
                      </a:pPr>
                      <a:r>
                        <a:rPr lang="sl-SI" sz="1000" b="1">
                          <a:effectLst/>
                          <a:latin typeface="Tahoma"/>
                          <a:ea typeface="Times New Roman"/>
                          <a:cs typeface="Times New Roman"/>
                        </a:rPr>
                        <a:t>2021</a:t>
                      </a:r>
                      <a:endParaRPr lang="sl-SI" sz="1000">
                        <a:effectLst/>
                        <a:latin typeface="Calibri"/>
                        <a:ea typeface="Calibri"/>
                        <a:cs typeface="Times New Roman"/>
                      </a:endParaRPr>
                    </a:p>
                  </a:txBody>
                  <a:tcPr marL="57130" marR="5713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sl-SI" sz="1000" dirty="0">
                          <a:effectLst/>
                          <a:latin typeface="Tahoma"/>
                          <a:ea typeface="Times New Roman"/>
                          <a:cs typeface="Times New Roman"/>
                        </a:rPr>
                        <a:t>125</a:t>
                      </a:r>
                      <a:endParaRPr lang="sl-SI" sz="1000" dirty="0">
                        <a:effectLst/>
                        <a:latin typeface="Calibri"/>
                        <a:ea typeface="Calibri"/>
                        <a:cs typeface="Times New Roman"/>
                      </a:endParaRPr>
                    </a:p>
                    <a:p>
                      <a:pPr algn="just">
                        <a:lnSpc>
                          <a:spcPct val="115000"/>
                        </a:lnSpc>
                        <a:spcAft>
                          <a:spcPts val="0"/>
                        </a:spcAft>
                      </a:pPr>
                      <a:r>
                        <a:rPr lang="sl-SI" sz="1000" dirty="0">
                          <a:effectLst/>
                          <a:latin typeface="Tahoma"/>
                          <a:ea typeface="Times New Roman"/>
                          <a:cs typeface="Times New Roman"/>
                        </a:rPr>
                        <a:t>128</a:t>
                      </a:r>
                      <a:endParaRPr lang="sl-SI" sz="1000" dirty="0">
                        <a:effectLst/>
                        <a:latin typeface="Calibri"/>
                        <a:ea typeface="Calibri"/>
                        <a:cs typeface="Times New Roman"/>
                      </a:endParaRPr>
                    </a:p>
                    <a:p>
                      <a:pPr algn="just">
                        <a:lnSpc>
                          <a:spcPct val="115000"/>
                        </a:lnSpc>
                        <a:spcAft>
                          <a:spcPts val="0"/>
                        </a:spcAft>
                      </a:pPr>
                      <a:r>
                        <a:rPr lang="sl-SI" sz="1000" dirty="0">
                          <a:effectLst/>
                          <a:latin typeface="Tahoma"/>
                          <a:ea typeface="Times New Roman"/>
                          <a:cs typeface="Times New Roman"/>
                        </a:rPr>
                        <a:t>127</a:t>
                      </a:r>
                      <a:endParaRPr lang="sl-SI" sz="1000" dirty="0">
                        <a:effectLst/>
                        <a:latin typeface="Calibri"/>
                        <a:ea typeface="Calibri"/>
                        <a:cs typeface="Times New Roman"/>
                      </a:endParaRPr>
                    </a:p>
                    <a:p>
                      <a:pPr algn="just">
                        <a:lnSpc>
                          <a:spcPct val="115000"/>
                        </a:lnSpc>
                        <a:spcAft>
                          <a:spcPts val="0"/>
                        </a:spcAft>
                      </a:pPr>
                      <a:r>
                        <a:rPr lang="sl-SI" sz="1000" dirty="0">
                          <a:effectLst/>
                          <a:latin typeface="Tahoma"/>
                          <a:ea typeface="Times New Roman"/>
                          <a:cs typeface="Times New Roman"/>
                        </a:rPr>
                        <a:t>174</a:t>
                      </a:r>
                      <a:endParaRPr lang="sl-SI" sz="1000" dirty="0">
                        <a:effectLst/>
                        <a:latin typeface="Calibri"/>
                        <a:ea typeface="Calibri"/>
                        <a:cs typeface="Times New Roman"/>
                      </a:endParaRPr>
                    </a:p>
                  </a:txBody>
                  <a:tcPr marL="57130" marR="5713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sl-SI" sz="1000" dirty="0">
                          <a:effectLst/>
                          <a:latin typeface="Tahoma"/>
                          <a:ea typeface="Times New Roman"/>
                          <a:cs typeface="Times New Roman"/>
                        </a:rPr>
                        <a:t>SANI 855263</a:t>
                      </a:r>
                      <a:endParaRPr lang="sl-SI" sz="1000" dirty="0">
                        <a:effectLst/>
                        <a:latin typeface="Calibri"/>
                        <a:ea typeface="Calibri"/>
                        <a:cs typeface="Times New Roman"/>
                      </a:endParaRPr>
                    </a:p>
                    <a:p>
                      <a:pPr algn="just">
                        <a:lnSpc>
                          <a:spcPct val="115000"/>
                        </a:lnSpc>
                        <a:spcAft>
                          <a:spcPts val="0"/>
                        </a:spcAft>
                      </a:pPr>
                      <a:r>
                        <a:rPr lang="sl-SI" sz="1000" dirty="0">
                          <a:effectLst/>
                          <a:latin typeface="Tahoma"/>
                          <a:ea typeface="Times New Roman"/>
                          <a:cs typeface="Times New Roman"/>
                        </a:rPr>
                        <a:t>MLIN 855272</a:t>
                      </a:r>
                      <a:endParaRPr lang="sl-SI" sz="1000" dirty="0">
                        <a:effectLst/>
                        <a:latin typeface="Calibri"/>
                        <a:ea typeface="Calibri"/>
                        <a:cs typeface="Times New Roman"/>
                      </a:endParaRPr>
                    </a:p>
                  </a:txBody>
                  <a:tcPr marL="57130" marR="5713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4"/>
                  </a:ext>
                </a:extLst>
              </a:tr>
              <a:tr h="761891">
                <a:tc>
                  <a:txBody>
                    <a:bodyPr/>
                    <a:lstStyle/>
                    <a:p>
                      <a:pPr algn="just">
                        <a:lnSpc>
                          <a:spcPct val="115000"/>
                        </a:lnSpc>
                        <a:spcAft>
                          <a:spcPts val="0"/>
                        </a:spcAft>
                      </a:pPr>
                      <a:r>
                        <a:rPr lang="sl-SI" sz="1000">
                          <a:effectLst/>
                          <a:latin typeface="Tahoma"/>
                          <a:ea typeface="Times New Roman"/>
                          <a:cs typeface="Times New Roman"/>
                        </a:rPr>
                        <a:t> </a:t>
                      </a:r>
                      <a:endParaRPr lang="sl-SI" sz="1000">
                        <a:effectLst/>
                        <a:latin typeface="Calibri"/>
                        <a:ea typeface="Calibri"/>
                        <a:cs typeface="Times New Roman"/>
                      </a:endParaRPr>
                    </a:p>
                    <a:p>
                      <a:pPr algn="just">
                        <a:lnSpc>
                          <a:spcPct val="115000"/>
                        </a:lnSpc>
                        <a:spcAft>
                          <a:spcPts val="0"/>
                        </a:spcAft>
                      </a:pPr>
                      <a:r>
                        <a:rPr lang="sl-SI" sz="1000">
                          <a:effectLst/>
                          <a:latin typeface="Tahoma"/>
                          <a:ea typeface="Times New Roman"/>
                          <a:cs typeface="Times New Roman"/>
                        </a:rPr>
                        <a:t>67.</a:t>
                      </a:r>
                      <a:endParaRPr lang="sl-SI" sz="1000">
                        <a:effectLst/>
                        <a:latin typeface="Calibri"/>
                        <a:ea typeface="Calibri"/>
                        <a:cs typeface="Times New Roman"/>
                      </a:endParaRPr>
                    </a:p>
                  </a:txBody>
                  <a:tcPr marL="57130" marR="5713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sl-SI" sz="1000" b="1">
                          <a:effectLst/>
                          <a:latin typeface="Tahoma"/>
                          <a:ea typeface="Times New Roman"/>
                          <a:cs typeface="Times New Roman"/>
                        </a:rPr>
                        <a:t>SI 04966490</a:t>
                      </a:r>
                      <a:endParaRPr lang="sl-SI" sz="1000">
                        <a:effectLst/>
                        <a:latin typeface="Calibri"/>
                        <a:ea typeface="Calibri"/>
                        <a:cs typeface="Times New Roman"/>
                      </a:endParaRPr>
                    </a:p>
                    <a:p>
                      <a:pPr algn="just">
                        <a:lnSpc>
                          <a:spcPct val="115000"/>
                        </a:lnSpc>
                        <a:spcAft>
                          <a:spcPts val="0"/>
                        </a:spcAft>
                      </a:pPr>
                      <a:r>
                        <a:rPr lang="sl-SI" sz="1000">
                          <a:effectLst/>
                          <a:latin typeface="Tahoma"/>
                          <a:ea typeface="Times New Roman"/>
                          <a:cs typeface="Times New Roman"/>
                        </a:rPr>
                        <a:t>Rojstvo: 6.3.2018</a:t>
                      </a:r>
                      <a:endParaRPr lang="sl-SI" sz="1000">
                        <a:effectLst/>
                        <a:latin typeface="Calibri"/>
                        <a:ea typeface="Calibri"/>
                        <a:cs typeface="Times New Roman"/>
                      </a:endParaRPr>
                    </a:p>
                    <a:p>
                      <a:pPr algn="just">
                        <a:lnSpc>
                          <a:spcPct val="115000"/>
                        </a:lnSpc>
                        <a:spcAft>
                          <a:spcPts val="0"/>
                        </a:spcAft>
                      </a:pPr>
                      <a:r>
                        <a:rPr lang="sl-SI" sz="1000">
                          <a:effectLst/>
                          <a:latin typeface="Tahoma"/>
                          <a:ea typeface="Times New Roman"/>
                          <a:cs typeface="Times New Roman"/>
                        </a:rPr>
                        <a:t>O: Nobel 854047</a:t>
                      </a:r>
                      <a:endParaRPr lang="sl-SI" sz="1000">
                        <a:effectLst/>
                        <a:latin typeface="Calibri"/>
                        <a:ea typeface="Calibri"/>
                        <a:cs typeface="Times New Roman"/>
                      </a:endParaRPr>
                    </a:p>
                    <a:p>
                      <a:pPr algn="just">
                        <a:lnSpc>
                          <a:spcPct val="115000"/>
                        </a:lnSpc>
                        <a:spcAft>
                          <a:spcPts val="0"/>
                        </a:spcAft>
                      </a:pPr>
                      <a:r>
                        <a:rPr lang="sl-SI" sz="1000">
                          <a:effectLst/>
                          <a:latin typeface="Tahoma"/>
                          <a:ea typeface="Times New Roman"/>
                          <a:cs typeface="Times New Roman"/>
                        </a:rPr>
                        <a:t>M: Šmarnica SI 13972707</a:t>
                      </a:r>
                      <a:endParaRPr lang="sl-SI" sz="1000">
                        <a:effectLst/>
                        <a:latin typeface="Calibri"/>
                        <a:ea typeface="Calibri"/>
                        <a:cs typeface="Times New Roman"/>
                      </a:endParaRPr>
                    </a:p>
                  </a:txBody>
                  <a:tcPr marL="57130" marR="5713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sl-SI" sz="1000">
                          <a:effectLst/>
                          <a:latin typeface="Tahoma"/>
                          <a:ea typeface="Times New Roman"/>
                          <a:cs typeface="Times New Roman"/>
                        </a:rPr>
                        <a:t> </a:t>
                      </a:r>
                      <a:endParaRPr lang="sl-SI" sz="1000">
                        <a:effectLst/>
                        <a:latin typeface="Calibri"/>
                        <a:ea typeface="Calibri"/>
                        <a:cs typeface="Times New Roman"/>
                      </a:endParaRPr>
                    </a:p>
                    <a:p>
                      <a:pPr algn="just">
                        <a:lnSpc>
                          <a:spcPct val="115000"/>
                        </a:lnSpc>
                        <a:spcAft>
                          <a:spcPts val="0"/>
                        </a:spcAft>
                      </a:pPr>
                      <a:r>
                        <a:rPr lang="sl-SI" sz="1000">
                          <a:effectLst/>
                          <a:latin typeface="Tahoma"/>
                          <a:ea typeface="Times New Roman"/>
                          <a:cs typeface="Times New Roman"/>
                        </a:rPr>
                        <a:t>Kuhar Andrej</a:t>
                      </a:r>
                      <a:endParaRPr lang="sl-SI" sz="1000">
                        <a:effectLst/>
                        <a:latin typeface="Calibri"/>
                        <a:ea typeface="Calibri"/>
                        <a:cs typeface="Times New Roman"/>
                      </a:endParaRPr>
                    </a:p>
                    <a:p>
                      <a:pPr algn="just">
                        <a:lnSpc>
                          <a:spcPct val="115000"/>
                        </a:lnSpc>
                        <a:spcAft>
                          <a:spcPts val="0"/>
                        </a:spcAft>
                      </a:pPr>
                      <a:r>
                        <a:rPr lang="sl-SI" sz="1000">
                          <a:effectLst/>
                          <a:latin typeface="Tahoma"/>
                          <a:ea typeface="Times New Roman"/>
                          <a:cs typeface="Times New Roman"/>
                        </a:rPr>
                        <a:t>Klemenčevo 4</a:t>
                      </a:r>
                      <a:endParaRPr lang="sl-SI" sz="1000">
                        <a:effectLst/>
                        <a:latin typeface="Calibri"/>
                        <a:ea typeface="Calibri"/>
                        <a:cs typeface="Times New Roman"/>
                      </a:endParaRPr>
                    </a:p>
                    <a:p>
                      <a:pPr algn="just">
                        <a:lnSpc>
                          <a:spcPct val="115000"/>
                        </a:lnSpc>
                        <a:spcAft>
                          <a:spcPts val="0"/>
                        </a:spcAft>
                      </a:pPr>
                      <a:r>
                        <a:rPr lang="sl-SI" sz="1000">
                          <a:effectLst/>
                          <a:latin typeface="Tahoma"/>
                          <a:ea typeface="Times New Roman"/>
                          <a:cs typeface="Times New Roman"/>
                        </a:rPr>
                        <a:t>1242 Stahovica</a:t>
                      </a:r>
                      <a:endParaRPr lang="sl-SI" sz="1000">
                        <a:effectLst/>
                        <a:latin typeface="Calibri"/>
                        <a:ea typeface="Calibri"/>
                        <a:cs typeface="Times New Roman"/>
                      </a:endParaRPr>
                    </a:p>
                  </a:txBody>
                  <a:tcPr marL="57130" marR="5713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sl-SI" sz="1000" b="1">
                          <a:effectLst/>
                          <a:latin typeface="Tahoma"/>
                          <a:ea typeface="Times New Roman"/>
                          <a:cs typeface="Times New Roman"/>
                        </a:rPr>
                        <a:t>BM</a:t>
                      </a:r>
                      <a:endParaRPr lang="sl-SI" sz="1000">
                        <a:effectLst/>
                        <a:latin typeface="Calibri"/>
                        <a:ea typeface="Calibri"/>
                        <a:cs typeface="Times New Roman"/>
                      </a:endParaRPr>
                    </a:p>
                    <a:p>
                      <a:pPr algn="just">
                        <a:lnSpc>
                          <a:spcPct val="115000"/>
                        </a:lnSpc>
                        <a:spcAft>
                          <a:spcPts val="0"/>
                        </a:spcAft>
                      </a:pPr>
                      <a:r>
                        <a:rPr lang="sl-SI" sz="1000" b="1">
                          <a:effectLst/>
                          <a:latin typeface="Tahoma"/>
                          <a:ea typeface="Times New Roman"/>
                          <a:cs typeface="Times New Roman"/>
                        </a:rPr>
                        <a:t>2022</a:t>
                      </a:r>
                      <a:endParaRPr lang="sl-SI" sz="1000">
                        <a:effectLst/>
                        <a:latin typeface="Calibri"/>
                        <a:ea typeface="Calibri"/>
                        <a:cs typeface="Times New Roman"/>
                      </a:endParaRPr>
                    </a:p>
                  </a:txBody>
                  <a:tcPr marL="57130" marR="5713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sl-SI" sz="1000">
                          <a:effectLst/>
                          <a:latin typeface="Tahoma"/>
                          <a:ea typeface="Times New Roman"/>
                          <a:cs typeface="Times New Roman"/>
                        </a:rPr>
                        <a:t>126</a:t>
                      </a:r>
                      <a:endParaRPr lang="sl-SI" sz="1000">
                        <a:effectLst/>
                        <a:latin typeface="Calibri"/>
                        <a:ea typeface="Calibri"/>
                        <a:cs typeface="Times New Roman"/>
                      </a:endParaRPr>
                    </a:p>
                    <a:p>
                      <a:pPr algn="just">
                        <a:lnSpc>
                          <a:spcPct val="115000"/>
                        </a:lnSpc>
                        <a:spcAft>
                          <a:spcPts val="0"/>
                        </a:spcAft>
                      </a:pPr>
                      <a:r>
                        <a:rPr lang="sl-SI" sz="1000">
                          <a:effectLst/>
                          <a:latin typeface="Tahoma"/>
                          <a:ea typeface="Times New Roman"/>
                          <a:cs typeface="Times New Roman"/>
                        </a:rPr>
                        <a:t>129</a:t>
                      </a:r>
                      <a:endParaRPr lang="sl-SI" sz="1000">
                        <a:effectLst/>
                        <a:latin typeface="Calibri"/>
                        <a:ea typeface="Calibri"/>
                        <a:cs typeface="Times New Roman"/>
                      </a:endParaRPr>
                    </a:p>
                    <a:p>
                      <a:pPr algn="just">
                        <a:lnSpc>
                          <a:spcPct val="115000"/>
                        </a:lnSpc>
                        <a:spcAft>
                          <a:spcPts val="0"/>
                        </a:spcAft>
                      </a:pPr>
                      <a:r>
                        <a:rPr lang="sl-SI" sz="1000">
                          <a:effectLst/>
                          <a:latin typeface="Tahoma"/>
                          <a:ea typeface="Times New Roman"/>
                          <a:cs typeface="Times New Roman"/>
                        </a:rPr>
                        <a:t>127</a:t>
                      </a:r>
                      <a:endParaRPr lang="sl-SI" sz="1000">
                        <a:effectLst/>
                        <a:latin typeface="Calibri"/>
                        <a:ea typeface="Calibri"/>
                        <a:cs typeface="Times New Roman"/>
                      </a:endParaRPr>
                    </a:p>
                    <a:p>
                      <a:pPr algn="just">
                        <a:lnSpc>
                          <a:spcPct val="115000"/>
                        </a:lnSpc>
                        <a:spcAft>
                          <a:spcPts val="0"/>
                        </a:spcAft>
                      </a:pPr>
                      <a:r>
                        <a:rPr lang="sl-SI" sz="1000">
                          <a:effectLst/>
                          <a:latin typeface="Tahoma"/>
                          <a:ea typeface="Times New Roman"/>
                          <a:cs typeface="Times New Roman"/>
                        </a:rPr>
                        <a:t>179</a:t>
                      </a:r>
                      <a:endParaRPr lang="sl-SI" sz="1000">
                        <a:effectLst/>
                        <a:latin typeface="Calibri"/>
                        <a:ea typeface="Calibri"/>
                        <a:cs typeface="Times New Roman"/>
                      </a:endParaRPr>
                    </a:p>
                  </a:txBody>
                  <a:tcPr marL="57130" marR="5713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sl-SI" sz="1000" dirty="0">
                          <a:effectLst/>
                          <a:latin typeface="Tahoma"/>
                          <a:ea typeface="Times New Roman"/>
                          <a:cs typeface="Times New Roman"/>
                        </a:rPr>
                        <a:t>SANI 855263</a:t>
                      </a:r>
                      <a:endParaRPr lang="sl-SI" sz="1000" dirty="0">
                        <a:effectLst/>
                        <a:latin typeface="Calibri"/>
                        <a:ea typeface="Calibri"/>
                        <a:cs typeface="Times New Roman"/>
                      </a:endParaRPr>
                    </a:p>
                    <a:p>
                      <a:pPr algn="just">
                        <a:lnSpc>
                          <a:spcPct val="115000"/>
                        </a:lnSpc>
                        <a:spcAft>
                          <a:spcPts val="0"/>
                        </a:spcAft>
                      </a:pPr>
                      <a:r>
                        <a:rPr lang="sl-SI" sz="1000" dirty="0">
                          <a:effectLst/>
                          <a:latin typeface="Tahoma"/>
                          <a:ea typeface="Times New Roman"/>
                          <a:cs typeface="Times New Roman"/>
                        </a:rPr>
                        <a:t>MLIN 855272</a:t>
                      </a:r>
                      <a:endParaRPr lang="sl-SI" sz="1000" dirty="0">
                        <a:effectLst/>
                        <a:latin typeface="Calibri"/>
                        <a:ea typeface="Calibri"/>
                        <a:cs typeface="Times New Roman"/>
                      </a:endParaRPr>
                    </a:p>
                  </a:txBody>
                  <a:tcPr marL="57130" marR="5713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5"/>
                  </a:ext>
                </a:extLst>
              </a:tr>
              <a:tr h="761891">
                <a:tc>
                  <a:txBody>
                    <a:bodyPr/>
                    <a:lstStyle/>
                    <a:p>
                      <a:pPr algn="just">
                        <a:lnSpc>
                          <a:spcPct val="115000"/>
                        </a:lnSpc>
                        <a:spcAft>
                          <a:spcPts val="0"/>
                        </a:spcAft>
                      </a:pPr>
                      <a:r>
                        <a:rPr lang="sl-SI" sz="1000">
                          <a:effectLst/>
                          <a:latin typeface="Tahoma"/>
                          <a:ea typeface="Times New Roman"/>
                          <a:cs typeface="Times New Roman"/>
                        </a:rPr>
                        <a:t> </a:t>
                      </a:r>
                      <a:endParaRPr lang="sl-SI" sz="1000">
                        <a:effectLst/>
                        <a:latin typeface="Calibri"/>
                        <a:ea typeface="Calibri"/>
                        <a:cs typeface="Times New Roman"/>
                      </a:endParaRPr>
                    </a:p>
                    <a:p>
                      <a:pPr algn="just">
                        <a:lnSpc>
                          <a:spcPct val="115000"/>
                        </a:lnSpc>
                        <a:spcAft>
                          <a:spcPts val="0"/>
                        </a:spcAft>
                      </a:pPr>
                      <a:r>
                        <a:rPr lang="sl-SI" sz="1000">
                          <a:effectLst/>
                          <a:latin typeface="Tahoma"/>
                          <a:ea typeface="Times New Roman"/>
                          <a:cs typeface="Times New Roman"/>
                        </a:rPr>
                        <a:t>68.</a:t>
                      </a:r>
                      <a:endParaRPr lang="sl-SI" sz="1000">
                        <a:effectLst/>
                        <a:latin typeface="Calibri"/>
                        <a:ea typeface="Calibri"/>
                        <a:cs typeface="Times New Roman"/>
                      </a:endParaRPr>
                    </a:p>
                  </a:txBody>
                  <a:tcPr marL="57130" marR="5713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sl-SI" sz="1000" b="1">
                          <a:effectLst/>
                          <a:latin typeface="Tahoma"/>
                          <a:ea typeface="Times New Roman"/>
                          <a:cs typeface="Times New Roman"/>
                        </a:rPr>
                        <a:t>SI 74929517</a:t>
                      </a:r>
                      <a:endParaRPr lang="sl-SI" sz="1000">
                        <a:effectLst/>
                        <a:latin typeface="Calibri"/>
                        <a:ea typeface="Calibri"/>
                        <a:cs typeface="Times New Roman"/>
                      </a:endParaRPr>
                    </a:p>
                    <a:p>
                      <a:pPr algn="just">
                        <a:lnSpc>
                          <a:spcPct val="115000"/>
                        </a:lnSpc>
                        <a:spcAft>
                          <a:spcPts val="0"/>
                        </a:spcAft>
                      </a:pPr>
                      <a:r>
                        <a:rPr lang="sl-SI" sz="1000">
                          <a:effectLst/>
                          <a:latin typeface="Tahoma"/>
                          <a:ea typeface="Times New Roman"/>
                          <a:cs typeface="Times New Roman"/>
                        </a:rPr>
                        <a:t>Rojstvo: 15.4.2018</a:t>
                      </a:r>
                      <a:endParaRPr lang="sl-SI" sz="1000">
                        <a:effectLst/>
                        <a:latin typeface="Calibri"/>
                        <a:ea typeface="Calibri"/>
                        <a:cs typeface="Times New Roman"/>
                      </a:endParaRPr>
                    </a:p>
                    <a:p>
                      <a:pPr algn="just">
                        <a:lnSpc>
                          <a:spcPct val="115000"/>
                        </a:lnSpc>
                        <a:spcAft>
                          <a:spcPts val="0"/>
                        </a:spcAft>
                      </a:pPr>
                      <a:r>
                        <a:rPr lang="sl-SI" sz="1000">
                          <a:effectLst/>
                          <a:latin typeface="Tahoma"/>
                          <a:ea typeface="Times New Roman"/>
                          <a:cs typeface="Times New Roman"/>
                        </a:rPr>
                        <a:t>O: Nedo 853853</a:t>
                      </a:r>
                      <a:endParaRPr lang="sl-SI" sz="1000">
                        <a:effectLst/>
                        <a:latin typeface="Calibri"/>
                        <a:ea typeface="Calibri"/>
                        <a:cs typeface="Times New Roman"/>
                      </a:endParaRPr>
                    </a:p>
                    <a:p>
                      <a:pPr algn="just">
                        <a:lnSpc>
                          <a:spcPct val="115000"/>
                        </a:lnSpc>
                        <a:spcAft>
                          <a:spcPts val="0"/>
                        </a:spcAft>
                      </a:pPr>
                      <a:r>
                        <a:rPr lang="sl-SI" sz="1000">
                          <a:effectLst/>
                          <a:latin typeface="Tahoma"/>
                          <a:ea typeface="Times New Roman"/>
                          <a:cs typeface="Times New Roman"/>
                        </a:rPr>
                        <a:t>M: Etna SI 94041110</a:t>
                      </a:r>
                      <a:endParaRPr lang="sl-SI" sz="1000">
                        <a:effectLst/>
                        <a:latin typeface="Calibri"/>
                        <a:ea typeface="Calibri"/>
                        <a:cs typeface="Times New Roman"/>
                      </a:endParaRPr>
                    </a:p>
                  </a:txBody>
                  <a:tcPr marL="57130" marR="5713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sl-SI" sz="1000">
                          <a:effectLst/>
                          <a:latin typeface="Tahoma"/>
                          <a:ea typeface="Times New Roman"/>
                          <a:cs typeface="Times New Roman"/>
                        </a:rPr>
                        <a:t> </a:t>
                      </a:r>
                      <a:endParaRPr lang="sl-SI" sz="1000">
                        <a:effectLst/>
                        <a:latin typeface="Calibri"/>
                        <a:ea typeface="Calibri"/>
                        <a:cs typeface="Times New Roman"/>
                      </a:endParaRPr>
                    </a:p>
                    <a:p>
                      <a:pPr algn="just">
                        <a:lnSpc>
                          <a:spcPct val="115000"/>
                        </a:lnSpc>
                        <a:spcAft>
                          <a:spcPts val="0"/>
                        </a:spcAft>
                      </a:pPr>
                      <a:r>
                        <a:rPr lang="sl-SI" sz="1000">
                          <a:effectLst/>
                          <a:latin typeface="Tahoma"/>
                          <a:ea typeface="Times New Roman"/>
                          <a:cs typeface="Times New Roman"/>
                        </a:rPr>
                        <a:t>Mrak Janez</a:t>
                      </a:r>
                      <a:endParaRPr lang="sl-SI" sz="1000">
                        <a:effectLst/>
                        <a:latin typeface="Calibri"/>
                        <a:ea typeface="Calibri"/>
                        <a:cs typeface="Times New Roman"/>
                      </a:endParaRPr>
                    </a:p>
                    <a:p>
                      <a:pPr algn="just">
                        <a:lnSpc>
                          <a:spcPct val="115000"/>
                        </a:lnSpc>
                        <a:spcAft>
                          <a:spcPts val="0"/>
                        </a:spcAft>
                      </a:pPr>
                      <a:r>
                        <a:rPr lang="sl-SI" sz="1000">
                          <a:effectLst/>
                          <a:latin typeface="Tahoma"/>
                          <a:ea typeface="Times New Roman"/>
                          <a:cs typeface="Times New Roman"/>
                        </a:rPr>
                        <a:t>Studenčice 49</a:t>
                      </a:r>
                      <a:endParaRPr lang="sl-SI" sz="1000">
                        <a:effectLst/>
                        <a:latin typeface="Calibri"/>
                        <a:ea typeface="Calibri"/>
                        <a:cs typeface="Times New Roman"/>
                      </a:endParaRPr>
                    </a:p>
                    <a:p>
                      <a:pPr algn="just">
                        <a:lnSpc>
                          <a:spcPct val="115000"/>
                        </a:lnSpc>
                        <a:spcAft>
                          <a:spcPts val="0"/>
                        </a:spcAft>
                      </a:pPr>
                      <a:r>
                        <a:rPr lang="sl-SI" sz="1000">
                          <a:effectLst/>
                          <a:latin typeface="Tahoma"/>
                          <a:ea typeface="Times New Roman"/>
                          <a:cs typeface="Times New Roman"/>
                        </a:rPr>
                        <a:t>1215 Medvode</a:t>
                      </a:r>
                      <a:endParaRPr lang="sl-SI" sz="1000">
                        <a:effectLst/>
                        <a:latin typeface="Calibri"/>
                        <a:ea typeface="Calibri"/>
                        <a:cs typeface="Times New Roman"/>
                      </a:endParaRPr>
                    </a:p>
                  </a:txBody>
                  <a:tcPr marL="57130" marR="5713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sl-SI" sz="1000" b="1">
                          <a:effectLst/>
                          <a:latin typeface="Tahoma"/>
                          <a:ea typeface="Times New Roman"/>
                          <a:cs typeface="Times New Roman"/>
                        </a:rPr>
                        <a:t>BM</a:t>
                      </a:r>
                      <a:endParaRPr lang="sl-SI" sz="1000">
                        <a:effectLst/>
                        <a:latin typeface="Calibri"/>
                        <a:ea typeface="Calibri"/>
                        <a:cs typeface="Times New Roman"/>
                      </a:endParaRPr>
                    </a:p>
                    <a:p>
                      <a:pPr algn="just">
                        <a:lnSpc>
                          <a:spcPct val="115000"/>
                        </a:lnSpc>
                        <a:spcAft>
                          <a:spcPts val="0"/>
                        </a:spcAft>
                      </a:pPr>
                      <a:r>
                        <a:rPr lang="sl-SI" sz="1000" b="1">
                          <a:effectLst/>
                          <a:latin typeface="Tahoma"/>
                          <a:ea typeface="Times New Roman"/>
                          <a:cs typeface="Times New Roman"/>
                        </a:rPr>
                        <a:t>2021</a:t>
                      </a:r>
                      <a:endParaRPr lang="sl-SI" sz="1000">
                        <a:effectLst/>
                        <a:latin typeface="Calibri"/>
                        <a:ea typeface="Calibri"/>
                        <a:cs typeface="Times New Roman"/>
                      </a:endParaRPr>
                    </a:p>
                  </a:txBody>
                  <a:tcPr marL="57130" marR="5713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sl-SI" sz="1000">
                          <a:effectLst/>
                          <a:latin typeface="Tahoma"/>
                          <a:ea typeface="Times New Roman"/>
                          <a:cs typeface="Times New Roman"/>
                        </a:rPr>
                        <a:t>118</a:t>
                      </a:r>
                      <a:endParaRPr lang="sl-SI" sz="1000">
                        <a:effectLst/>
                        <a:latin typeface="Calibri"/>
                        <a:ea typeface="Calibri"/>
                        <a:cs typeface="Times New Roman"/>
                      </a:endParaRPr>
                    </a:p>
                    <a:p>
                      <a:pPr algn="just">
                        <a:lnSpc>
                          <a:spcPct val="115000"/>
                        </a:lnSpc>
                        <a:spcAft>
                          <a:spcPts val="0"/>
                        </a:spcAft>
                      </a:pPr>
                      <a:r>
                        <a:rPr lang="sl-SI" sz="1000">
                          <a:effectLst/>
                          <a:latin typeface="Tahoma"/>
                          <a:ea typeface="Times New Roman"/>
                          <a:cs typeface="Times New Roman"/>
                        </a:rPr>
                        <a:t>122</a:t>
                      </a:r>
                      <a:endParaRPr lang="sl-SI" sz="1000">
                        <a:effectLst/>
                        <a:latin typeface="Calibri"/>
                        <a:ea typeface="Calibri"/>
                        <a:cs typeface="Times New Roman"/>
                      </a:endParaRPr>
                    </a:p>
                    <a:p>
                      <a:pPr algn="just">
                        <a:lnSpc>
                          <a:spcPct val="115000"/>
                        </a:lnSpc>
                        <a:spcAft>
                          <a:spcPts val="0"/>
                        </a:spcAft>
                      </a:pPr>
                      <a:r>
                        <a:rPr lang="sl-SI" sz="1000">
                          <a:effectLst/>
                          <a:latin typeface="Tahoma"/>
                          <a:ea typeface="Times New Roman"/>
                          <a:cs typeface="Times New Roman"/>
                        </a:rPr>
                        <a:t>117</a:t>
                      </a:r>
                      <a:endParaRPr lang="sl-SI" sz="1000">
                        <a:effectLst/>
                        <a:latin typeface="Calibri"/>
                        <a:ea typeface="Calibri"/>
                        <a:cs typeface="Times New Roman"/>
                      </a:endParaRPr>
                    </a:p>
                    <a:p>
                      <a:pPr algn="just">
                        <a:lnSpc>
                          <a:spcPct val="115000"/>
                        </a:lnSpc>
                        <a:spcAft>
                          <a:spcPts val="0"/>
                        </a:spcAft>
                      </a:pPr>
                      <a:r>
                        <a:rPr lang="sl-SI" sz="1000">
                          <a:effectLst/>
                          <a:latin typeface="Tahoma"/>
                          <a:ea typeface="Times New Roman"/>
                          <a:cs typeface="Times New Roman"/>
                        </a:rPr>
                        <a:t>165</a:t>
                      </a:r>
                      <a:endParaRPr lang="sl-SI" sz="1000">
                        <a:effectLst/>
                        <a:latin typeface="Calibri"/>
                        <a:ea typeface="Calibri"/>
                        <a:cs typeface="Times New Roman"/>
                      </a:endParaRPr>
                    </a:p>
                  </a:txBody>
                  <a:tcPr marL="57130" marR="5713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sl-SI" sz="1000" dirty="0">
                          <a:effectLst/>
                          <a:latin typeface="Tahoma"/>
                          <a:ea typeface="Times New Roman"/>
                          <a:cs typeface="Times New Roman"/>
                        </a:rPr>
                        <a:t>PIKO 855272</a:t>
                      </a:r>
                      <a:endParaRPr lang="sl-SI" sz="1000" dirty="0">
                        <a:effectLst/>
                        <a:latin typeface="Calibri"/>
                        <a:ea typeface="Calibri"/>
                        <a:cs typeface="Times New Roman"/>
                      </a:endParaRPr>
                    </a:p>
                    <a:p>
                      <a:pPr algn="just">
                        <a:lnSpc>
                          <a:spcPct val="115000"/>
                        </a:lnSpc>
                        <a:spcAft>
                          <a:spcPts val="0"/>
                        </a:spcAft>
                      </a:pPr>
                      <a:r>
                        <a:rPr lang="sl-SI" sz="1000" dirty="0">
                          <a:effectLst/>
                          <a:latin typeface="Tahoma"/>
                          <a:ea typeface="Times New Roman"/>
                          <a:cs typeface="Times New Roman"/>
                        </a:rPr>
                        <a:t>TMLIN 855272</a:t>
                      </a:r>
                      <a:endParaRPr lang="sl-SI" sz="1000" dirty="0">
                        <a:effectLst/>
                        <a:latin typeface="Calibri"/>
                        <a:ea typeface="Calibri"/>
                        <a:cs typeface="Times New Roman"/>
                      </a:endParaRPr>
                    </a:p>
                  </a:txBody>
                  <a:tcPr marL="57130" marR="5713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6"/>
                  </a:ext>
                </a:extLst>
              </a:tr>
            </a:tbl>
          </a:graphicData>
        </a:graphic>
      </p:graphicFrame>
    </p:spTree>
    <p:extLst>
      <p:ext uri="{BB962C8B-B14F-4D97-AF65-F5344CB8AC3E}">
        <p14:creationId xmlns:p14="http://schemas.microsoft.com/office/powerpoint/2010/main" val="235925872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ela 3"/>
          <p:cNvGraphicFramePr>
            <a:graphicFrameLocks noGrp="1"/>
          </p:cNvGraphicFramePr>
          <p:nvPr>
            <p:extLst>
              <p:ext uri="{D42A27DB-BD31-4B8C-83A1-F6EECF244321}">
                <p14:modId xmlns:p14="http://schemas.microsoft.com/office/powerpoint/2010/main" val="146781250"/>
              </p:ext>
            </p:extLst>
          </p:nvPr>
        </p:nvGraphicFramePr>
        <p:xfrm>
          <a:off x="539552" y="404662"/>
          <a:ext cx="8208912" cy="5608320"/>
        </p:xfrm>
        <a:graphic>
          <a:graphicData uri="http://schemas.openxmlformats.org/drawingml/2006/table">
            <a:tbl>
              <a:tblPr firstRow="1" firstCol="1" lastRow="1" lastCol="1" bandRow="1" bandCol="1"/>
              <a:tblGrid>
                <a:gridCol w="438004">
                  <a:extLst>
                    <a:ext uri="{9D8B030D-6E8A-4147-A177-3AD203B41FA5}">
                      <a16:colId xmlns:a16="http://schemas.microsoft.com/office/drawing/2014/main" val="20000"/>
                    </a:ext>
                  </a:extLst>
                </a:gridCol>
                <a:gridCol w="2557492">
                  <a:extLst>
                    <a:ext uri="{9D8B030D-6E8A-4147-A177-3AD203B41FA5}">
                      <a16:colId xmlns:a16="http://schemas.microsoft.com/office/drawing/2014/main" val="20001"/>
                    </a:ext>
                  </a:extLst>
                </a:gridCol>
                <a:gridCol w="2208893">
                  <a:extLst>
                    <a:ext uri="{9D8B030D-6E8A-4147-A177-3AD203B41FA5}">
                      <a16:colId xmlns:a16="http://schemas.microsoft.com/office/drawing/2014/main" val="20002"/>
                    </a:ext>
                  </a:extLst>
                </a:gridCol>
                <a:gridCol w="789888">
                  <a:extLst>
                    <a:ext uri="{9D8B030D-6E8A-4147-A177-3AD203B41FA5}">
                      <a16:colId xmlns:a16="http://schemas.microsoft.com/office/drawing/2014/main" val="20003"/>
                    </a:ext>
                  </a:extLst>
                </a:gridCol>
                <a:gridCol w="546276">
                  <a:extLst>
                    <a:ext uri="{9D8B030D-6E8A-4147-A177-3AD203B41FA5}">
                      <a16:colId xmlns:a16="http://schemas.microsoft.com/office/drawing/2014/main" val="20004"/>
                    </a:ext>
                  </a:extLst>
                </a:gridCol>
                <a:gridCol w="1668359">
                  <a:extLst>
                    <a:ext uri="{9D8B030D-6E8A-4147-A177-3AD203B41FA5}">
                      <a16:colId xmlns:a16="http://schemas.microsoft.com/office/drawing/2014/main" val="20005"/>
                    </a:ext>
                  </a:extLst>
                </a:gridCol>
              </a:tblGrid>
              <a:tr h="583089">
                <a:tc>
                  <a:txBody>
                    <a:bodyPr/>
                    <a:lstStyle/>
                    <a:p>
                      <a:pPr algn="just">
                        <a:lnSpc>
                          <a:spcPct val="115000"/>
                        </a:lnSpc>
                        <a:spcAft>
                          <a:spcPts val="0"/>
                        </a:spcAft>
                      </a:pPr>
                      <a:r>
                        <a:rPr lang="sl-SI" sz="1000" dirty="0">
                          <a:effectLst/>
                          <a:latin typeface="Tahoma"/>
                          <a:ea typeface="Times New Roman"/>
                          <a:cs typeface="Times New Roman"/>
                        </a:rPr>
                        <a:t> </a:t>
                      </a:r>
                      <a:endParaRPr lang="sl-SI" sz="1000" dirty="0">
                        <a:effectLst/>
                        <a:latin typeface="Calibri"/>
                        <a:ea typeface="Calibri"/>
                        <a:cs typeface="Times New Roman"/>
                      </a:endParaRPr>
                    </a:p>
                    <a:p>
                      <a:pPr algn="just">
                        <a:lnSpc>
                          <a:spcPct val="115000"/>
                        </a:lnSpc>
                        <a:spcAft>
                          <a:spcPts val="0"/>
                        </a:spcAft>
                      </a:pPr>
                      <a:r>
                        <a:rPr lang="sl-SI" sz="1000" dirty="0">
                          <a:effectLst/>
                          <a:latin typeface="Tahoma"/>
                          <a:ea typeface="Times New Roman"/>
                          <a:cs typeface="Times New Roman"/>
                        </a:rPr>
                        <a:t>69.</a:t>
                      </a:r>
                      <a:endParaRPr lang="sl-SI" sz="1000" dirty="0">
                        <a:effectLst/>
                        <a:latin typeface="Calibri"/>
                        <a:ea typeface="Calibri"/>
                        <a:cs typeface="Times New Roman"/>
                      </a:endParaRPr>
                    </a:p>
                  </a:txBody>
                  <a:tcPr marL="43196" marR="4319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sl-SI" sz="1000" b="1" dirty="0">
                          <a:effectLst/>
                          <a:latin typeface="Tahoma"/>
                          <a:ea typeface="Times New Roman"/>
                          <a:cs typeface="Times New Roman"/>
                        </a:rPr>
                        <a:t>SI 55095879</a:t>
                      </a:r>
                      <a:endParaRPr lang="sl-SI" sz="1000" dirty="0">
                        <a:effectLst/>
                        <a:latin typeface="Calibri"/>
                        <a:ea typeface="Calibri"/>
                        <a:cs typeface="Times New Roman"/>
                      </a:endParaRPr>
                    </a:p>
                    <a:p>
                      <a:pPr algn="just">
                        <a:lnSpc>
                          <a:spcPct val="115000"/>
                        </a:lnSpc>
                        <a:spcAft>
                          <a:spcPts val="0"/>
                        </a:spcAft>
                      </a:pPr>
                      <a:r>
                        <a:rPr lang="sl-SI" sz="1000" dirty="0">
                          <a:effectLst/>
                          <a:latin typeface="Tahoma"/>
                          <a:ea typeface="Times New Roman"/>
                          <a:cs typeface="Times New Roman"/>
                        </a:rPr>
                        <a:t>Rojstvo: 11.5.2018</a:t>
                      </a:r>
                      <a:endParaRPr lang="sl-SI" sz="1000" dirty="0">
                        <a:effectLst/>
                        <a:latin typeface="Calibri"/>
                        <a:ea typeface="Calibri"/>
                        <a:cs typeface="Times New Roman"/>
                      </a:endParaRPr>
                    </a:p>
                    <a:p>
                      <a:pPr algn="just">
                        <a:lnSpc>
                          <a:spcPct val="115000"/>
                        </a:lnSpc>
                        <a:spcAft>
                          <a:spcPts val="0"/>
                        </a:spcAft>
                      </a:pPr>
                      <a:r>
                        <a:rPr lang="sl-SI" sz="1000" dirty="0">
                          <a:effectLst/>
                          <a:latin typeface="Tahoma"/>
                          <a:ea typeface="Times New Roman"/>
                          <a:cs typeface="Times New Roman"/>
                        </a:rPr>
                        <a:t>O: </a:t>
                      </a:r>
                      <a:r>
                        <a:rPr lang="sl-SI" sz="1000" dirty="0" err="1">
                          <a:effectLst/>
                          <a:latin typeface="Tahoma"/>
                          <a:ea typeface="Times New Roman"/>
                          <a:cs typeface="Times New Roman"/>
                        </a:rPr>
                        <a:t>Nord</a:t>
                      </a:r>
                      <a:r>
                        <a:rPr lang="sl-SI" sz="1000" dirty="0">
                          <a:effectLst/>
                          <a:latin typeface="Tahoma"/>
                          <a:ea typeface="Times New Roman"/>
                          <a:cs typeface="Times New Roman"/>
                        </a:rPr>
                        <a:t> 853525</a:t>
                      </a:r>
                      <a:endParaRPr lang="sl-SI" sz="1000" dirty="0">
                        <a:effectLst/>
                        <a:latin typeface="Calibri"/>
                        <a:ea typeface="Calibri"/>
                        <a:cs typeface="Times New Roman"/>
                      </a:endParaRPr>
                    </a:p>
                    <a:p>
                      <a:pPr algn="just">
                        <a:lnSpc>
                          <a:spcPct val="115000"/>
                        </a:lnSpc>
                        <a:spcAft>
                          <a:spcPts val="0"/>
                        </a:spcAft>
                      </a:pPr>
                      <a:r>
                        <a:rPr lang="sl-SI" sz="1000" dirty="0">
                          <a:effectLst/>
                          <a:latin typeface="Tahoma"/>
                          <a:ea typeface="Times New Roman"/>
                          <a:cs typeface="Times New Roman"/>
                        </a:rPr>
                        <a:t>M: </a:t>
                      </a:r>
                      <a:r>
                        <a:rPr lang="sl-SI" sz="1000" dirty="0" err="1">
                          <a:effectLst/>
                          <a:latin typeface="Tahoma"/>
                          <a:ea typeface="Times New Roman"/>
                          <a:cs typeface="Times New Roman"/>
                        </a:rPr>
                        <a:t>Prima</a:t>
                      </a:r>
                      <a:r>
                        <a:rPr lang="sl-SI" sz="1000" dirty="0">
                          <a:effectLst/>
                          <a:latin typeface="Tahoma"/>
                          <a:ea typeface="Times New Roman"/>
                          <a:cs typeface="Times New Roman"/>
                        </a:rPr>
                        <a:t> SI 64291026</a:t>
                      </a:r>
                      <a:endParaRPr lang="sl-SI" sz="1000" dirty="0">
                        <a:effectLst/>
                        <a:latin typeface="Calibri"/>
                        <a:ea typeface="Calibri"/>
                        <a:cs typeface="Times New Roman"/>
                      </a:endParaRPr>
                    </a:p>
                  </a:txBody>
                  <a:tcPr marL="43196" marR="4319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sl-SI" sz="1000">
                          <a:effectLst/>
                          <a:latin typeface="Tahoma"/>
                          <a:ea typeface="Times New Roman"/>
                          <a:cs typeface="Times New Roman"/>
                        </a:rPr>
                        <a:t> </a:t>
                      </a:r>
                      <a:endParaRPr lang="sl-SI" sz="1000">
                        <a:effectLst/>
                        <a:latin typeface="Calibri"/>
                        <a:ea typeface="Calibri"/>
                        <a:cs typeface="Times New Roman"/>
                      </a:endParaRPr>
                    </a:p>
                    <a:p>
                      <a:pPr algn="just">
                        <a:lnSpc>
                          <a:spcPct val="115000"/>
                        </a:lnSpc>
                        <a:spcAft>
                          <a:spcPts val="0"/>
                        </a:spcAft>
                      </a:pPr>
                      <a:r>
                        <a:rPr lang="sl-SI" sz="1000">
                          <a:effectLst/>
                          <a:latin typeface="Tahoma"/>
                          <a:ea typeface="Times New Roman"/>
                          <a:cs typeface="Times New Roman"/>
                        </a:rPr>
                        <a:t>Ažman Franc</a:t>
                      </a:r>
                      <a:endParaRPr lang="sl-SI" sz="1000">
                        <a:effectLst/>
                        <a:latin typeface="Calibri"/>
                        <a:ea typeface="Calibri"/>
                        <a:cs typeface="Times New Roman"/>
                      </a:endParaRPr>
                    </a:p>
                    <a:p>
                      <a:pPr algn="just">
                        <a:lnSpc>
                          <a:spcPct val="115000"/>
                        </a:lnSpc>
                        <a:spcAft>
                          <a:spcPts val="0"/>
                        </a:spcAft>
                      </a:pPr>
                      <a:r>
                        <a:rPr lang="sl-SI" sz="1000">
                          <a:effectLst/>
                          <a:latin typeface="Tahoma"/>
                          <a:ea typeface="Times New Roman"/>
                          <a:cs typeface="Times New Roman"/>
                        </a:rPr>
                        <a:t>Dolenci 91</a:t>
                      </a:r>
                      <a:endParaRPr lang="sl-SI" sz="1000">
                        <a:effectLst/>
                        <a:latin typeface="Calibri"/>
                        <a:ea typeface="Calibri"/>
                        <a:cs typeface="Times New Roman"/>
                      </a:endParaRPr>
                    </a:p>
                    <a:p>
                      <a:pPr algn="just">
                        <a:lnSpc>
                          <a:spcPct val="115000"/>
                        </a:lnSpc>
                        <a:spcAft>
                          <a:spcPts val="0"/>
                        </a:spcAft>
                      </a:pPr>
                      <a:r>
                        <a:rPr lang="sl-SI" sz="1000">
                          <a:effectLst/>
                          <a:latin typeface="Tahoma"/>
                          <a:ea typeface="Times New Roman"/>
                          <a:cs typeface="Times New Roman"/>
                        </a:rPr>
                        <a:t>9204 Šalovci</a:t>
                      </a:r>
                      <a:endParaRPr lang="sl-SI" sz="1000">
                        <a:effectLst/>
                        <a:latin typeface="Calibri"/>
                        <a:ea typeface="Calibri"/>
                        <a:cs typeface="Times New Roman"/>
                      </a:endParaRPr>
                    </a:p>
                  </a:txBody>
                  <a:tcPr marL="43196" marR="4319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sl-SI" sz="1000" b="1">
                          <a:effectLst/>
                          <a:latin typeface="Tahoma"/>
                          <a:ea typeface="Times New Roman"/>
                          <a:cs typeface="Times New Roman"/>
                        </a:rPr>
                        <a:t>BM</a:t>
                      </a:r>
                      <a:endParaRPr lang="sl-SI" sz="1000">
                        <a:effectLst/>
                        <a:latin typeface="Calibri"/>
                        <a:ea typeface="Calibri"/>
                        <a:cs typeface="Times New Roman"/>
                      </a:endParaRPr>
                    </a:p>
                    <a:p>
                      <a:pPr algn="just">
                        <a:lnSpc>
                          <a:spcPct val="115000"/>
                        </a:lnSpc>
                        <a:spcAft>
                          <a:spcPts val="0"/>
                        </a:spcAft>
                      </a:pPr>
                      <a:r>
                        <a:rPr lang="sl-SI" sz="1000" b="1">
                          <a:effectLst/>
                          <a:latin typeface="Tahoma"/>
                          <a:ea typeface="Times New Roman"/>
                          <a:cs typeface="Times New Roman"/>
                        </a:rPr>
                        <a:t>2022</a:t>
                      </a:r>
                      <a:endParaRPr lang="sl-SI" sz="1000">
                        <a:effectLst/>
                        <a:latin typeface="Calibri"/>
                        <a:ea typeface="Calibri"/>
                        <a:cs typeface="Times New Roman"/>
                      </a:endParaRPr>
                    </a:p>
                  </a:txBody>
                  <a:tcPr marL="43196" marR="4319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sl-SI" sz="1000">
                          <a:effectLst/>
                          <a:latin typeface="Tahoma"/>
                          <a:ea typeface="Times New Roman"/>
                          <a:cs typeface="Times New Roman"/>
                        </a:rPr>
                        <a:t>129</a:t>
                      </a:r>
                      <a:endParaRPr lang="sl-SI" sz="1000">
                        <a:effectLst/>
                        <a:latin typeface="Calibri"/>
                        <a:ea typeface="Calibri"/>
                        <a:cs typeface="Times New Roman"/>
                      </a:endParaRPr>
                    </a:p>
                    <a:p>
                      <a:pPr algn="just">
                        <a:lnSpc>
                          <a:spcPct val="115000"/>
                        </a:lnSpc>
                        <a:spcAft>
                          <a:spcPts val="0"/>
                        </a:spcAft>
                      </a:pPr>
                      <a:r>
                        <a:rPr lang="sl-SI" sz="1000">
                          <a:effectLst/>
                          <a:latin typeface="Tahoma"/>
                          <a:ea typeface="Times New Roman"/>
                          <a:cs typeface="Times New Roman"/>
                        </a:rPr>
                        <a:t>129</a:t>
                      </a:r>
                      <a:endParaRPr lang="sl-SI" sz="1000">
                        <a:effectLst/>
                        <a:latin typeface="Calibri"/>
                        <a:ea typeface="Calibri"/>
                        <a:cs typeface="Times New Roman"/>
                      </a:endParaRPr>
                    </a:p>
                    <a:p>
                      <a:pPr algn="just">
                        <a:lnSpc>
                          <a:spcPct val="115000"/>
                        </a:lnSpc>
                        <a:spcAft>
                          <a:spcPts val="0"/>
                        </a:spcAft>
                      </a:pPr>
                      <a:r>
                        <a:rPr lang="sl-SI" sz="1000">
                          <a:effectLst/>
                          <a:latin typeface="Tahoma"/>
                          <a:ea typeface="Times New Roman"/>
                          <a:cs typeface="Times New Roman"/>
                        </a:rPr>
                        <a:t>129</a:t>
                      </a:r>
                      <a:endParaRPr lang="sl-SI" sz="1000">
                        <a:effectLst/>
                        <a:latin typeface="Calibri"/>
                        <a:ea typeface="Calibri"/>
                        <a:cs typeface="Times New Roman"/>
                      </a:endParaRPr>
                    </a:p>
                    <a:p>
                      <a:pPr algn="just">
                        <a:lnSpc>
                          <a:spcPct val="115000"/>
                        </a:lnSpc>
                        <a:spcAft>
                          <a:spcPts val="0"/>
                        </a:spcAft>
                      </a:pPr>
                      <a:r>
                        <a:rPr lang="sl-SI" sz="1000">
                          <a:effectLst/>
                          <a:latin typeface="Tahoma"/>
                          <a:ea typeface="Times New Roman"/>
                          <a:cs typeface="Times New Roman"/>
                        </a:rPr>
                        <a:t>186</a:t>
                      </a:r>
                      <a:endParaRPr lang="sl-SI" sz="1000">
                        <a:effectLst/>
                        <a:latin typeface="Calibri"/>
                        <a:ea typeface="Calibri"/>
                        <a:cs typeface="Times New Roman"/>
                      </a:endParaRPr>
                    </a:p>
                  </a:txBody>
                  <a:tcPr marL="43196" marR="4319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sl-SI" sz="1000">
                          <a:effectLst/>
                          <a:latin typeface="Tahoma"/>
                          <a:ea typeface="Times New Roman"/>
                          <a:cs typeface="Times New Roman"/>
                        </a:rPr>
                        <a:t>PIKO 855094</a:t>
                      </a:r>
                      <a:endParaRPr lang="sl-SI" sz="1000">
                        <a:effectLst/>
                        <a:latin typeface="Calibri"/>
                        <a:ea typeface="Calibri"/>
                        <a:cs typeface="Times New Roman"/>
                      </a:endParaRPr>
                    </a:p>
                    <a:p>
                      <a:pPr algn="just">
                        <a:lnSpc>
                          <a:spcPct val="115000"/>
                        </a:lnSpc>
                        <a:spcAft>
                          <a:spcPts val="0"/>
                        </a:spcAft>
                      </a:pPr>
                      <a:r>
                        <a:rPr lang="sl-SI" sz="1000">
                          <a:effectLst/>
                          <a:latin typeface="Tahoma"/>
                          <a:ea typeface="Times New Roman"/>
                          <a:cs typeface="Times New Roman"/>
                        </a:rPr>
                        <a:t>SANI 855263</a:t>
                      </a:r>
                      <a:endParaRPr lang="sl-SI" sz="1000">
                        <a:effectLst/>
                        <a:latin typeface="Calibri"/>
                        <a:ea typeface="Calibri"/>
                        <a:cs typeface="Times New Roman"/>
                      </a:endParaRPr>
                    </a:p>
                  </a:txBody>
                  <a:tcPr marL="43196" marR="4319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583089">
                <a:tc>
                  <a:txBody>
                    <a:bodyPr/>
                    <a:lstStyle/>
                    <a:p>
                      <a:pPr algn="just">
                        <a:lnSpc>
                          <a:spcPct val="115000"/>
                        </a:lnSpc>
                        <a:spcAft>
                          <a:spcPts val="0"/>
                        </a:spcAft>
                      </a:pPr>
                      <a:r>
                        <a:rPr lang="sl-SI" sz="1000">
                          <a:effectLst/>
                          <a:latin typeface="Tahoma"/>
                          <a:ea typeface="Times New Roman"/>
                          <a:cs typeface="Times New Roman"/>
                        </a:rPr>
                        <a:t> </a:t>
                      </a:r>
                      <a:endParaRPr lang="sl-SI" sz="1000">
                        <a:effectLst/>
                        <a:latin typeface="Calibri"/>
                        <a:ea typeface="Calibri"/>
                        <a:cs typeface="Times New Roman"/>
                      </a:endParaRPr>
                    </a:p>
                    <a:p>
                      <a:pPr algn="just">
                        <a:lnSpc>
                          <a:spcPct val="115000"/>
                        </a:lnSpc>
                        <a:spcAft>
                          <a:spcPts val="0"/>
                        </a:spcAft>
                      </a:pPr>
                      <a:r>
                        <a:rPr lang="sl-SI" sz="1000">
                          <a:effectLst/>
                          <a:latin typeface="Tahoma"/>
                          <a:ea typeface="Times New Roman"/>
                          <a:cs typeface="Times New Roman"/>
                        </a:rPr>
                        <a:t>70.</a:t>
                      </a:r>
                      <a:endParaRPr lang="sl-SI" sz="1000">
                        <a:effectLst/>
                        <a:latin typeface="Calibri"/>
                        <a:ea typeface="Calibri"/>
                        <a:cs typeface="Times New Roman"/>
                      </a:endParaRPr>
                    </a:p>
                  </a:txBody>
                  <a:tcPr marL="43196" marR="4319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sl-SI" sz="1000" b="1" dirty="0">
                          <a:effectLst/>
                          <a:latin typeface="Tahoma"/>
                          <a:ea typeface="Times New Roman"/>
                          <a:cs typeface="Times New Roman"/>
                        </a:rPr>
                        <a:t>MURA SI 54612426</a:t>
                      </a:r>
                      <a:endParaRPr lang="sl-SI" sz="1000" dirty="0">
                        <a:effectLst/>
                        <a:latin typeface="Calibri"/>
                        <a:ea typeface="Calibri"/>
                        <a:cs typeface="Times New Roman"/>
                      </a:endParaRPr>
                    </a:p>
                    <a:p>
                      <a:pPr algn="just">
                        <a:lnSpc>
                          <a:spcPct val="115000"/>
                        </a:lnSpc>
                        <a:spcAft>
                          <a:spcPts val="0"/>
                        </a:spcAft>
                      </a:pPr>
                      <a:r>
                        <a:rPr lang="sl-SI" sz="1000" dirty="0">
                          <a:effectLst/>
                          <a:latin typeface="Tahoma"/>
                          <a:ea typeface="Times New Roman"/>
                          <a:cs typeface="Times New Roman"/>
                        </a:rPr>
                        <a:t>Rojstvo: 1.8.2018</a:t>
                      </a:r>
                      <a:endParaRPr lang="sl-SI" sz="1000" dirty="0">
                        <a:effectLst/>
                        <a:latin typeface="Calibri"/>
                        <a:ea typeface="Calibri"/>
                        <a:cs typeface="Times New Roman"/>
                      </a:endParaRPr>
                    </a:p>
                    <a:p>
                      <a:pPr algn="just">
                        <a:lnSpc>
                          <a:spcPct val="115000"/>
                        </a:lnSpc>
                        <a:spcAft>
                          <a:spcPts val="0"/>
                        </a:spcAft>
                      </a:pPr>
                      <a:r>
                        <a:rPr lang="sl-SI" sz="1000" dirty="0">
                          <a:effectLst/>
                          <a:latin typeface="Tahoma"/>
                          <a:ea typeface="Times New Roman"/>
                          <a:cs typeface="Times New Roman"/>
                        </a:rPr>
                        <a:t>O: Savo 853820</a:t>
                      </a:r>
                      <a:endParaRPr lang="sl-SI" sz="1000" dirty="0">
                        <a:effectLst/>
                        <a:latin typeface="Calibri"/>
                        <a:ea typeface="Calibri"/>
                        <a:cs typeface="Times New Roman"/>
                      </a:endParaRPr>
                    </a:p>
                    <a:p>
                      <a:pPr algn="just">
                        <a:lnSpc>
                          <a:spcPct val="115000"/>
                        </a:lnSpc>
                        <a:spcAft>
                          <a:spcPts val="0"/>
                        </a:spcAft>
                      </a:pPr>
                      <a:r>
                        <a:rPr lang="sl-SI" sz="1000" dirty="0">
                          <a:effectLst/>
                          <a:latin typeface="Tahoma"/>
                          <a:ea typeface="Times New Roman"/>
                          <a:cs typeface="Times New Roman"/>
                        </a:rPr>
                        <a:t>M: SI 34757165</a:t>
                      </a:r>
                      <a:endParaRPr lang="sl-SI" sz="1000" dirty="0">
                        <a:effectLst/>
                        <a:latin typeface="Calibri"/>
                        <a:ea typeface="Calibri"/>
                        <a:cs typeface="Times New Roman"/>
                      </a:endParaRPr>
                    </a:p>
                  </a:txBody>
                  <a:tcPr marL="43196" marR="4319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sl-SI" sz="1000" dirty="0">
                          <a:effectLst/>
                          <a:latin typeface="Tahoma"/>
                          <a:ea typeface="Times New Roman"/>
                          <a:cs typeface="Times New Roman"/>
                        </a:rPr>
                        <a:t> </a:t>
                      </a:r>
                      <a:endParaRPr lang="sl-SI" sz="1000" dirty="0">
                        <a:effectLst/>
                        <a:latin typeface="Calibri"/>
                        <a:ea typeface="Calibri"/>
                        <a:cs typeface="Times New Roman"/>
                      </a:endParaRPr>
                    </a:p>
                    <a:p>
                      <a:pPr algn="just">
                        <a:lnSpc>
                          <a:spcPct val="115000"/>
                        </a:lnSpc>
                        <a:spcAft>
                          <a:spcPts val="0"/>
                        </a:spcAft>
                      </a:pPr>
                      <a:r>
                        <a:rPr lang="sl-SI" sz="1000" dirty="0">
                          <a:effectLst/>
                          <a:latin typeface="Tahoma"/>
                          <a:ea typeface="Times New Roman"/>
                          <a:cs typeface="Times New Roman"/>
                        </a:rPr>
                        <a:t>Kršinar Žiga</a:t>
                      </a:r>
                      <a:endParaRPr lang="sl-SI" sz="1000" dirty="0">
                        <a:effectLst/>
                        <a:latin typeface="Calibri"/>
                        <a:ea typeface="Calibri"/>
                        <a:cs typeface="Times New Roman"/>
                      </a:endParaRPr>
                    </a:p>
                    <a:p>
                      <a:pPr algn="just">
                        <a:lnSpc>
                          <a:spcPct val="115000"/>
                        </a:lnSpc>
                        <a:spcAft>
                          <a:spcPts val="0"/>
                        </a:spcAft>
                      </a:pPr>
                      <a:r>
                        <a:rPr lang="sl-SI" sz="1000" dirty="0">
                          <a:effectLst/>
                          <a:latin typeface="Tahoma"/>
                          <a:ea typeface="Times New Roman"/>
                          <a:cs typeface="Times New Roman"/>
                        </a:rPr>
                        <a:t>Topol pri Medvodah 5a</a:t>
                      </a:r>
                      <a:endParaRPr lang="sl-SI" sz="1000" dirty="0">
                        <a:effectLst/>
                        <a:latin typeface="Calibri"/>
                        <a:ea typeface="Calibri"/>
                        <a:cs typeface="Times New Roman"/>
                      </a:endParaRPr>
                    </a:p>
                    <a:p>
                      <a:pPr algn="just">
                        <a:lnSpc>
                          <a:spcPct val="115000"/>
                        </a:lnSpc>
                        <a:spcAft>
                          <a:spcPts val="0"/>
                        </a:spcAft>
                      </a:pPr>
                      <a:r>
                        <a:rPr lang="sl-SI" sz="1000" dirty="0">
                          <a:effectLst/>
                          <a:latin typeface="Tahoma"/>
                          <a:ea typeface="Times New Roman"/>
                          <a:cs typeface="Times New Roman"/>
                        </a:rPr>
                        <a:t>1215 Medvode</a:t>
                      </a:r>
                      <a:endParaRPr lang="sl-SI" sz="1000" dirty="0">
                        <a:effectLst/>
                        <a:latin typeface="Calibri"/>
                        <a:ea typeface="Calibri"/>
                        <a:cs typeface="Times New Roman"/>
                      </a:endParaRPr>
                    </a:p>
                  </a:txBody>
                  <a:tcPr marL="43196" marR="4319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sl-SI" sz="1000" b="1">
                          <a:effectLst/>
                          <a:latin typeface="Tahoma"/>
                          <a:ea typeface="Times New Roman"/>
                          <a:cs typeface="Times New Roman"/>
                        </a:rPr>
                        <a:t>BM</a:t>
                      </a:r>
                      <a:endParaRPr lang="sl-SI" sz="1000">
                        <a:effectLst/>
                        <a:latin typeface="Calibri"/>
                        <a:ea typeface="Calibri"/>
                        <a:cs typeface="Times New Roman"/>
                      </a:endParaRPr>
                    </a:p>
                    <a:p>
                      <a:pPr algn="just">
                        <a:lnSpc>
                          <a:spcPct val="115000"/>
                        </a:lnSpc>
                        <a:spcAft>
                          <a:spcPts val="0"/>
                        </a:spcAft>
                      </a:pPr>
                      <a:r>
                        <a:rPr lang="sl-SI" sz="1000" b="1">
                          <a:effectLst/>
                          <a:latin typeface="Tahoma"/>
                          <a:ea typeface="Times New Roman"/>
                          <a:cs typeface="Times New Roman"/>
                        </a:rPr>
                        <a:t>2023</a:t>
                      </a:r>
                      <a:endParaRPr lang="sl-SI" sz="1000">
                        <a:effectLst/>
                        <a:latin typeface="Calibri"/>
                        <a:ea typeface="Calibri"/>
                        <a:cs typeface="Times New Roman"/>
                      </a:endParaRPr>
                    </a:p>
                  </a:txBody>
                  <a:tcPr marL="43196" marR="4319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sl-SI" sz="1000">
                          <a:effectLst/>
                          <a:latin typeface="Tahoma"/>
                          <a:ea typeface="Times New Roman"/>
                          <a:cs typeface="Times New Roman"/>
                        </a:rPr>
                        <a:t>121</a:t>
                      </a:r>
                      <a:endParaRPr lang="sl-SI" sz="1000">
                        <a:effectLst/>
                        <a:latin typeface="Calibri"/>
                        <a:ea typeface="Calibri"/>
                        <a:cs typeface="Times New Roman"/>
                      </a:endParaRPr>
                    </a:p>
                    <a:p>
                      <a:pPr algn="just">
                        <a:lnSpc>
                          <a:spcPct val="115000"/>
                        </a:lnSpc>
                        <a:spcAft>
                          <a:spcPts val="0"/>
                        </a:spcAft>
                      </a:pPr>
                      <a:r>
                        <a:rPr lang="sl-SI" sz="1000">
                          <a:effectLst/>
                          <a:latin typeface="Tahoma"/>
                          <a:ea typeface="Times New Roman"/>
                          <a:cs typeface="Times New Roman"/>
                        </a:rPr>
                        <a:t>124</a:t>
                      </a:r>
                      <a:endParaRPr lang="sl-SI" sz="1000">
                        <a:effectLst/>
                        <a:latin typeface="Calibri"/>
                        <a:ea typeface="Calibri"/>
                        <a:cs typeface="Times New Roman"/>
                      </a:endParaRPr>
                    </a:p>
                    <a:p>
                      <a:pPr algn="just">
                        <a:lnSpc>
                          <a:spcPct val="115000"/>
                        </a:lnSpc>
                        <a:spcAft>
                          <a:spcPts val="0"/>
                        </a:spcAft>
                      </a:pPr>
                      <a:r>
                        <a:rPr lang="sl-SI" sz="1000">
                          <a:effectLst/>
                          <a:latin typeface="Tahoma"/>
                          <a:ea typeface="Times New Roman"/>
                          <a:cs typeface="Times New Roman"/>
                        </a:rPr>
                        <a:t>121</a:t>
                      </a:r>
                      <a:endParaRPr lang="sl-SI" sz="1000">
                        <a:effectLst/>
                        <a:latin typeface="Calibri"/>
                        <a:ea typeface="Calibri"/>
                        <a:cs typeface="Times New Roman"/>
                      </a:endParaRPr>
                    </a:p>
                    <a:p>
                      <a:pPr algn="just">
                        <a:lnSpc>
                          <a:spcPct val="115000"/>
                        </a:lnSpc>
                        <a:spcAft>
                          <a:spcPts val="0"/>
                        </a:spcAft>
                      </a:pPr>
                      <a:r>
                        <a:rPr lang="sl-SI" sz="1000">
                          <a:effectLst/>
                          <a:latin typeface="Tahoma"/>
                          <a:ea typeface="Times New Roman"/>
                          <a:cs typeface="Times New Roman"/>
                        </a:rPr>
                        <a:t>168</a:t>
                      </a:r>
                      <a:endParaRPr lang="sl-SI" sz="1000">
                        <a:effectLst/>
                        <a:latin typeface="Calibri"/>
                        <a:ea typeface="Calibri"/>
                        <a:cs typeface="Times New Roman"/>
                      </a:endParaRPr>
                    </a:p>
                  </a:txBody>
                  <a:tcPr marL="43196" marR="4319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sl-SI" sz="1000">
                          <a:effectLst/>
                          <a:latin typeface="Tahoma"/>
                          <a:ea typeface="Times New Roman"/>
                          <a:cs typeface="Times New Roman"/>
                        </a:rPr>
                        <a:t>PIKO 855094</a:t>
                      </a:r>
                      <a:endParaRPr lang="sl-SI" sz="1000">
                        <a:effectLst/>
                        <a:latin typeface="Calibri"/>
                        <a:ea typeface="Calibri"/>
                        <a:cs typeface="Times New Roman"/>
                      </a:endParaRPr>
                    </a:p>
                    <a:p>
                      <a:pPr algn="just">
                        <a:lnSpc>
                          <a:spcPct val="115000"/>
                        </a:lnSpc>
                        <a:spcAft>
                          <a:spcPts val="0"/>
                        </a:spcAft>
                      </a:pPr>
                      <a:r>
                        <a:rPr lang="sl-SI" sz="1000">
                          <a:effectLst/>
                          <a:latin typeface="Tahoma"/>
                          <a:ea typeface="Times New Roman"/>
                          <a:cs typeface="Times New Roman"/>
                        </a:rPr>
                        <a:t>GRBAC 853847</a:t>
                      </a:r>
                      <a:endParaRPr lang="sl-SI" sz="1000">
                        <a:effectLst/>
                        <a:latin typeface="Calibri"/>
                        <a:ea typeface="Calibri"/>
                        <a:cs typeface="Times New Roman"/>
                      </a:endParaRPr>
                    </a:p>
                  </a:txBody>
                  <a:tcPr marL="43196" marR="4319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583089">
                <a:tc>
                  <a:txBody>
                    <a:bodyPr/>
                    <a:lstStyle/>
                    <a:p>
                      <a:pPr algn="just">
                        <a:lnSpc>
                          <a:spcPct val="115000"/>
                        </a:lnSpc>
                        <a:spcAft>
                          <a:spcPts val="0"/>
                        </a:spcAft>
                      </a:pPr>
                      <a:r>
                        <a:rPr lang="sl-SI" sz="1000">
                          <a:effectLst/>
                          <a:latin typeface="Tahoma"/>
                          <a:ea typeface="Times New Roman"/>
                          <a:cs typeface="Times New Roman"/>
                        </a:rPr>
                        <a:t> </a:t>
                      </a:r>
                      <a:endParaRPr lang="sl-SI" sz="1000">
                        <a:effectLst/>
                        <a:latin typeface="Calibri"/>
                        <a:ea typeface="Calibri"/>
                        <a:cs typeface="Times New Roman"/>
                      </a:endParaRPr>
                    </a:p>
                    <a:p>
                      <a:pPr algn="just">
                        <a:lnSpc>
                          <a:spcPct val="115000"/>
                        </a:lnSpc>
                        <a:spcAft>
                          <a:spcPts val="0"/>
                        </a:spcAft>
                      </a:pPr>
                      <a:r>
                        <a:rPr lang="sl-SI" sz="1000">
                          <a:effectLst/>
                          <a:latin typeface="Tahoma"/>
                          <a:ea typeface="Times New Roman"/>
                          <a:cs typeface="Times New Roman"/>
                        </a:rPr>
                        <a:t>71.</a:t>
                      </a:r>
                      <a:endParaRPr lang="sl-SI" sz="1000">
                        <a:effectLst/>
                        <a:latin typeface="Calibri"/>
                        <a:ea typeface="Calibri"/>
                        <a:cs typeface="Times New Roman"/>
                      </a:endParaRPr>
                    </a:p>
                  </a:txBody>
                  <a:tcPr marL="43196" marR="4319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sl-SI" sz="1000" b="1">
                          <a:effectLst/>
                          <a:latin typeface="Tahoma"/>
                          <a:ea typeface="Times New Roman"/>
                          <a:cs typeface="Times New Roman"/>
                        </a:rPr>
                        <a:t>SI 05015322</a:t>
                      </a:r>
                      <a:endParaRPr lang="sl-SI" sz="1000">
                        <a:effectLst/>
                        <a:latin typeface="Calibri"/>
                        <a:ea typeface="Calibri"/>
                        <a:cs typeface="Times New Roman"/>
                      </a:endParaRPr>
                    </a:p>
                    <a:p>
                      <a:pPr algn="just">
                        <a:lnSpc>
                          <a:spcPct val="115000"/>
                        </a:lnSpc>
                        <a:spcAft>
                          <a:spcPts val="0"/>
                        </a:spcAft>
                      </a:pPr>
                      <a:r>
                        <a:rPr lang="sl-SI" sz="1000">
                          <a:effectLst/>
                          <a:latin typeface="Tahoma"/>
                          <a:ea typeface="Times New Roman"/>
                          <a:cs typeface="Times New Roman"/>
                        </a:rPr>
                        <a:t>Rojstvo: 20.11.2018</a:t>
                      </a:r>
                      <a:endParaRPr lang="sl-SI" sz="1000">
                        <a:effectLst/>
                        <a:latin typeface="Calibri"/>
                        <a:ea typeface="Calibri"/>
                        <a:cs typeface="Times New Roman"/>
                      </a:endParaRPr>
                    </a:p>
                    <a:p>
                      <a:pPr algn="just">
                        <a:lnSpc>
                          <a:spcPct val="115000"/>
                        </a:lnSpc>
                        <a:spcAft>
                          <a:spcPts val="0"/>
                        </a:spcAft>
                      </a:pPr>
                      <a:r>
                        <a:rPr lang="sl-SI" sz="1000">
                          <a:effectLst/>
                          <a:latin typeface="Tahoma"/>
                          <a:ea typeface="Times New Roman"/>
                          <a:cs typeface="Times New Roman"/>
                        </a:rPr>
                        <a:t>O: Sod 853796</a:t>
                      </a:r>
                      <a:endParaRPr lang="sl-SI" sz="1000">
                        <a:effectLst/>
                        <a:latin typeface="Calibri"/>
                        <a:ea typeface="Calibri"/>
                        <a:cs typeface="Times New Roman"/>
                      </a:endParaRPr>
                    </a:p>
                    <a:p>
                      <a:pPr algn="just">
                        <a:lnSpc>
                          <a:spcPct val="115000"/>
                        </a:lnSpc>
                        <a:spcAft>
                          <a:spcPts val="0"/>
                        </a:spcAft>
                      </a:pPr>
                      <a:r>
                        <a:rPr lang="sl-SI" sz="1000">
                          <a:effectLst/>
                          <a:latin typeface="Tahoma"/>
                          <a:ea typeface="Times New Roman"/>
                          <a:cs typeface="Times New Roman"/>
                        </a:rPr>
                        <a:t>M: SI 84464103</a:t>
                      </a:r>
                      <a:endParaRPr lang="sl-SI" sz="1000">
                        <a:effectLst/>
                        <a:latin typeface="Calibri"/>
                        <a:ea typeface="Calibri"/>
                        <a:cs typeface="Times New Roman"/>
                      </a:endParaRPr>
                    </a:p>
                  </a:txBody>
                  <a:tcPr marL="43196" marR="4319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sl-SI" sz="1000" dirty="0">
                          <a:effectLst/>
                          <a:latin typeface="Tahoma"/>
                          <a:ea typeface="Times New Roman"/>
                          <a:cs typeface="Times New Roman"/>
                        </a:rPr>
                        <a:t> </a:t>
                      </a:r>
                      <a:endParaRPr lang="sl-SI" sz="1000" dirty="0">
                        <a:effectLst/>
                        <a:latin typeface="Calibri"/>
                        <a:ea typeface="Calibri"/>
                        <a:cs typeface="Times New Roman"/>
                      </a:endParaRPr>
                    </a:p>
                    <a:p>
                      <a:pPr algn="just">
                        <a:lnSpc>
                          <a:spcPct val="115000"/>
                        </a:lnSpc>
                        <a:spcAft>
                          <a:spcPts val="0"/>
                        </a:spcAft>
                      </a:pPr>
                      <a:r>
                        <a:rPr lang="sl-SI" sz="1000" dirty="0">
                          <a:effectLst/>
                          <a:latin typeface="Tahoma"/>
                          <a:ea typeface="Times New Roman"/>
                          <a:cs typeface="Times New Roman"/>
                        </a:rPr>
                        <a:t>Dimic Anamarija</a:t>
                      </a:r>
                      <a:endParaRPr lang="sl-SI" sz="1000" dirty="0">
                        <a:effectLst/>
                        <a:latin typeface="Calibri"/>
                        <a:ea typeface="Calibri"/>
                        <a:cs typeface="Times New Roman"/>
                      </a:endParaRPr>
                    </a:p>
                    <a:p>
                      <a:pPr algn="just">
                        <a:lnSpc>
                          <a:spcPct val="115000"/>
                        </a:lnSpc>
                        <a:spcAft>
                          <a:spcPts val="0"/>
                        </a:spcAft>
                      </a:pPr>
                      <a:r>
                        <a:rPr lang="sl-SI" sz="1000" dirty="0">
                          <a:effectLst/>
                          <a:latin typeface="Tahoma"/>
                          <a:ea typeface="Times New Roman"/>
                          <a:cs typeface="Times New Roman"/>
                        </a:rPr>
                        <a:t>Šembije 37</a:t>
                      </a:r>
                      <a:endParaRPr lang="sl-SI" sz="1000" dirty="0">
                        <a:effectLst/>
                        <a:latin typeface="Calibri"/>
                        <a:ea typeface="Calibri"/>
                        <a:cs typeface="Times New Roman"/>
                      </a:endParaRPr>
                    </a:p>
                    <a:p>
                      <a:pPr algn="just">
                        <a:lnSpc>
                          <a:spcPct val="115000"/>
                        </a:lnSpc>
                        <a:spcAft>
                          <a:spcPts val="0"/>
                        </a:spcAft>
                      </a:pPr>
                      <a:r>
                        <a:rPr lang="sl-SI" sz="1000" dirty="0">
                          <a:effectLst/>
                          <a:latin typeface="Tahoma"/>
                          <a:ea typeface="Times New Roman"/>
                          <a:cs typeface="Times New Roman"/>
                        </a:rPr>
                        <a:t>6253 Knežak</a:t>
                      </a:r>
                      <a:endParaRPr lang="sl-SI" sz="1000" dirty="0">
                        <a:effectLst/>
                        <a:latin typeface="Calibri"/>
                        <a:ea typeface="Calibri"/>
                        <a:cs typeface="Times New Roman"/>
                      </a:endParaRPr>
                    </a:p>
                  </a:txBody>
                  <a:tcPr marL="43196" marR="4319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sl-SI" sz="1000" b="1" dirty="0">
                          <a:effectLst/>
                          <a:latin typeface="Tahoma"/>
                          <a:ea typeface="Times New Roman"/>
                          <a:cs typeface="Times New Roman"/>
                        </a:rPr>
                        <a:t>BM</a:t>
                      </a:r>
                      <a:endParaRPr lang="sl-SI" sz="1000" dirty="0">
                        <a:effectLst/>
                        <a:latin typeface="Calibri"/>
                        <a:ea typeface="Calibri"/>
                        <a:cs typeface="Times New Roman"/>
                      </a:endParaRPr>
                    </a:p>
                    <a:p>
                      <a:pPr algn="just">
                        <a:lnSpc>
                          <a:spcPct val="115000"/>
                        </a:lnSpc>
                        <a:spcAft>
                          <a:spcPts val="0"/>
                        </a:spcAft>
                      </a:pPr>
                      <a:r>
                        <a:rPr lang="sl-SI" sz="1000" b="1" dirty="0">
                          <a:effectLst/>
                          <a:latin typeface="Tahoma"/>
                          <a:ea typeface="Times New Roman"/>
                          <a:cs typeface="Times New Roman"/>
                        </a:rPr>
                        <a:t>2022</a:t>
                      </a:r>
                      <a:endParaRPr lang="sl-SI" sz="1000" dirty="0">
                        <a:effectLst/>
                        <a:latin typeface="Calibri"/>
                        <a:ea typeface="Calibri"/>
                        <a:cs typeface="Times New Roman"/>
                      </a:endParaRPr>
                    </a:p>
                  </a:txBody>
                  <a:tcPr marL="43196" marR="4319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sl-SI" sz="1000" dirty="0">
                          <a:effectLst/>
                          <a:latin typeface="Tahoma"/>
                          <a:ea typeface="Times New Roman"/>
                          <a:cs typeface="Times New Roman"/>
                        </a:rPr>
                        <a:t>121</a:t>
                      </a:r>
                      <a:endParaRPr lang="sl-SI" sz="1000" dirty="0">
                        <a:effectLst/>
                        <a:latin typeface="Calibri"/>
                        <a:ea typeface="Calibri"/>
                        <a:cs typeface="Times New Roman"/>
                      </a:endParaRPr>
                    </a:p>
                    <a:p>
                      <a:pPr algn="just">
                        <a:lnSpc>
                          <a:spcPct val="115000"/>
                        </a:lnSpc>
                        <a:spcAft>
                          <a:spcPts val="0"/>
                        </a:spcAft>
                      </a:pPr>
                      <a:r>
                        <a:rPr lang="sl-SI" sz="1000" dirty="0">
                          <a:effectLst/>
                          <a:latin typeface="Tahoma"/>
                          <a:ea typeface="Times New Roman"/>
                          <a:cs typeface="Times New Roman"/>
                        </a:rPr>
                        <a:t>124</a:t>
                      </a:r>
                      <a:endParaRPr lang="sl-SI" sz="1000" dirty="0">
                        <a:effectLst/>
                        <a:latin typeface="Calibri"/>
                        <a:ea typeface="Calibri"/>
                        <a:cs typeface="Times New Roman"/>
                      </a:endParaRPr>
                    </a:p>
                    <a:p>
                      <a:pPr algn="just">
                        <a:lnSpc>
                          <a:spcPct val="115000"/>
                        </a:lnSpc>
                        <a:spcAft>
                          <a:spcPts val="0"/>
                        </a:spcAft>
                      </a:pPr>
                      <a:r>
                        <a:rPr lang="sl-SI" sz="1000" dirty="0">
                          <a:effectLst/>
                          <a:latin typeface="Tahoma"/>
                          <a:ea typeface="Times New Roman"/>
                          <a:cs typeface="Times New Roman"/>
                        </a:rPr>
                        <a:t>120</a:t>
                      </a:r>
                      <a:endParaRPr lang="sl-SI" sz="1000" dirty="0">
                        <a:effectLst/>
                        <a:latin typeface="Calibri"/>
                        <a:ea typeface="Calibri"/>
                        <a:cs typeface="Times New Roman"/>
                      </a:endParaRPr>
                    </a:p>
                    <a:p>
                      <a:pPr algn="just">
                        <a:lnSpc>
                          <a:spcPct val="115000"/>
                        </a:lnSpc>
                        <a:spcAft>
                          <a:spcPts val="0"/>
                        </a:spcAft>
                      </a:pPr>
                      <a:r>
                        <a:rPr lang="sl-SI" sz="1000" dirty="0">
                          <a:effectLst/>
                          <a:latin typeface="Tahoma"/>
                          <a:ea typeface="Times New Roman"/>
                          <a:cs typeface="Times New Roman"/>
                        </a:rPr>
                        <a:t>173</a:t>
                      </a:r>
                      <a:endParaRPr lang="sl-SI" sz="1000" dirty="0">
                        <a:effectLst/>
                        <a:latin typeface="Calibri"/>
                        <a:ea typeface="Calibri"/>
                        <a:cs typeface="Times New Roman"/>
                      </a:endParaRPr>
                    </a:p>
                  </a:txBody>
                  <a:tcPr marL="43196" marR="4319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sl-SI" sz="1000">
                          <a:effectLst/>
                          <a:latin typeface="Tahoma"/>
                          <a:ea typeface="Times New Roman"/>
                          <a:cs typeface="Times New Roman"/>
                        </a:rPr>
                        <a:t>GREN 854285</a:t>
                      </a:r>
                      <a:endParaRPr lang="sl-SI" sz="1000">
                        <a:effectLst/>
                        <a:latin typeface="Calibri"/>
                        <a:ea typeface="Calibri"/>
                        <a:cs typeface="Times New Roman"/>
                      </a:endParaRPr>
                    </a:p>
                    <a:p>
                      <a:pPr algn="just">
                        <a:lnSpc>
                          <a:spcPct val="115000"/>
                        </a:lnSpc>
                        <a:spcAft>
                          <a:spcPts val="0"/>
                        </a:spcAft>
                      </a:pPr>
                      <a:r>
                        <a:rPr lang="sl-SI" sz="1000">
                          <a:effectLst/>
                          <a:latin typeface="Tahoma"/>
                          <a:ea typeface="Times New Roman"/>
                          <a:cs typeface="Times New Roman"/>
                        </a:rPr>
                        <a:t>ROMI 854352</a:t>
                      </a:r>
                      <a:endParaRPr lang="sl-SI" sz="1000">
                        <a:effectLst/>
                        <a:latin typeface="Calibri"/>
                        <a:ea typeface="Calibri"/>
                        <a:cs typeface="Times New Roman"/>
                      </a:endParaRPr>
                    </a:p>
                  </a:txBody>
                  <a:tcPr marL="43196" marR="4319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583089">
                <a:tc>
                  <a:txBody>
                    <a:bodyPr/>
                    <a:lstStyle/>
                    <a:p>
                      <a:pPr algn="just">
                        <a:lnSpc>
                          <a:spcPct val="115000"/>
                        </a:lnSpc>
                        <a:spcAft>
                          <a:spcPts val="0"/>
                        </a:spcAft>
                      </a:pPr>
                      <a:r>
                        <a:rPr lang="sl-SI" sz="1000">
                          <a:effectLst/>
                          <a:latin typeface="Tahoma"/>
                          <a:ea typeface="Times New Roman"/>
                          <a:cs typeface="Times New Roman"/>
                        </a:rPr>
                        <a:t> </a:t>
                      </a:r>
                      <a:endParaRPr lang="sl-SI" sz="1000">
                        <a:effectLst/>
                        <a:latin typeface="Calibri"/>
                        <a:ea typeface="Calibri"/>
                        <a:cs typeface="Times New Roman"/>
                      </a:endParaRPr>
                    </a:p>
                  </a:txBody>
                  <a:tcPr marL="43196" marR="4319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sl-SI" sz="1000" b="1" dirty="0">
                          <a:effectLst/>
                          <a:latin typeface="Tahoma"/>
                          <a:ea typeface="Times New Roman"/>
                          <a:cs typeface="Times New Roman"/>
                        </a:rPr>
                        <a:t>SI 15171672</a:t>
                      </a:r>
                      <a:endParaRPr lang="sl-SI" sz="1000" dirty="0">
                        <a:effectLst/>
                        <a:latin typeface="Calibri"/>
                        <a:ea typeface="Calibri"/>
                        <a:cs typeface="Times New Roman"/>
                      </a:endParaRPr>
                    </a:p>
                    <a:p>
                      <a:pPr algn="just">
                        <a:lnSpc>
                          <a:spcPct val="115000"/>
                        </a:lnSpc>
                        <a:spcAft>
                          <a:spcPts val="0"/>
                        </a:spcAft>
                      </a:pPr>
                      <a:r>
                        <a:rPr lang="sl-SI" sz="1000" dirty="0">
                          <a:effectLst/>
                          <a:latin typeface="Tahoma"/>
                          <a:ea typeface="Times New Roman"/>
                          <a:cs typeface="Times New Roman"/>
                        </a:rPr>
                        <a:t>Rojstvo: 28.2.2019</a:t>
                      </a:r>
                      <a:endParaRPr lang="sl-SI" sz="1000" dirty="0">
                        <a:effectLst/>
                        <a:latin typeface="Calibri"/>
                        <a:ea typeface="Calibri"/>
                        <a:cs typeface="Times New Roman"/>
                      </a:endParaRPr>
                    </a:p>
                    <a:p>
                      <a:pPr algn="just">
                        <a:lnSpc>
                          <a:spcPct val="115000"/>
                        </a:lnSpc>
                        <a:spcAft>
                          <a:spcPts val="0"/>
                        </a:spcAft>
                      </a:pPr>
                      <a:r>
                        <a:rPr lang="sl-SI" sz="1000" dirty="0">
                          <a:effectLst/>
                          <a:latin typeface="Tahoma"/>
                          <a:ea typeface="Times New Roman"/>
                          <a:cs typeface="Times New Roman"/>
                        </a:rPr>
                        <a:t>O: Sturm 854294</a:t>
                      </a:r>
                      <a:endParaRPr lang="sl-SI" sz="1000" dirty="0">
                        <a:effectLst/>
                        <a:latin typeface="Calibri"/>
                        <a:ea typeface="Calibri"/>
                        <a:cs typeface="Times New Roman"/>
                      </a:endParaRPr>
                    </a:p>
                    <a:p>
                      <a:pPr algn="just">
                        <a:lnSpc>
                          <a:spcPct val="115000"/>
                        </a:lnSpc>
                        <a:spcAft>
                          <a:spcPts val="0"/>
                        </a:spcAft>
                      </a:pPr>
                      <a:r>
                        <a:rPr lang="sl-SI" sz="1000" dirty="0">
                          <a:effectLst/>
                          <a:latin typeface="Tahoma"/>
                          <a:ea typeface="Times New Roman"/>
                          <a:cs typeface="Times New Roman"/>
                        </a:rPr>
                        <a:t>M: </a:t>
                      </a:r>
                      <a:r>
                        <a:rPr lang="sl-SI" sz="1000" dirty="0" err="1">
                          <a:effectLst/>
                          <a:latin typeface="Tahoma"/>
                          <a:ea typeface="Times New Roman"/>
                          <a:cs typeface="Times New Roman"/>
                        </a:rPr>
                        <a:t>Uška</a:t>
                      </a:r>
                      <a:r>
                        <a:rPr lang="sl-SI" sz="1000" dirty="0">
                          <a:effectLst/>
                          <a:latin typeface="Tahoma"/>
                          <a:ea typeface="Times New Roman"/>
                          <a:cs typeface="Times New Roman"/>
                        </a:rPr>
                        <a:t> SI 43192160</a:t>
                      </a:r>
                      <a:endParaRPr lang="sl-SI" sz="1000" dirty="0">
                        <a:effectLst/>
                        <a:latin typeface="Calibri"/>
                        <a:ea typeface="Calibri"/>
                        <a:cs typeface="Times New Roman"/>
                      </a:endParaRPr>
                    </a:p>
                  </a:txBody>
                  <a:tcPr marL="43196" marR="4319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sl-SI" sz="1000" dirty="0">
                          <a:effectLst/>
                          <a:latin typeface="Tahoma"/>
                          <a:ea typeface="Times New Roman"/>
                          <a:cs typeface="Times New Roman"/>
                        </a:rPr>
                        <a:t> </a:t>
                      </a:r>
                      <a:endParaRPr lang="sl-SI" sz="1000" dirty="0">
                        <a:effectLst/>
                        <a:latin typeface="Calibri"/>
                        <a:ea typeface="Calibri"/>
                        <a:cs typeface="Times New Roman"/>
                      </a:endParaRPr>
                    </a:p>
                    <a:p>
                      <a:pPr algn="just">
                        <a:lnSpc>
                          <a:spcPct val="115000"/>
                        </a:lnSpc>
                        <a:spcAft>
                          <a:spcPts val="0"/>
                        </a:spcAft>
                      </a:pPr>
                      <a:r>
                        <a:rPr lang="sl-SI" sz="1000" dirty="0">
                          <a:effectLst/>
                          <a:latin typeface="Tahoma"/>
                          <a:ea typeface="Times New Roman"/>
                          <a:cs typeface="Times New Roman"/>
                        </a:rPr>
                        <a:t>Karničar Košir Marijana</a:t>
                      </a:r>
                      <a:endParaRPr lang="sl-SI" sz="1000" dirty="0">
                        <a:effectLst/>
                        <a:latin typeface="Calibri"/>
                        <a:ea typeface="Calibri"/>
                        <a:cs typeface="Times New Roman"/>
                      </a:endParaRPr>
                    </a:p>
                    <a:p>
                      <a:pPr algn="just">
                        <a:lnSpc>
                          <a:spcPct val="115000"/>
                        </a:lnSpc>
                        <a:spcAft>
                          <a:spcPts val="0"/>
                        </a:spcAft>
                      </a:pPr>
                      <a:r>
                        <a:rPr lang="sl-SI" sz="1000" dirty="0">
                          <a:effectLst/>
                          <a:latin typeface="Tahoma"/>
                          <a:ea typeface="Times New Roman"/>
                          <a:cs typeface="Times New Roman"/>
                        </a:rPr>
                        <a:t>Zgornje Jezersko 104</a:t>
                      </a:r>
                      <a:endParaRPr lang="sl-SI" sz="1000" dirty="0">
                        <a:effectLst/>
                        <a:latin typeface="Calibri"/>
                        <a:ea typeface="Calibri"/>
                        <a:cs typeface="Times New Roman"/>
                      </a:endParaRPr>
                    </a:p>
                    <a:p>
                      <a:pPr algn="just">
                        <a:lnSpc>
                          <a:spcPct val="115000"/>
                        </a:lnSpc>
                        <a:spcAft>
                          <a:spcPts val="0"/>
                        </a:spcAft>
                      </a:pPr>
                      <a:r>
                        <a:rPr lang="sl-SI" sz="1000" dirty="0">
                          <a:effectLst/>
                          <a:latin typeface="Tahoma"/>
                          <a:ea typeface="Times New Roman"/>
                          <a:cs typeface="Times New Roman"/>
                        </a:rPr>
                        <a:t>4206 Zgornje Jezersko</a:t>
                      </a:r>
                      <a:endParaRPr lang="sl-SI" sz="1000" dirty="0">
                        <a:effectLst/>
                        <a:latin typeface="Calibri"/>
                        <a:ea typeface="Calibri"/>
                        <a:cs typeface="Times New Roman"/>
                      </a:endParaRPr>
                    </a:p>
                  </a:txBody>
                  <a:tcPr marL="43196" marR="4319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sl-SI" sz="1000" b="1" dirty="0">
                          <a:effectLst/>
                          <a:latin typeface="Tahoma"/>
                          <a:ea typeface="Times New Roman"/>
                          <a:cs typeface="Times New Roman"/>
                        </a:rPr>
                        <a:t>PBM</a:t>
                      </a:r>
                      <a:endParaRPr lang="sl-SI" sz="1000" dirty="0">
                        <a:effectLst/>
                        <a:latin typeface="Calibri"/>
                        <a:ea typeface="Calibri"/>
                        <a:cs typeface="Times New Roman"/>
                      </a:endParaRPr>
                    </a:p>
                    <a:p>
                      <a:pPr algn="just">
                        <a:lnSpc>
                          <a:spcPct val="115000"/>
                        </a:lnSpc>
                        <a:spcAft>
                          <a:spcPts val="0"/>
                        </a:spcAft>
                      </a:pPr>
                      <a:r>
                        <a:rPr lang="sl-SI" sz="1000" b="1" dirty="0">
                          <a:effectLst/>
                          <a:latin typeface="Tahoma"/>
                          <a:ea typeface="Times New Roman"/>
                          <a:cs typeface="Times New Roman"/>
                        </a:rPr>
                        <a:t>2023</a:t>
                      </a:r>
                      <a:endParaRPr lang="sl-SI" sz="1000" dirty="0">
                        <a:effectLst/>
                        <a:latin typeface="Calibri"/>
                        <a:ea typeface="Calibri"/>
                        <a:cs typeface="Times New Roman"/>
                      </a:endParaRPr>
                    </a:p>
                  </a:txBody>
                  <a:tcPr marL="43196" marR="4319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sl-SI" sz="1000" dirty="0">
                          <a:effectLst/>
                          <a:latin typeface="Tahoma"/>
                          <a:ea typeface="Times New Roman"/>
                          <a:cs typeface="Times New Roman"/>
                        </a:rPr>
                        <a:t>125</a:t>
                      </a:r>
                      <a:endParaRPr lang="sl-SI" sz="1000" dirty="0">
                        <a:effectLst/>
                        <a:latin typeface="Calibri"/>
                        <a:ea typeface="Calibri"/>
                        <a:cs typeface="Times New Roman"/>
                      </a:endParaRPr>
                    </a:p>
                    <a:p>
                      <a:pPr algn="just">
                        <a:lnSpc>
                          <a:spcPct val="115000"/>
                        </a:lnSpc>
                        <a:spcAft>
                          <a:spcPts val="0"/>
                        </a:spcAft>
                      </a:pPr>
                      <a:r>
                        <a:rPr lang="sl-SI" sz="1000" dirty="0">
                          <a:effectLst/>
                          <a:latin typeface="Tahoma"/>
                          <a:ea typeface="Times New Roman"/>
                          <a:cs typeface="Times New Roman"/>
                        </a:rPr>
                        <a:t>128</a:t>
                      </a:r>
                      <a:endParaRPr lang="sl-SI" sz="1000" dirty="0">
                        <a:effectLst/>
                        <a:latin typeface="Calibri"/>
                        <a:ea typeface="Calibri"/>
                        <a:cs typeface="Times New Roman"/>
                      </a:endParaRPr>
                    </a:p>
                    <a:p>
                      <a:pPr algn="just">
                        <a:lnSpc>
                          <a:spcPct val="115000"/>
                        </a:lnSpc>
                        <a:spcAft>
                          <a:spcPts val="0"/>
                        </a:spcAft>
                      </a:pPr>
                      <a:r>
                        <a:rPr lang="sl-SI" sz="1000" dirty="0">
                          <a:effectLst/>
                          <a:latin typeface="Tahoma"/>
                          <a:ea typeface="Times New Roman"/>
                          <a:cs typeface="Times New Roman"/>
                        </a:rPr>
                        <a:t>126</a:t>
                      </a:r>
                      <a:endParaRPr lang="sl-SI" sz="1000" dirty="0">
                        <a:effectLst/>
                        <a:latin typeface="Calibri"/>
                        <a:ea typeface="Calibri"/>
                        <a:cs typeface="Times New Roman"/>
                      </a:endParaRPr>
                    </a:p>
                    <a:p>
                      <a:pPr algn="just">
                        <a:lnSpc>
                          <a:spcPct val="115000"/>
                        </a:lnSpc>
                        <a:spcAft>
                          <a:spcPts val="0"/>
                        </a:spcAft>
                      </a:pPr>
                      <a:r>
                        <a:rPr lang="sl-SI" sz="1000" dirty="0">
                          <a:effectLst/>
                          <a:latin typeface="Tahoma"/>
                          <a:ea typeface="Times New Roman"/>
                          <a:cs typeface="Times New Roman"/>
                        </a:rPr>
                        <a:t>181</a:t>
                      </a:r>
                      <a:endParaRPr lang="sl-SI" sz="1000" dirty="0">
                        <a:effectLst/>
                        <a:latin typeface="Calibri"/>
                        <a:ea typeface="Calibri"/>
                        <a:cs typeface="Times New Roman"/>
                      </a:endParaRPr>
                    </a:p>
                  </a:txBody>
                  <a:tcPr marL="43196" marR="4319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sl-SI" sz="1000">
                          <a:effectLst/>
                          <a:latin typeface="Tahoma"/>
                          <a:ea typeface="Times New Roman"/>
                          <a:cs typeface="Times New Roman"/>
                        </a:rPr>
                        <a:t>PIKO 855094</a:t>
                      </a:r>
                      <a:endParaRPr lang="sl-SI" sz="1000">
                        <a:effectLst/>
                        <a:latin typeface="Calibri"/>
                        <a:ea typeface="Calibri"/>
                        <a:cs typeface="Times New Roman"/>
                      </a:endParaRPr>
                    </a:p>
                    <a:p>
                      <a:pPr algn="just">
                        <a:lnSpc>
                          <a:spcPct val="115000"/>
                        </a:lnSpc>
                        <a:spcAft>
                          <a:spcPts val="0"/>
                        </a:spcAft>
                      </a:pPr>
                      <a:r>
                        <a:rPr lang="sl-SI" sz="1000">
                          <a:effectLst/>
                          <a:latin typeface="Tahoma"/>
                          <a:ea typeface="Times New Roman"/>
                          <a:cs typeface="Times New Roman"/>
                        </a:rPr>
                        <a:t>SANI 855263</a:t>
                      </a:r>
                      <a:endParaRPr lang="sl-SI" sz="1000">
                        <a:effectLst/>
                        <a:latin typeface="Calibri"/>
                        <a:ea typeface="Calibri"/>
                        <a:cs typeface="Times New Roman"/>
                      </a:endParaRPr>
                    </a:p>
                  </a:txBody>
                  <a:tcPr marL="43196" marR="4319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583089">
                <a:tc>
                  <a:txBody>
                    <a:bodyPr/>
                    <a:lstStyle/>
                    <a:p>
                      <a:pPr algn="just">
                        <a:lnSpc>
                          <a:spcPct val="115000"/>
                        </a:lnSpc>
                        <a:spcAft>
                          <a:spcPts val="0"/>
                        </a:spcAft>
                      </a:pPr>
                      <a:r>
                        <a:rPr lang="sl-SI" sz="1000">
                          <a:effectLst/>
                          <a:latin typeface="Tahoma"/>
                          <a:ea typeface="Times New Roman"/>
                          <a:cs typeface="Times New Roman"/>
                        </a:rPr>
                        <a:t>72.</a:t>
                      </a:r>
                      <a:endParaRPr lang="sl-SI" sz="1000">
                        <a:effectLst/>
                        <a:latin typeface="Calibri"/>
                        <a:ea typeface="Calibri"/>
                        <a:cs typeface="Times New Roman"/>
                      </a:endParaRPr>
                    </a:p>
                  </a:txBody>
                  <a:tcPr marL="43196" marR="4319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sl-SI" sz="1000" b="1">
                          <a:effectLst/>
                          <a:latin typeface="Tahoma"/>
                          <a:ea typeface="Times New Roman"/>
                          <a:cs typeface="Times New Roman"/>
                        </a:rPr>
                        <a:t>ELA SI 75120292</a:t>
                      </a:r>
                      <a:endParaRPr lang="sl-SI" sz="1000">
                        <a:effectLst/>
                        <a:latin typeface="Calibri"/>
                        <a:ea typeface="Calibri"/>
                        <a:cs typeface="Times New Roman"/>
                      </a:endParaRPr>
                    </a:p>
                    <a:p>
                      <a:pPr algn="just">
                        <a:lnSpc>
                          <a:spcPct val="115000"/>
                        </a:lnSpc>
                        <a:spcAft>
                          <a:spcPts val="0"/>
                        </a:spcAft>
                      </a:pPr>
                      <a:r>
                        <a:rPr lang="sl-SI" sz="1000">
                          <a:effectLst/>
                          <a:latin typeface="Tahoma"/>
                          <a:ea typeface="Times New Roman"/>
                          <a:cs typeface="Times New Roman"/>
                        </a:rPr>
                        <a:t>Rojstvo: 25.3.2019</a:t>
                      </a:r>
                      <a:endParaRPr lang="sl-SI" sz="1000">
                        <a:effectLst/>
                        <a:latin typeface="Calibri"/>
                        <a:ea typeface="Calibri"/>
                        <a:cs typeface="Times New Roman"/>
                      </a:endParaRPr>
                    </a:p>
                    <a:p>
                      <a:pPr algn="just">
                        <a:lnSpc>
                          <a:spcPct val="115000"/>
                        </a:lnSpc>
                        <a:spcAft>
                          <a:spcPts val="0"/>
                        </a:spcAft>
                      </a:pPr>
                      <a:r>
                        <a:rPr lang="sl-SI" sz="1000">
                          <a:effectLst/>
                          <a:latin typeface="Tahoma"/>
                          <a:ea typeface="Times New Roman"/>
                          <a:cs typeface="Times New Roman"/>
                        </a:rPr>
                        <a:t>O: Nedo 853853</a:t>
                      </a:r>
                      <a:endParaRPr lang="sl-SI" sz="1000">
                        <a:effectLst/>
                        <a:latin typeface="Calibri"/>
                        <a:ea typeface="Calibri"/>
                        <a:cs typeface="Times New Roman"/>
                      </a:endParaRPr>
                    </a:p>
                    <a:p>
                      <a:pPr algn="just">
                        <a:lnSpc>
                          <a:spcPct val="115000"/>
                        </a:lnSpc>
                        <a:spcAft>
                          <a:spcPts val="0"/>
                        </a:spcAft>
                      </a:pPr>
                      <a:r>
                        <a:rPr lang="sl-SI" sz="1000">
                          <a:effectLst/>
                          <a:latin typeface="Tahoma"/>
                          <a:ea typeface="Times New Roman"/>
                          <a:cs typeface="Times New Roman"/>
                        </a:rPr>
                        <a:t>M: ELI SI 43974641</a:t>
                      </a:r>
                      <a:endParaRPr lang="sl-SI" sz="1000">
                        <a:effectLst/>
                        <a:latin typeface="Calibri"/>
                        <a:ea typeface="Calibri"/>
                        <a:cs typeface="Times New Roman"/>
                      </a:endParaRPr>
                    </a:p>
                  </a:txBody>
                  <a:tcPr marL="43196" marR="4319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sl-SI" sz="1000">
                          <a:effectLst/>
                          <a:latin typeface="Tahoma"/>
                          <a:ea typeface="Times New Roman"/>
                          <a:cs typeface="Times New Roman"/>
                        </a:rPr>
                        <a:t> </a:t>
                      </a:r>
                      <a:endParaRPr lang="sl-SI" sz="1000">
                        <a:effectLst/>
                        <a:latin typeface="Calibri"/>
                        <a:ea typeface="Calibri"/>
                        <a:cs typeface="Times New Roman"/>
                      </a:endParaRPr>
                    </a:p>
                    <a:p>
                      <a:pPr algn="just">
                        <a:lnSpc>
                          <a:spcPct val="115000"/>
                        </a:lnSpc>
                        <a:spcAft>
                          <a:spcPts val="0"/>
                        </a:spcAft>
                      </a:pPr>
                      <a:r>
                        <a:rPr lang="sl-SI" sz="1000">
                          <a:effectLst/>
                          <a:latin typeface="Tahoma"/>
                          <a:ea typeface="Times New Roman"/>
                          <a:cs typeface="Times New Roman"/>
                        </a:rPr>
                        <a:t>Mrak Janez</a:t>
                      </a:r>
                      <a:endParaRPr lang="sl-SI" sz="1000">
                        <a:effectLst/>
                        <a:latin typeface="Calibri"/>
                        <a:ea typeface="Calibri"/>
                        <a:cs typeface="Times New Roman"/>
                      </a:endParaRPr>
                    </a:p>
                    <a:p>
                      <a:pPr algn="just">
                        <a:lnSpc>
                          <a:spcPct val="115000"/>
                        </a:lnSpc>
                        <a:spcAft>
                          <a:spcPts val="0"/>
                        </a:spcAft>
                      </a:pPr>
                      <a:r>
                        <a:rPr lang="sl-SI" sz="1000">
                          <a:effectLst/>
                          <a:latin typeface="Tahoma"/>
                          <a:ea typeface="Times New Roman"/>
                          <a:cs typeface="Times New Roman"/>
                        </a:rPr>
                        <a:t>Studenčice 49</a:t>
                      </a:r>
                      <a:endParaRPr lang="sl-SI" sz="1000">
                        <a:effectLst/>
                        <a:latin typeface="Calibri"/>
                        <a:ea typeface="Calibri"/>
                        <a:cs typeface="Times New Roman"/>
                      </a:endParaRPr>
                    </a:p>
                    <a:p>
                      <a:pPr algn="just">
                        <a:lnSpc>
                          <a:spcPct val="115000"/>
                        </a:lnSpc>
                        <a:spcAft>
                          <a:spcPts val="0"/>
                        </a:spcAft>
                      </a:pPr>
                      <a:r>
                        <a:rPr lang="sl-SI" sz="1000">
                          <a:effectLst/>
                          <a:latin typeface="Tahoma"/>
                          <a:ea typeface="Times New Roman"/>
                          <a:cs typeface="Times New Roman"/>
                        </a:rPr>
                        <a:t>1215 Medvode</a:t>
                      </a:r>
                      <a:endParaRPr lang="sl-SI" sz="1000">
                        <a:effectLst/>
                        <a:latin typeface="Calibri"/>
                        <a:ea typeface="Calibri"/>
                        <a:cs typeface="Times New Roman"/>
                      </a:endParaRPr>
                    </a:p>
                  </a:txBody>
                  <a:tcPr marL="43196" marR="4319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sl-SI" sz="1000" b="1" dirty="0">
                          <a:effectLst/>
                          <a:latin typeface="Tahoma"/>
                          <a:ea typeface="Times New Roman"/>
                          <a:cs typeface="Times New Roman"/>
                        </a:rPr>
                        <a:t> </a:t>
                      </a:r>
                      <a:endParaRPr lang="sl-SI" sz="1000" dirty="0">
                        <a:effectLst/>
                        <a:latin typeface="Calibri"/>
                        <a:ea typeface="Calibri"/>
                        <a:cs typeface="Times New Roman"/>
                      </a:endParaRPr>
                    </a:p>
                    <a:p>
                      <a:pPr algn="just">
                        <a:lnSpc>
                          <a:spcPct val="115000"/>
                        </a:lnSpc>
                        <a:spcAft>
                          <a:spcPts val="0"/>
                        </a:spcAft>
                      </a:pPr>
                      <a:r>
                        <a:rPr lang="sl-SI" sz="1000" b="1" dirty="0">
                          <a:effectLst/>
                          <a:latin typeface="Tahoma"/>
                          <a:ea typeface="Times New Roman"/>
                          <a:cs typeface="Times New Roman"/>
                        </a:rPr>
                        <a:t>BM</a:t>
                      </a:r>
                      <a:endParaRPr lang="sl-SI" sz="1000" dirty="0">
                        <a:effectLst/>
                        <a:latin typeface="Calibri"/>
                        <a:ea typeface="Calibri"/>
                        <a:cs typeface="Times New Roman"/>
                      </a:endParaRPr>
                    </a:p>
                    <a:p>
                      <a:pPr algn="just">
                        <a:lnSpc>
                          <a:spcPct val="115000"/>
                        </a:lnSpc>
                        <a:spcAft>
                          <a:spcPts val="0"/>
                        </a:spcAft>
                      </a:pPr>
                      <a:r>
                        <a:rPr lang="sl-SI" sz="1000" b="1" dirty="0">
                          <a:effectLst/>
                          <a:latin typeface="Tahoma"/>
                          <a:ea typeface="Times New Roman"/>
                          <a:cs typeface="Times New Roman"/>
                        </a:rPr>
                        <a:t>2022</a:t>
                      </a:r>
                      <a:endParaRPr lang="sl-SI" sz="1000" dirty="0">
                        <a:effectLst/>
                        <a:latin typeface="Calibri"/>
                        <a:ea typeface="Calibri"/>
                        <a:cs typeface="Times New Roman"/>
                      </a:endParaRPr>
                    </a:p>
                  </a:txBody>
                  <a:tcPr marL="43196" marR="4319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sl-SI" sz="1000">
                          <a:effectLst/>
                          <a:latin typeface="Tahoma"/>
                          <a:ea typeface="Times New Roman"/>
                          <a:cs typeface="Times New Roman"/>
                        </a:rPr>
                        <a:t>121</a:t>
                      </a:r>
                      <a:endParaRPr lang="sl-SI" sz="1000">
                        <a:effectLst/>
                        <a:latin typeface="Calibri"/>
                        <a:ea typeface="Calibri"/>
                        <a:cs typeface="Times New Roman"/>
                      </a:endParaRPr>
                    </a:p>
                    <a:p>
                      <a:pPr algn="just">
                        <a:lnSpc>
                          <a:spcPct val="115000"/>
                        </a:lnSpc>
                        <a:spcAft>
                          <a:spcPts val="0"/>
                        </a:spcAft>
                      </a:pPr>
                      <a:r>
                        <a:rPr lang="sl-SI" sz="1000">
                          <a:effectLst/>
                          <a:latin typeface="Tahoma"/>
                          <a:ea typeface="Times New Roman"/>
                          <a:cs typeface="Times New Roman"/>
                        </a:rPr>
                        <a:t>121</a:t>
                      </a:r>
                      <a:endParaRPr lang="sl-SI" sz="1000">
                        <a:effectLst/>
                        <a:latin typeface="Calibri"/>
                        <a:ea typeface="Calibri"/>
                        <a:cs typeface="Times New Roman"/>
                      </a:endParaRPr>
                    </a:p>
                    <a:p>
                      <a:pPr algn="just">
                        <a:lnSpc>
                          <a:spcPct val="115000"/>
                        </a:lnSpc>
                        <a:spcAft>
                          <a:spcPts val="0"/>
                        </a:spcAft>
                      </a:pPr>
                      <a:r>
                        <a:rPr lang="sl-SI" sz="1000">
                          <a:effectLst/>
                          <a:latin typeface="Tahoma"/>
                          <a:ea typeface="Times New Roman"/>
                          <a:cs typeface="Times New Roman"/>
                        </a:rPr>
                        <a:t>118</a:t>
                      </a:r>
                      <a:endParaRPr lang="sl-SI" sz="1000">
                        <a:effectLst/>
                        <a:latin typeface="Calibri"/>
                        <a:ea typeface="Calibri"/>
                        <a:cs typeface="Times New Roman"/>
                      </a:endParaRPr>
                    </a:p>
                    <a:p>
                      <a:pPr algn="just">
                        <a:lnSpc>
                          <a:spcPct val="115000"/>
                        </a:lnSpc>
                        <a:spcAft>
                          <a:spcPts val="0"/>
                        </a:spcAft>
                      </a:pPr>
                      <a:r>
                        <a:rPr lang="sl-SI" sz="1000">
                          <a:effectLst/>
                          <a:latin typeface="Tahoma"/>
                          <a:ea typeface="Times New Roman"/>
                          <a:cs typeface="Times New Roman"/>
                        </a:rPr>
                        <a:t>167</a:t>
                      </a:r>
                      <a:endParaRPr lang="sl-SI" sz="1000">
                        <a:effectLst/>
                        <a:latin typeface="Calibri"/>
                        <a:ea typeface="Calibri"/>
                        <a:cs typeface="Times New Roman"/>
                      </a:endParaRPr>
                    </a:p>
                  </a:txBody>
                  <a:tcPr marL="43196" marR="4319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sl-SI" sz="1000" dirty="0">
                          <a:effectLst/>
                          <a:latin typeface="Tahoma"/>
                          <a:ea typeface="Times New Roman"/>
                          <a:cs typeface="Times New Roman"/>
                        </a:rPr>
                        <a:t>MLIN 855272</a:t>
                      </a:r>
                      <a:endParaRPr lang="sl-SI" sz="1000" dirty="0">
                        <a:effectLst/>
                        <a:latin typeface="Calibri"/>
                        <a:ea typeface="Calibri"/>
                        <a:cs typeface="Times New Roman"/>
                      </a:endParaRPr>
                    </a:p>
                    <a:p>
                      <a:pPr algn="just">
                        <a:lnSpc>
                          <a:spcPct val="115000"/>
                        </a:lnSpc>
                        <a:spcAft>
                          <a:spcPts val="0"/>
                        </a:spcAft>
                      </a:pPr>
                      <a:r>
                        <a:rPr lang="sl-SI" sz="1000" dirty="0">
                          <a:effectLst/>
                          <a:latin typeface="Tahoma"/>
                          <a:ea typeface="Times New Roman"/>
                          <a:cs typeface="Times New Roman"/>
                        </a:rPr>
                        <a:t>SANI 855263</a:t>
                      </a:r>
                      <a:endParaRPr lang="sl-SI" sz="1000" dirty="0">
                        <a:effectLst/>
                        <a:latin typeface="Calibri"/>
                        <a:ea typeface="Calibri"/>
                        <a:cs typeface="Times New Roman"/>
                      </a:endParaRPr>
                    </a:p>
                  </a:txBody>
                  <a:tcPr marL="43196" marR="4319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4"/>
                  </a:ext>
                </a:extLst>
              </a:tr>
              <a:tr h="583089">
                <a:tc>
                  <a:txBody>
                    <a:bodyPr/>
                    <a:lstStyle/>
                    <a:p>
                      <a:pPr algn="just">
                        <a:lnSpc>
                          <a:spcPct val="115000"/>
                        </a:lnSpc>
                        <a:spcAft>
                          <a:spcPts val="0"/>
                        </a:spcAft>
                      </a:pPr>
                      <a:r>
                        <a:rPr lang="sl-SI" sz="1000">
                          <a:effectLst/>
                          <a:latin typeface="Tahoma"/>
                          <a:ea typeface="Times New Roman"/>
                          <a:cs typeface="Times New Roman"/>
                        </a:rPr>
                        <a:t> </a:t>
                      </a:r>
                      <a:endParaRPr lang="sl-SI" sz="1000">
                        <a:effectLst/>
                        <a:latin typeface="Calibri"/>
                        <a:ea typeface="Calibri"/>
                        <a:cs typeface="Times New Roman"/>
                      </a:endParaRPr>
                    </a:p>
                    <a:p>
                      <a:pPr algn="just">
                        <a:lnSpc>
                          <a:spcPct val="115000"/>
                        </a:lnSpc>
                        <a:spcAft>
                          <a:spcPts val="0"/>
                        </a:spcAft>
                      </a:pPr>
                      <a:r>
                        <a:rPr lang="sl-SI" sz="1000">
                          <a:effectLst/>
                          <a:latin typeface="Tahoma"/>
                          <a:ea typeface="Times New Roman"/>
                          <a:cs typeface="Times New Roman"/>
                        </a:rPr>
                        <a:t>73.</a:t>
                      </a:r>
                      <a:endParaRPr lang="sl-SI" sz="1000">
                        <a:effectLst/>
                        <a:latin typeface="Calibri"/>
                        <a:ea typeface="Calibri"/>
                        <a:cs typeface="Times New Roman"/>
                      </a:endParaRPr>
                    </a:p>
                  </a:txBody>
                  <a:tcPr marL="43196" marR="4319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sl-SI" sz="1000" b="1">
                          <a:effectLst/>
                          <a:latin typeface="Tahoma"/>
                          <a:ea typeface="Times New Roman"/>
                          <a:cs typeface="Times New Roman"/>
                        </a:rPr>
                        <a:t>SI 15284011</a:t>
                      </a:r>
                      <a:endParaRPr lang="sl-SI" sz="1000">
                        <a:effectLst/>
                        <a:latin typeface="Calibri"/>
                        <a:ea typeface="Calibri"/>
                        <a:cs typeface="Times New Roman"/>
                      </a:endParaRPr>
                    </a:p>
                    <a:p>
                      <a:pPr algn="just">
                        <a:lnSpc>
                          <a:spcPct val="115000"/>
                        </a:lnSpc>
                        <a:spcAft>
                          <a:spcPts val="0"/>
                        </a:spcAft>
                      </a:pPr>
                      <a:r>
                        <a:rPr lang="sl-SI" sz="1000">
                          <a:effectLst/>
                          <a:latin typeface="Tahoma"/>
                          <a:ea typeface="Times New Roman"/>
                          <a:cs typeface="Times New Roman"/>
                        </a:rPr>
                        <a:t>Rojstvo: 30.5.2019</a:t>
                      </a:r>
                      <a:endParaRPr lang="sl-SI" sz="1000">
                        <a:effectLst/>
                        <a:latin typeface="Calibri"/>
                        <a:ea typeface="Calibri"/>
                        <a:cs typeface="Times New Roman"/>
                      </a:endParaRPr>
                    </a:p>
                    <a:p>
                      <a:pPr algn="just">
                        <a:lnSpc>
                          <a:spcPct val="115000"/>
                        </a:lnSpc>
                        <a:spcAft>
                          <a:spcPts val="0"/>
                        </a:spcAft>
                      </a:pPr>
                      <a:r>
                        <a:rPr lang="sl-SI" sz="1000">
                          <a:effectLst/>
                          <a:latin typeface="Tahoma"/>
                          <a:ea typeface="Times New Roman"/>
                          <a:cs typeface="Times New Roman"/>
                        </a:rPr>
                        <a:t>O: Neh 854245</a:t>
                      </a:r>
                      <a:endParaRPr lang="sl-SI" sz="1000">
                        <a:effectLst/>
                        <a:latin typeface="Calibri"/>
                        <a:ea typeface="Calibri"/>
                        <a:cs typeface="Times New Roman"/>
                      </a:endParaRPr>
                    </a:p>
                    <a:p>
                      <a:pPr algn="just">
                        <a:lnSpc>
                          <a:spcPct val="115000"/>
                        </a:lnSpc>
                        <a:spcAft>
                          <a:spcPts val="0"/>
                        </a:spcAft>
                      </a:pPr>
                      <a:r>
                        <a:rPr lang="sl-SI" sz="1000">
                          <a:effectLst/>
                          <a:latin typeface="Tahoma"/>
                          <a:ea typeface="Times New Roman"/>
                          <a:cs typeface="Times New Roman"/>
                        </a:rPr>
                        <a:t>M: SI 04247030</a:t>
                      </a:r>
                      <a:endParaRPr lang="sl-SI" sz="1000">
                        <a:effectLst/>
                        <a:latin typeface="Calibri"/>
                        <a:ea typeface="Calibri"/>
                        <a:cs typeface="Times New Roman"/>
                      </a:endParaRPr>
                    </a:p>
                  </a:txBody>
                  <a:tcPr marL="43196" marR="4319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sl-SI" sz="1000">
                          <a:effectLst/>
                          <a:latin typeface="Tahoma"/>
                          <a:ea typeface="Times New Roman"/>
                          <a:cs typeface="Times New Roman"/>
                        </a:rPr>
                        <a:t> </a:t>
                      </a:r>
                      <a:endParaRPr lang="sl-SI" sz="1000">
                        <a:effectLst/>
                        <a:latin typeface="Calibri"/>
                        <a:ea typeface="Calibri"/>
                        <a:cs typeface="Times New Roman"/>
                      </a:endParaRPr>
                    </a:p>
                    <a:p>
                      <a:pPr algn="just">
                        <a:lnSpc>
                          <a:spcPct val="115000"/>
                        </a:lnSpc>
                        <a:spcAft>
                          <a:spcPts val="0"/>
                        </a:spcAft>
                      </a:pPr>
                      <a:r>
                        <a:rPr lang="sl-SI" sz="1000">
                          <a:effectLst/>
                          <a:latin typeface="Tahoma"/>
                          <a:ea typeface="Times New Roman"/>
                          <a:cs typeface="Times New Roman"/>
                        </a:rPr>
                        <a:t>Krivonog Feliks</a:t>
                      </a:r>
                      <a:endParaRPr lang="sl-SI" sz="1000">
                        <a:effectLst/>
                        <a:latin typeface="Calibri"/>
                        <a:ea typeface="Calibri"/>
                        <a:cs typeface="Times New Roman"/>
                      </a:endParaRPr>
                    </a:p>
                    <a:p>
                      <a:pPr algn="just">
                        <a:lnSpc>
                          <a:spcPct val="115000"/>
                        </a:lnSpc>
                        <a:spcAft>
                          <a:spcPts val="0"/>
                        </a:spcAft>
                      </a:pPr>
                      <a:r>
                        <a:rPr lang="sl-SI" sz="1000">
                          <a:effectLst/>
                          <a:latin typeface="Tahoma"/>
                          <a:ea typeface="Times New Roman"/>
                          <a:cs typeface="Times New Roman"/>
                        </a:rPr>
                        <a:t>Kozjak 55</a:t>
                      </a:r>
                      <a:endParaRPr lang="sl-SI" sz="1000">
                        <a:effectLst/>
                        <a:latin typeface="Calibri"/>
                        <a:ea typeface="Calibri"/>
                        <a:cs typeface="Times New Roman"/>
                      </a:endParaRPr>
                    </a:p>
                    <a:p>
                      <a:pPr algn="just">
                        <a:lnSpc>
                          <a:spcPct val="115000"/>
                        </a:lnSpc>
                        <a:spcAft>
                          <a:spcPts val="0"/>
                        </a:spcAft>
                      </a:pPr>
                      <a:r>
                        <a:rPr lang="sl-SI" sz="1000">
                          <a:effectLst/>
                          <a:latin typeface="Tahoma"/>
                          <a:ea typeface="Times New Roman"/>
                          <a:cs typeface="Times New Roman"/>
                        </a:rPr>
                        <a:t>2382 Mislinja</a:t>
                      </a:r>
                      <a:endParaRPr lang="sl-SI" sz="1000">
                        <a:effectLst/>
                        <a:latin typeface="Calibri"/>
                        <a:ea typeface="Calibri"/>
                        <a:cs typeface="Times New Roman"/>
                      </a:endParaRPr>
                    </a:p>
                  </a:txBody>
                  <a:tcPr marL="43196" marR="4319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sl-SI" sz="1000" b="1">
                          <a:effectLst/>
                          <a:latin typeface="Tahoma"/>
                          <a:ea typeface="Times New Roman"/>
                          <a:cs typeface="Times New Roman"/>
                        </a:rPr>
                        <a:t>PBM</a:t>
                      </a:r>
                      <a:endParaRPr lang="sl-SI" sz="1000">
                        <a:effectLst/>
                        <a:latin typeface="Calibri"/>
                        <a:ea typeface="Calibri"/>
                        <a:cs typeface="Times New Roman"/>
                      </a:endParaRPr>
                    </a:p>
                    <a:p>
                      <a:pPr algn="just">
                        <a:lnSpc>
                          <a:spcPct val="115000"/>
                        </a:lnSpc>
                        <a:spcAft>
                          <a:spcPts val="0"/>
                        </a:spcAft>
                      </a:pPr>
                      <a:r>
                        <a:rPr lang="sl-SI" sz="1000" b="1">
                          <a:effectLst/>
                          <a:latin typeface="Tahoma"/>
                          <a:ea typeface="Times New Roman"/>
                          <a:cs typeface="Times New Roman"/>
                        </a:rPr>
                        <a:t>2023</a:t>
                      </a:r>
                      <a:endParaRPr lang="sl-SI" sz="1000">
                        <a:effectLst/>
                        <a:latin typeface="Calibri"/>
                        <a:ea typeface="Calibri"/>
                        <a:cs typeface="Times New Roman"/>
                      </a:endParaRPr>
                    </a:p>
                  </a:txBody>
                  <a:tcPr marL="43196" marR="4319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sl-SI" sz="1000" dirty="0">
                          <a:effectLst/>
                          <a:latin typeface="Tahoma"/>
                          <a:ea typeface="Times New Roman"/>
                          <a:cs typeface="Times New Roman"/>
                        </a:rPr>
                        <a:t>118</a:t>
                      </a:r>
                      <a:endParaRPr lang="sl-SI" sz="1000" dirty="0">
                        <a:effectLst/>
                        <a:latin typeface="Calibri"/>
                        <a:ea typeface="Calibri"/>
                        <a:cs typeface="Times New Roman"/>
                      </a:endParaRPr>
                    </a:p>
                    <a:p>
                      <a:pPr algn="just">
                        <a:lnSpc>
                          <a:spcPct val="115000"/>
                        </a:lnSpc>
                        <a:spcAft>
                          <a:spcPts val="0"/>
                        </a:spcAft>
                      </a:pPr>
                      <a:r>
                        <a:rPr lang="sl-SI" sz="1000" dirty="0">
                          <a:effectLst/>
                          <a:latin typeface="Tahoma"/>
                          <a:ea typeface="Times New Roman"/>
                          <a:cs typeface="Times New Roman"/>
                        </a:rPr>
                        <a:t>120</a:t>
                      </a:r>
                      <a:endParaRPr lang="sl-SI" sz="1000" dirty="0">
                        <a:effectLst/>
                        <a:latin typeface="Calibri"/>
                        <a:ea typeface="Calibri"/>
                        <a:cs typeface="Times New Roman"/>
                      </a:endParaRPr>
                    </a:p>
                    <a:p>
                      <a:pPr algn="just">
                        <a:lnSpc>
                          <a:spcPct val="115000"/>
                        </a:lnSpc>
                        <a:spcAft>
                          <a:spcPts val="0"/>
                        </a:spcAft>
                      </a:pPr>
                      <a:r>
                        <a:rPr lang="sl-SI" sz="1000" dirty="0">
                          <a:effectLst/>
                          <a:latin typeface="Tahoma"/>
                          <a:ea typeface="Times New Roman"/>
                          <a:cs typeface="Times New Roman"/>
                        </a:rPr>
                        <a:t>123</a:t>
                      </a:r>
                      <a:endParaRPr lang="sl-SI" sz="1000" dirty="0">
                        <a:effectLst/>
                        <a:latin typeface="Calibri"/>
                        <a:ea typeface="Calibri"/>
                        <a:cs typeface="Times New Roman"/>
                      </a:endParaRPr>
                    </a:p>
                    <a:p>
                      <a:pPr algn="just">
                        <a:lnSpc>
                          <a:spcPct val="115000"/>
                        </a:lnSpc>
                        <a:spcAft>
                          <a:spcPts val="0"/>
                        </a:spcAft>
                      </a:pPr>
                      <a:r>
                        <a:rPr lang="sl-SI" sz="1000" dirty="0">
                          <a:effectLst/>
                          <a:latin typeface="Tahoma"/>
                          <a:ea typeface="Times New Roman"/>
                          <a:cs typeface="Times New Roman"/>
                        </a:rPr>
                        <a:t>169</a:t>
                      </a:r>
                      <a:endParaRPr lang="sl-SI" sz="1000" dirty="0">
                        <a:effectLst/>
                        <a:latin typeface="Calibri"/>
                        <a:ea typeface="Calibri"/>
                        <a:cs typeface="Times New Roman"/>
                      </a:endParaRPr>
                    </a:p>
                  </a:txBody>
                  <a:tcPr marL="43196" marR="4319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sl-SI" sz="1000" dirty="0">
                          <a:effectLst/>
                          <a:latin typeface="Tahoma"/>
                          <a:ea typeface="Times New Roman"/>
                          <a:cs typeface="Times New Roman"/>
                        </a:rPr>
                        <a:t>MLIN 855272</a:t>
                      </a:r>
                      <a:endParaRPr lang="sl-SI" sz="1000" dirty="0">
                        <a:effectLst/>
                        <a:latin typeface="Calibri"/>
                        <a:ea typeface="Calibri"/>
                        <a:cs typeface="Times New Roman"/>
                      </a:endParaRPr>
                    </a:p>
                    <a:p>
                      <a:pPr algn="just">
                        <a:lnSpc>
                          <a:spcPct val="115000"/>
                        </a:lnSpc>
                        <a:spcAft>
                          <a:spcPts val="0"/>
                        </a:spcAft>
                      </a:pPr>
                      <a:r>
                        <a:rPr lang="sl-SI" sz="1000" dirty="0">
                          <a:effectLst/>
                          <a:latin typeface="Tahoma"/>
                          <a:ea typeface="Times New Roman"/>
                          <a:cs typeface="Times New Roman"/>
                        </a:rPr>
                        <a:t>NINKO 854045</a:t>
                      </a:r>
                      <a:endParaRPr lang="sl-SI" sz="1000" dirty="0">
                        <a:effectLst/>
                        <a:latin typeface="Calibri"/>
                        <a:ea typeface="Calibri"/>
                        <a:cs typeface="Times New Roman"/>
                      </a:endParaRPr>
                    </a:p>
                  </a:txBody>
                  <a:tcPr marL="43196" marR="4319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5"/>
                  </a:ext>
                </a:extLst>
              </a:tr>
              <a:tr h="583089">
                <a:tc>
                  <a:txBody>
                    <a:bodyPr/>
                    <a:lstStyle/>
                    <a:p>
                      <a:pPr algn="just">
                        <a:lnSpc>
                          <a:spcPct val="115000"/>
                        </a:lnSpc>
                        <a:spcAft>
                          <a:spcPts val="0"/>
                        </a:spcAft>
                      </a:pPr>
                      <a:r>
                        <a:rPr lang="sl-SI" sz="1000">
                          <a:effectLst/>
                          <a:latin typeface="Tahoma"/>
                          <a:ea typeface="Times New Roman"/>
                          <a:cs typeface="Times New Roman"/>
                        </a:rPr>
                        <a:t> </a:t>
                      </a:r>
                      <a:endParaRPr lang="sl-SI" sz="1000">
                        <a:effectLst/>
                        <a:latin typeface="Calibri"/>
                        <a:ea typeface="Calibri"/>
                        <a:cs typeface="Times New Roman"/>
                      </a:endParaRPr>
                    </a:p>
                    <a:p>
                      <a:pPr algn="just">
                        <a:lnSpc>
                          <a:spcPct val="115000"/>
                        </a:lnSpc>
                        <a:spcAft>
                          <a:spcPts val="0"/>
                        </a:spcAft>
                      </a:pPr>
                      <a:r>
                        <a:rPr lang="sl-SI" sz="1000">
                          <a:effectLst/>
                          <a:latin typeface="Tahoma"/>
                          <a:ea typeface="Times New Roman"/>
                          <a:cs typeface="Times New Roman"/>
                        </a:rPr>
                        <a:t>74.</a:t>
                      </a:r>
                      <a:endParaRPr lang="sl-SI" sz="1000">
                        <a:effectLst/>
                        <a:latin typeface="Calibri"/>
                        <a:ea typeface="Calibri"/>
                        <a:cs typeface="Times New Roman"/>
                      </a:endParaRPr>
                    </a:p>
                  </a:txBody>
                  <a:tcPr marL="43196" marR="4319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sl-SI" sz="1000" b="1">
                          <a:effectLst/>
                          <a:latin typeface="Tahoma"/>
                          <a:ea typeface="Times New Roman"/>
                          <a:cs typeface="Times New Roman"/>
                        </a:rPr>
                        <a:t>CILKA SI 25281127</a:t>
                      </a:r>
                      <a:endParaRPr lang="sl-SI" sz="1000">
                        <a:effectLst/>
                        <a:latin typeface="Calibri"/>
                        <a:ea typeface="Calibri"/>
                        <a:cs typeface="Times New Roman"/>
                      </a:endParaRPr>
                    </a:p>
                    <a:p>
                      <a:pPr algn="just">
                        <a:lnSpc>
                          <a:spcPct val="115000"/>
                        </a:lnSpc>
                        <a:spcAft>
                          <a:spcPts val="0"/>
                        </a:spcAft>
                      </a:pPr>
                      <a:r>
                        <a:rPr lang="sl-SI" sz="1000">
                          <a:effectLst/>
                          <a:latin typeface="Tahoma"/>
                          <a:ea typeface="Times New Roman"/>
                          <a:cs typeface="Times New Roman"/>
                        </a:rPr>
                        <a:t>Rojstvo: 17.9.2019</a:t>
                      </a:r>
                      <a:endParaRPr lang="sl-SI" sz="1000">
                        <a:effectLst/>
                        <a:latin typeface="Calibri"/>
                        <a:ea typeface="Calibri"/>
                        <a:cs typeface="Times New Roman"/>
                      </a:endParaRPr>
                    </a:p>
                    <a:p>
                      <a:pPr algn="just">
                        <a:lnSpc>
                          <a:spcPct val="115000"/>
                        </a:lnSpc>
                        <a:spcAft>
                          <a:spcPts val="0"/>
                        </a:spcAft>
                      </a:pPr>
                      <a:r>
                        <a:rPr lang="sl-SI" sz="1000">
                          <a:effectLst/>
                          <a:latin typeface="Tahoma"/>
                          <a:ea typeface="Times New Roman"/>
                          <a:cs typeface="Times New Roman"/>
                        </a:rPr>
                        <a:t>O: Nos 854297</a:t>
                      </a:r>
                      <a:endParaRPr lang="sl-SI" sz="1000">
                        <a:effectLst/>
                        <a:latin typeface="Calibri"/>
                        <a:ea typeface="Calibri"/>
                        <a:cs typeface="Times New Roman"/>
                      </a:endParaRPr>
                    </a:p>
                    <a:p>
                      <a:pPr algn="just">
                        <a:lnSpc>
                          <a:spcPct val="115000"/>
                        </a:lnSpc>
                        <a:spcAft>
                          <a:spcPts val="0"/>
                        </a:spcAft>
                      </a:pPr>
                      <a:r>
                        <a:rPr lang="sl-SI" sz="1000">
                          <a:effectLst/>
                          <a:latin typeface="Tahoma"/>
                          <a:ea typeface="Times New Roman"/>
                          <a:cs typeface="Times New Roman"/>
                        </a:rPr>
                        <a:t>M: Smokva SI 64464040</a:t>
                      </a:r>
                      <a:endParaRPr lang="sl-SI" sz="1000">
                        <a:effectLst/>
                        <a:latin typeface="Calibri"/>
                        <a:ea typeface="Calibri"/>
                        <a:cs typeface="Times New Roman"/>
                      </a:endParaRPr>
                    </a:p>
                  </a:txBody>
                  <a:tcPr marL="43196" marR="4319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sl-SI" sz="1000">
                          <a:effectLst/>
                          <a:latin typeface="Tahoma"/>
                          <a:ea typeface="Times New Roman"/>
                          <a:cs typeface="Times New Roman"/>
                        </a:rPr>
                        <a:t> </a:t>
                      </a:r>
                      <a:endParaRPr lang="sl-SI" sz="1000">
                        <a:effectLst/>
                        <a:latin typeface="Calibri"/>
                        <a:ea typeface="Calibri"/>
                        <a:cs typeface="Times New Roman"/>
                      </a:endParaRPr>
                    </a:p>
                    <a:p>
                      <a:pPr algn="just">
                        <a:lnSpc>
                          <a:spcPct val="115000"/>
                        </a:lnSpc>
                        <a:spcAft>
                          <a:spcPts val="0"/>
                        </a:spcAft>
                      </a:pPr>
                      <a:r>
                        <a:rPr lang="sl-SI" sz="1000">
                          <a:effectLst/>
                          <a:latin typeface="Tahoma"/>
                          <a:ea typeface="Times New Roman"/>
                          <a:cs typeface="Times New Roman"/>
                        </a:rPr>
                        <a:t>Kosovelj Mitja</a:t>
                      </a:r>
                      <a:endParaRPr lang="sl-SI" sz="1000">
                        <a:effectLst/>
                        <a:latin typeface="Calibri"/>
                        <a:ea typeface="Calibri"/>
                        <a:cs typeface="Times New Roman"/>
                      </a:endParaRPr>
                    </a:p>
                    <a:p>
                      <a:pPr algn="just">
                        <a:lnSpc>
                          <a:spcPct val="115000"/>
                        </a:lnSpc>
                        <a:spcAft>
                          <a:spcPts val="0"/>
                        </a:spcAft>
                      </a:pPr>
                      <a:r>
                        <a:rPr lang="sl-SI" sz="1000">
                          <a:effectLst/>
                          <a:latin typeface="Tahoma"/>
                          <a:ea typeface="Times New Roman"/>
                          <a:cs typeface="Times New Roman"/>
                        </a:rPr>
                        <a:t>Zagrajec 10</a:t>
                      </a:r>
                      <a:endParaRPr lang="sl-SI" sz="1000">
                        <a:effectLst/>
                        <a:latin typeface="Calibri"/>
                        <a:ea typeface="Calibri"/>
                        <a:cs typeface="Times New Roman"/>
                      </a:endParaRPr>
                    </a:p>
                    <a:p>
                      <a:pPr algn="just">
                        <a:lnSpc>
                          <a:spcPct val="115000"/>
                        </a:lnSpc>
                        <a:spcAft>
                          <a:spcPts val="0"/>
                        </a:spcAft>
                      </a:pPr>
                      <a:r>
                        <a:rPr lang="sl-SI" sz="1000">
                          <a:effectLst/>
                          <a:latin typeface="Tahoma"/>
                          <a:ea typeface="Times New Roman"/>
                          <a:cs typeface="Times New Roman"/>
                        </a:rPr>
                        <a:t>6223 Komen</a:t>
                      </a:r>
                      <a:endParaRPr lang="sl-SI" sz="1000">
                        <a:effectLst/>
                        <a:latin typeface="Calibri"/>
                        <a:ea typeface="Calibri"/>
                        <a:cs typeface="Times New Roman"/>
                      </a:endParaRPr>
                    </a:p>
                  </a:txBody>
                  <a:tcPr marL="43196" marR="4319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sl-SI" sz="1000" b="1">
                          <a:effectLst/>
                          <a:latin typeface="Tahoma"/>
                          <a:ea typeface="Times New Roman"/>
                          <a:cs typeface="Times New Roman"/>
                        </a:rPr>
                        <a:t>BM</a:t>
                      </a:r>
                      <a:endParaRPr lang="sl-SI" sz="1000">
                        <a:effectLst/>
                        <a:latin typeface="Calibri"/>
                        <a:ea typeface="Calibri"/>
                        <a:cs typeface="Times New Roman"/>
                      </a:endParaRPr>
                    </a:p>
                    <a:p>
                      <a:pPr algn="just">
                        <a:lnSpc>
                          <a:spcPct val="115000"/>
                        </a:lnSpc>
                        <a:spcAft>
                          <a:spcPts val="0"/>
                        </a:spcAft>
                      </a:pPr>
                      <a:r>
                        <a:rPr lang="sl-SI" sz="1000" b="1">
                          <a:effectLst/>
                          <a:latin typeface="Tahoma"/>
                          <a:ea typeface="Times New Roman"/>
                          <a:cs typeface="Times New Roman"/>
                        </a:rPr>
                        <a:t>2023</a:t>
                      </a:r>
                      <a:endParaRPr lang="sl-SI" sz="1000">
                        <a:effectLst/>
                        <a:latin typeface="Calibri"/>
                        <a:ea typeface="Calibri"/>
                        <a:cs typeface="Times New Roman"/>
                      </a:endParaRPr>
                    </a:p>
                  </a:txBody>
                  <a:tcPr marL="43196" marR="4319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sl-SI" sz="1000">
                          <a:effectLst/>
                          <a:latin typeface="Tahoma"/>
                          <a:ea typeface="Times New Roman"/>
                          <a:cs typeface="Times New Roman"/>
                        </a:rPr>
                        <a:t>122</a:t>
                      </a:r>
                      <a:endParaRPr lang="sl-SI" sz="1000">
                        <a:effectLst/>
                        <a:latin typeface="Calibri"/>
                        <a:ea typeface="Calibri"/>
                        <a:cs typeface="Times New Roman"/>
                      </a:endParaRPr>
                    </a:p>
                    <a:p>
                      <a:pPr algn="just">
                        <a:lnSpc>
                          <a:spcPct val="115000"/>
                        </a:lnSpc>
                        <a:spcAft>
                          <a:spcPts val="0"/>
                        </a:spcAft>
                      </a:pPr>
                      <a:r>
                        <a:rPr lang="sl-SI" sz="1000">
                          <a:effectLst/>
                          <a:latin typeface="Tahoma"/>
                          <a:ea typeface="Times New Roman"/>
                          <a:cs typeface="Times New Roman"/>
                        </a:rPr>
                        <a:t>125</a:t>
                      </a:r>
                      <a:endParaRPr lang="sl-SI" sz="1000">
                        <a:effectLst/>
                        <a:latin typeface="Calibri"/>
                        <a:ea typeface="Calibri"/>
                        <a:cs typeface="Times New Roman"/>
                      </a:endParaRPr>
                    </a:p>
                    <a:p>
                      <a:pPr algn="just">
                        <a:lnSpc>
                          <a:spcPct val="115000"/>
                        </a:lnSpc>
                        <a:spcAft>
                          <a:spcPts val="0"/>
                        </a:spcAft>
                      </a:pPr>
                      <a:r>
                        <a:rPr lang="sl-SI" sz="1000">
                          <a:effectLst/>
                          <a:latin typeface="Tahoma"/>
                          <a:ea typeface="Times New Roman"/>
                          <a:cs typeface="Times New Roman"/>
                        </a:rPr>
                        <a:t>125</a:t>
                      </a:r>
                      <a:endParaRPr lang="sl-SI" sz="1000">
                        <a:effectLst/>
                        <a:latin typeface="Calibri"/>
                        <a:ea typeface="Calibri"/>
                        <a:cs typeface="Times New Roman"/>
                      </a:endParaRPr>
                    </a:p>
                    <a:p>
                      <a:pPr algn="just">
                        <a:lnSpc>
                          <a:spcPct val="115000"/>
                        </a:lnSpc>
                        <a:spcAft>
                          <a:spcPts val="0"/>
                        </a:spcAft>
                      </a:pPr>
                      <a:r>
                        <a:rPr lang="sl-SI" sz="1000">
                          <a:effectLst/>
                          <a:latin typeface="Tahoma"/>
                          <a:ea typeface="Times New Roman"/>
                          <a:cs typeface="Times New Roman"/>
                        </a:rPr>
                        <a:t>178</a:t>
                      </a:r>
                      <a:endParaRPr lang="sl-SI" sz="1000">
                        <a:effectLst/>
                        <a:latin typeface="Calibri"/>
                        <a:ea typeface="Calibri"/>
                        <a:cs typeface="Times New Roman"/>
                      </a:endParaRPr>
                    </a:p>
                  </a:txBody>
                  <a:tcPr marL="43196" marR="4319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sl-SI" sz="1000" dirty="0">
                          <a:effectLst/>
                          <a:latin typeface="Tahoma"/>
                          <a:ea typeface="Times New Roman"/>
                          <a:cs typeface="Times New Roman"/>
                        </a:rPr>
                        <a:t>SANI 588263</a:t>
                      </a:r>
                      <a:endParaRPr lang="sl-SI" sz="1000" dirty="0">
                        <a:effectLst/>
                        <a:latin typeface="Calibri"/>
                        <a:ea typeface="Calibri"/>
                        <a:cs typeface="Times New Roman"/>
                      </a:endParaRPr>
                    </a:p>
                    <a:p>
                      <a:pPr algn="just">
                        <a:lnSpc>
                          <a:spcPct val="115000"/>
                        </a:lnSpc>
                        <a:spcAft>
                          <a:spcPts val="0"/>
                        </a:spcAft>
                      </a:pPr>
                      <a:r>
                        <a:rPr lang="sl-SI" sz="1000" dirty="0">
                          <a:effectLst/>
                          <a:latin typeface="Tahoma"/>
                          <a:ea typeface="Times New Roman"/>
                          <a:cs typeface="Times New Roman"/>
                        </a:rPr>
                        <a:t>MLIN 855272</a:t>
                      </a:r>
                      <a:endParaRPr lang="sl-SI" sz="1000" dirty="0">
                        <a:effectLst/>
                        <a:latin typeface="Calibri"/>
                        <a:ea typeface="Calibri"/>
                        <a:cs typeface="Times New Roman"/>
                      </a:endParaRPr>
                    </a:p>
                  </a:txBody>
                  <a:tcPr marL="43196" marR="4319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6"/>
                  </a:ext>
                </a:extLst>
              </a:tr>
              <a:tr h="583089">
                <a:tc>
                  <a:txBody>
                    <a:bodyPr/>
                    <a:lstStyle/>
                    <a:p>
                      <a:pPr algn="just">
                        <a:lnSpc>
                          <a:spcPct val="115000"/>
                        </a:lnSpc>
                        <a:spcAft>
                          <a:spcPts val="0"/>
                        </a:spcAft>
                      </a:pPr>
                      <a:r>
                        <a:rPr lang="sl-SI" sz="1000">
                          <a:effectLst/>
                          <a:latin typeface="Tahoma"/>
                          <a:ea typeface="Times New Roman"/>
                          <a:cs typeface="Times New Roman"/>
                        </a:rPr>
                        <a:t> </a:t>
                      </a:r>
                      <a:endParaRPr lang="sl-SI" sz="1000">
                        <a:effectLst/>
                        <a:latin typeface="Calibri"/>
                        <a:ea typeface="Calibri"/>
                        <a:cs typeface="Times New Roman"/>
                      </a:endParaRPr>
                    </a:p>
                    <a:p>
                      <a:pPr algn="just">
                        <a:lnSpc>
                          <a:spcPct val="115000"/>
                        </a:lnSpc>
                        <a:spcAft>
                          <a:spcPts val="0"/>
                        </a:spcAft>
                      </a:pPr>
                      <a:r>
                        <a:rPr lang="sl-SI" sz="1000">
                          <a:effectLst/>
                          <a:latin typeface="Tahoma"/>
                          <a:ea typeface="Times New Roman"/>
                          <a:cs typeface="Times New Roman"/>
                        </a:rPr>
                        <a:t>75.</a:t>
                      </a:r>
                      <a:endParaRPr lang="sl-SI" sz="1000">
                        <a:effectLst/>
                        <a:latin typeface="Calibri"/>
                        <a:ea typeface="Calibri"/>
                        <a:cs typeface="Times New Roman"/>
                      </a:endParaRPr>
                    </a:p>
                  </a:txBody>
                  <a:tcPr marL="43196" marR="4319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sl-SI" sz="1000" b="1">
                          <a:effectLst/>
                          <a:latin typeface="Tahoma"/>
                          <a:ea typeface="Times New Roman"/>
                          <a:cs typeface="Times New Roman"/>
                        </a:rPr>
                        <a:t>SI 75291176</a:t>
                      </a:r>
                      <a:endParaRPr lang="sl-SI" sz="1000">
                        <a:effectLst/>
                        <a:latin typeface="Calibri"/>
                        <a:ea typeface="Calibri"/>
                        <a:cs typeface="Times New Roman"/>
                      </a:endParaRPr>
                    </a:p>
                    <a:p>
                      <a:pPr algn="just">
                        <a:lnSpc>
                          <a:spcPct val="115000"/>
                        </a:lnSpc>
                        <a:spcAft>
                          <a:spcPts val="0"/>
                        </a:spcAft>
                      </a:pPr>
                      <a:r>
                        <a:rPr lang="sl-SI" sz="1000">
                          <a:effectLst/>
                          <a:latin typeface="Tahoma"/>
                          <a:ea typeface="Times New Roman"/>
                          <a:cs typeface="Times New Roman"/>
                        </a:rPr>
                        <a:t>Rojstvo: 1.3.2020</a:t>
                      </a:r>
                      <a:endParaRPr lang="sl-SI" sz="1000">
                        <a:effectLst/>
                        <a:latin typeface="Calibri"/>
                        <a:ea typeface="Calibri"/>
                        <a:cs typeface="Times New Roman"/>
                      </a:endParaRPr>
                    </a:p>
                    <a:p>
                      <a:pPr algn="just">
                        <a:lnSpc>
                          <a:spcPct val="115000"/>
                        </a:lnSpc>
                        <a:spcAft>
                          <a:spcPts val="0"/>
                        </a:spcAft>
                      </a:pPr>
                      <a:r>
                        <a:rPr lang="sl-SI" sz="1000">
                          <a:effectLst/>
                          <a:latin typeface="Tahoma"/>
                          <a:ea typeface="Times New Roman"/>
                          <a:cs typeface="Times New Roman"/>
                        </a:rPr>
                        <a:t>O: Sonar 854088</a:t>
                      </a:r>
                      <a:endParaRPr lang="sl-SI" sz="1000">
                        <a:effectLst/>
                        <a:latin typeface="Calibri"/>
                        <a:ea typeface="Calibri"/>
                        <a:cs typeface="Times New Roman"/>
                      </a:endParaRPr>
                    </a:p>
                    <a:p>
                      <a:pPr algn="just">
                        <a:lnSpc>
                          <a:spcPct val="115000"/>
                        </a:lnSpc>
                        <a:spcAft>
                          <a:spcPts val="0"/>
                        </a:spcAft>
                      </a:pPr>
                      <a:r>
                        <a:rPr lang="sl-SI" sz="1000">
                          <a:effectLst/>
                          <a:latin typeface="Tahoma"/>
                          <a:ea typeface="Times New Roman"/>
                          <a:cs typeface="Times New Roman"/>
                        </a:rPr>
                        <a:t>M: SI 44363484</a:t>
                      </a:r>
                      <a:endParaRPr lang="sl-SI" sz="1000">
                        <a:effectLst/>
                        <a:latin typeface="Calibri"/>
                        <a:ea typeface="Calibri"/>
                        <a:cs typeface="Times New Roman"/>
                      </a:endParaRPr>
                    </a:p>
                  </a:txBody>
                  <a:tcPr marL="43196" marR="4319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sl-SI" sz="1000">
                          <a:effectLst/>
                          <a:latin typeface="Tahoma"/>
                          <a:ea typeface="Times New Roman"/>
                          <a:cs typeface="Times New Roman"/>
                        </a:rPr>
                        <a:t> </a:t>
                      </a:r>
                      <a:endParaRPr lang="sl-SI" sz="1000">
                        <a:effectLst/>
                        <a:latin typeface="Calibri"/>
                        <a:ea typeface="Calibri"/>
                        <a:cs typeface="Times New Roman"/>
                      </a:endParaRPr>
                    </a:p>
                    <a:p>
                      <a:pPr algn="just">
                        <a:lnSpc>
                          <a:spcPct val="115000"/>
                        </a:lnSpc>
                        <a:spcAft>
                          <a:spcPts val="0"/>
                        </a:spcAft>
                      </a:pPr>
                      <a:r>
                        <a:rPr lang="sl-SI" sz="1000">
                          <a:effectLst/>
                          <a:latin typeface="Tahoma"/>
                          <a:ea typeface="Times New Roman"/>
                          <a:cs typeface="Times New Roman"/>
                        </a:rPr>
                        <a:t>Staniša Robi</a:t>
                      </a:r>
                      <a:endParaRPr lang="sl-SI" sz="1000">
                        <a:effectLst/>
                        <a:latin typeface="Calibri"/>
                        <a:ea typeface="Calibri"/>
                        <a:cs typeface="Times New Roman"/>
                      </a:endParaRPr>
                    </a:p>
                    <a:p>
                      <a:pPr algn="just">
                        <a:lnSpc>
                          <a:spcPct val="115000"/>
                        </a:lnSpc>
                        <a:spcAft>
                          <a:spcPts val="0"/>
                        </a:spcAft>
                      </a:pPr>
                      <a:r>
                        <a:rPr lang="sl-SI" sz="1000">
                          <a:effectLst/>
                          <a:latin typeface="Tahoma"/>
                          <a:ea typeface="Times New Roman"/>
                          <a:cs typeface="Times New Roman"/>
                        </a:rPr>
                        <a:t>Drganja vas 7a</a:t>
                      </a:r>
                      <a:endParaRPr lang="sl-SI" sz="1000">
                        <a:effectLst/>
                        <a:latin typeface="Calibri"/>
                        <a:ea typeface="Calibri"/>
                        <a:cs typeface="Times New Roman"/>
                      </a:endParaRPr>
                    </a:p>
                    <a:p>
                      <a:pPr algn="just">
                        <a:lnSpc>
                          <a:spcPct val="115000"/>
                        </a:lnSpc>
                        <a:spcAft>
                          <a:spcPts val="0"/>
                        </a:spcAft>
                      </a:pPr>
                      <a:r>
                        <a:rPr lang="sl-SI" sz="1000">
                          <a:effectLst/>
                          <a:latin typeface="Tahoma"/>
                          <a:ea typeface="Times New Roman"/>
                          <a:cs typeface="Times New Roman"/>
                        </a:rPr>
                        <a:t>8351 Straža</a:t>
                      </a:r>
                      <a:endParaRPr lang="sl-SI" sz="1000">
                        <a:effectLst/>
                        <a:latin typeface="Calibri"/>
                        <a:ea typeface="Calibri"/>
                        <a:cs typeface="Times New Roman"/>
                      </a:endParaRPr>
                    </a:p>
                  </a:txBody>
                  <a:tcPr marL="43196" marR="4319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sl-SI" sz="1000" b="1">
                          <a:effectLst/>
                          <a:latin typeface="Tahoma"/>
                          <a:ea typeface="Times New Roman"/>
                          <a:cs typeface="Times New Roman"/>
                        </a:rPr>
                        <a:t> </a:t>
                      </a:r>
                      <a:endParaRPr lang="sl-SI" sz="1000">
                        <a:effectLst/>
                        <a:latin typeface="Calibri"/>
                        <a:ea typeface="Calibri"/>
                        <a:cs typeface="Times New Roman"/>
                      </a:endParaRPr>
                    </a:p>
                    <a:p>
                      <a:pPr algn="just">
                        <a:lnSpc>
                          <a:spcPct val="115000"/>
                        </a:lnSpc>
                        <a:spcAft>
                          <a:spcPts val="0"/>
                        </a:spcAft>
                      </a:pPr>
                      <a:r>
                        <a:rPr lang="sl-SI" sz="1000" b="1">
                          <a:effectLst/>
                          <a:latin typeface="Tahoma"/>
                          <a:ea typeface="Times New Roman"/>
                          <a:cs typeface="Times New Roman"/>
                        </a:rPr>
                        <a:t>BM</a:t>
                      </a:r>
                      <a:endParaRPr lang="sl-SI" sz="1000">
                        <a:effectLst/>
                        <a:latin typeface="Calibri"/>
                        <a:ea typeface="Calibri"/>
                        <a:cs typeface="Times New Roman"/>
                      </a:endParaRPr>
                    </a:p>
                    <a:p>
                      <a:pPr algn="just">
                        <a:lnSpc>
                          <a:spcPct val="115000"/>
                        </a:lnSpc>
                        <a:spcAft>
                          <a:spcPts val="0"/>
                        </a:spcAft>
                      </a:pPr>
                      <a:r>
                        <a:rPr lang="sl-SI" sz="1000" b="1">
                          <a:effectLst/>
                          <a:latin typeface="Tahoma"/>
                          <a:ea typeface="Times New Roman"/>
                          <a:cs typeface="Times New Roman"/>
                        </a:rPr>
                        <a:t>2023</a:t>
                      </a:r>
                      <a:endParaRPr lang="sl-SI" sz="1000">
                        <a:effectLst/>
                        <a:latin typeface="Calibri"/>
                        <a:ea typeface="Calibri"/>
                        <a:cs typeface="Times New Roman"/>
                      </a:endParaRPr>
                    </a:p>
                  </a:txBody>
                  <a:tcPr marL="43196" marR="4319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sl-SI" sz="1000">
                          <a:effectLst/>
                          <a:latin typeface="Tahoma"/>
                          <a:ea typeface="Times New Roman"/>
                          <a:cs typeface="Times New Roman"/>
                        </a:rPr>
                        <a:t>123</a:t>
                      </a:r>
                      <a:endParaRPr lang="sl-SI" sz="1000">
                        <a:effectLst/>
                        <a:latin typeface="Calibri"/>
                        <a:ea typeface="Calibri"/>
                        <a:cs typeface="Times New Roman"/>
                      </a:endParaRPr>
                    </a:p>
                    <a:p>
                      <a:pPr algn="just">
                        <a:lnSpc>
                          <a:spcPct val="115000"/>
                        </a:lnSpc>
                        <a:spcAft>
                          <a:spcPts val="0"/>
                        </a:spcAft>
                      </a:pPr>
                      <a:r>
                        <a:rPr lang="sl-SI" sz="1000">
                          <a:effectLst/>
                          <a:latin typeface="Tahoma"/>
                          <a:ea typeface="Times New Roman"/>
                          <a:cs typeface="Times New Roman"/>
                        </a:rPr>
                        <a:t>125</a:t>
                      </a:r>
                      <a:endParaRPr lang="sl-SI" sz="1000">
                        <a:effectLst/>
                        <a:latin typeface="Calibri"/>
                        <a:ea typeface="Calibri"/>
                        <a:cs typeface="Times New Roman"/>
                      </a:endParaRPr>
                    </a:p>
                    <a:p>
                      <a:pPr algn="just">
                        <a:lnSpc>
                          <a:spcPct val="115000"/>
                        </a:lnSpc>
                        <a:spcAft>
                          <a:spcPts val="0"/>
                        </a:spcAft>
                      </a:pPr>
                      <a:r>
                        <a:rPr lang="sl-SI" sz="1000">
                          <a:effectLst/>
                          <a:latin typeface="Tahoma"/>
                          <a:ea typeface="Times New Roman"/>
                          <a:cs typeface="Times New Roman"/>
                        </a:rPr>
                        <a:t>123</a:t>
                      </a:r>
                      <a:endParaRPr lang="sl-SI" sz="1000">
                        <a:effectLst/>
                        <a:latin typeface="Calibri"/>
                        <a:ea typeface="Calibri"/>
                        <a:cs typeface="Times New Roman"/>
                      </a:endParaRPr>
                    </a:p>
                    <a:p>
                      <a:pPr algn="just">
                        <a:lnSpc>
                          <a:spcPct val="115000"/>
                        </a:lnSpc>
                        <a:spcAft>
                          <a:spcPts val="0"/>
                        </a:spcAft>
                      </a:pPr>
                      <a:r>
                        <a:rPr lang="sl-SI" sz="1000">
                          <a:effectLst/>
                          <a:latin typeface="Tahoma"/>
                          <a:ea typeface="Times New Roman"/>
                          <a:cs typeface="Times New Roman"/>
                        </a:rPr>
                        <a:t>178</a:t>
                      </a:r>
                      <a:endParaRPr lang="sl-SI" sz="1000">
                        <a:effectLst/>
                        <a:latin typeface="Calibri"/>
                        <a:ea typeface="Calibri"/>
                        <a:cs typeface="Times New Roman"/>
                      </a:endParaRPr>
                    </a:p>
                  </a:txBody>
                  <a:tcPr marL="43196" marR="4319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sl-SI" sz="1000" dirty="0">
                          <a:effectLst/>
                          <a:latin typeface="Tahoma"/>
                          <a:ea typeface="Times New Roman"/>
                          <a:cs typeface="Times New Roman"/>
                        </a:rPr>
                        <a:t>MLIM 855263</a:t>
                      </a:r>
                      <a:endParaRPr lang="sl-SI" sz="1000" dirty="0">
                        <a:effectLst/>
                        <a:latin typeface="Calibri"/>
                        <a:ea typeface="Calibri"/>
                        <a:cs typeface="Times New Roman"/>
                      </a:endParaRPr>
                    </a:p>
                    <a:p>
                      <a:pPr algn="just">
                        <a:lnSpc>
                          <a:spcPct val="115000"/>
                        </a:lnSpc>
                        <a:spcAft>
                          <a:spcPts val="0"/>
                        </a:spcAft>
                      </a:pPr>
                      <a:r>
                        <a:rPr lang="sl-SI" sz="1000" dirty="0">
                          <a:effectLst/>
                          <a:latin typeface="Tahoma"/>
                          <a:ea typeface="Times New Roman"/>
                          <a:cs typeface="Times New Roman"/>
                        </a:rPr>
                        <a:t>PIKO 855094</a:t>
                      </a:r>
                      <a:endParaRPr lang="sl-SI" sz="1000" dirty="0">
                        <a:effectLst/>
                        <a:latin typeface="Calibri"/>
                        <a:ea typeface="Calibri"/>
                        <a:cs typeface="Times New Roman"/>
                      </a:endParaRPr>
                    </a:p>
                    <a:p>
                      <a:pPr algn="just">
                        <a:lnSpc>
                          <a:spcPct val="115000"/>
                        </a:lnSpc>
                        <a:spcAft>
                          <a:spcPts val="0"/>
                        </a:spcAft>
                      </a:pPr>
                      <a:r>
                        <a:rPr lang="sl-SI" sz="1000" dirty="0">
                          <a:effectLst/>
                          <a:latin typeface="Tahoma"/>
                          <a:ea typeface="Times New Roman"/>
                          <a:cs typeface="Times New Roman"/>
                        </a:rPr>
                        <a:t> </a:t>
                      </a:r>
                      <a:endParaRPr lang="sl-SI" sz="1000" dirty="0">
                        <a:effectLst/>
                        <a:latin typeface="Calibri"/>
                        <a:ea typeface="Calibri"/>
                        <a:cs typeface="Times New Roman"/>
                      </a:endParaRPr>
                    </a:p>
                  </a:txBody>
                  <a:tcPr marL="43196" marR="4319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7"/>
                  </a:ext>
                </a:extLst>
              </a:tr>
            </a:tbl>
          </a:graphicData>
        </a:graphic>
      </p:graphicFrame>
    </p:spTree>
    <p:extLst>
      <p:ext uri="{BB962C8B-B14F-4D97-AF65-F5344CB8AC3E}">
        <p14:creationId xmlns:p14="http://schemas.microsoft.com/office/powerpoint/2010/main" val="169307531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ela 3"/>
          <p:cNvGraphicFramePr>
            <a:graphicFrameLocks noGrp="1"/>
          </p:cNvGraphicFramePr>
          <p:nvPr>
            <p:extLst>
              <p:ext uri="{D42A27DB-BD31-4B8C-83A1-F6EECF244321}">
                <p14:modId xmlns:p14="http://schemas.microsoft.com/office/powerpoint/2010/main" val="3125803177"/>
              </p:ext>
            </p:extLst>
          </p:nvPr>
        </p:nvGraphicFramePr>
        <p:xfrm>
          <a:off x="467544" y="548680"/>
          <a:ext cx="8280918" cy="1577340"/>
        </p:xfrm>
        <a:graphic>
          <a:graphicData uri="http://schemas.openxmlformats.org/drawingml/2006/table">
            <a:tbl>
              <a:tblPr firstRow="1" firstCol="1" lastRow="1" lastCol="1" bandRow="1" bandCol="1"/>
              <a:tblGrid>
                <a:gridCol w="1440829">
                  <a:extLst>
                    <a:ext uri="{9D8B030D-6E8A-4147-A177-3AD203B41FA5}">
                      <a16:colId xmlns:a16="http://schemas.microsoft.com/office/drawing/2014/main" val="20000"/>
                    </a:ext>
                  </a:extLst>
                </a:gridCol>
                <a:gridCol w="2251150">
                  <a:extLst>
                    <a:ext uri="{9D8B030D-6E8A-4147-A177-3AD203B41FA5}">
                      <a16:colId xmlns:a16="http://schemas.microsoft.com/office/drawing/2014/main" val="20001"/>
                    </a:ext>
                  </a:extLst>
                </a:gridCol>
                <a:gridCol w="1944306">
                  <a:extLst>
                    <a:ext uri="{9D8B030D-6E8A-4147-A177-3AD203B41FA5}">
                      <a16:colId xmlns:a16="http://schemas.microsoft.com/office/drawing/2014/main" val="20002"/>
                    </a:ext>
                  </a:extLst>
                </a:gridCol>
                <a:gridCol w="695272">
                  <a:extLst>
                    <a:ext uri="{9D8B030D-6E8A-4147-A177-3AD203B41FA5}">
                      <a16:colId xmlns:a16="http://schemas.microsoft.com/office/drawing/2014/main" val="20003"/>
                    </a:ext>
                  </a:extLst>
                </a:gridCol>
                <a:gridCol w="480842">
                  <a:extLst>
                    <a:ext uri="{9D8B030D-6E8A-4147-A177-3AD203B41FA5}">
                      <a16:colId xmlns:a16="http://schemas.microsoft.com/office/drawing/2014/main" val="20004"/>
                    </a:ext>
                  </a:extLst>
                </a:gridCol>
                <a:gridCol w="1468519">
                  <a:extLst>
                    <a:ext uri="{9D8B030D-6E8A-4147-A177-3AD203B41FA5}">
                      <a16:colId xmlns:a16="http://schemas.microsoft.com/office/drawing/2014/main" val="20005"/>
                    </a:ext>
                  </a:extLst>
                </a:gridCol>
              </a:tblGrid>
              <a:tr h="0">
                <a:tc>
                  <a:txBody>
                    <a:bodyPr/>
                    <a:lstStyle/>
                    <a:p>
                      <a:pPr algn="just">
                        <a:lnSpc>
                          <a:spcPct val="115000"/>
                        </a:lnSpc>
                        <a:spcAft>
                          <a:spcPts val="0"/>
                        </a:spcAft>
                      </a:pPr>
                      <a:r>
                        <a:rPr lang="sl-SI" sz="1000" dirty="0">
                          <a:effectLst/>
                          <a:latin typeface="Tahoma"/>
                          <a:ea typeface="Times New Roman"/>
                          <a:cs typeface="Times New Roman"/>
                        </a:rPr>
                        <a:t> </a:t>
                      </a:r>
                      <a:endParaRPr lang="sl-SI" sz="1000" dirty="0">
                        <a:effectLst/>
                        <a:latin typeface="Calibri"/>
                        <a:ea typeface="Calibri"/>
                        <a:cs typeface="Times New Roman"/>
                      </a:endParaRPr>
                    </a:p>
                    <a:p>
                      <a:pPr algn="just">
                        <a:lnSpc>
                          <a:spcPct val="115000"/>
                        </a:lnSpc>
                        <a:spcAft>
                          <a:spcPts val="0"/>
                        </a:spcAft>
                      </a:pPr>
                      <a:r>
                        <a:rPr lang="sl-SI" sz="1000" dirty="0">
                          <a:effectLst/>
                          <a:latin typeface="Tahoma"/>
                          <a:ea typeface="Times New Roman"/>
                          <a:cs typeface="Times New Roman"/>
                        </a:rPr>
                        <a:t>76.</a:t>
                      </a:r>
                      <a:endParaRPr lang="sl-SI" sz="10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sl-SI" sz="1000" b="1" dirty="0">
                          <a:effectLst/>
                          <a:latin typeface="Tahoma"/>
                          <a:ea typeface="Times New Roman"/>
                          <a:cs typeface="Times New Roman"/>
                        </a:rPr>
                        <a:t>SI 55321440</a:t>
                      </a:r>
                      <a:endParaRPr lang="sl-SI" sz="1000" dirty="0">
                        <a:effectLst/>
                        <a:latin typeface="Calibri"/>
                        <a:ea typeface="Calibri"/>
                        <a:cs typeface="Times New Roman"/>
                      </a:endParaRPr>
                    </a:p>
                    <a:p>
                      <a:pPr algn="just">
                        <a:lnSpc>
                          <a:spcPct val="115000"/>
                        </a:lnSpc>
                        <a:spcAft>
                          <a:spcPts val="0"/>
                        </a:spcAft>
                      </a:pPr>
                      <a:r>
                        <a:rPr lang="sl-SI" sz="1000" dirty="0">
                          <a:effectLst/>
                          <a:latin typeface="Tahoma"/>
                          <a:ea typeface="Times New Roman"/>
                          <a:cs typeface="Times New Roman"/>
                        </a:rPr>
                        <a:t>Rojstvo: 31.3.2020</a:t>
                      </a:r>
                      <a:endParaRPr lang="sl-SI" sz="1000" dirty="0">
                        <a:effectLst/>
                        <a:latin typeface="Calibri"/>
                        <a:ea typeface="Calibri"/>
                        <a:cs typeface="Times New Roman"/>
                      </a:endParaRPr>
                    </a:p>
                    <a:p>
                      <a:pPr algn="just">
                        <a:lnSpc>
                          <a:spcPct val="115000"/>
                        </a:lnSpc>
                        <a:spcAft>
                          <a:spcPts val="0"/>
                        </a:spcAft>
                      </a:pPr>
                      <a:r>
                        <a:rPr lang="sl-SI" sz="1000" dirty="0">
                          <a:effectLst/>
                          <a:latin typeface="Tahoma"/>
                          <a:ea typeface="Times New Roman"/>
                          <a:cs typeface="Times New Roman"/>
                        </a:rPr>
                        <a:t>O: Bil 854184</a:t>
                      </a:r>
                      <a:endParaRPr lang="sl-SI" sz="1000" dirty="0">
                        <a:effectLst/>
                        <a:latin typeface="Calibri"/>
                        <a:ea typeface="Calibri"/>
                        <a:cs typeface="Times New Roman"/>
                      </a:endParaRPr>
                    </a:p>
                    <a:p>
                      <a:pPr algn="just">
                        <a:lnSpc>
                          <a:spcPct val="115000"/>
                        </a:lnSpc>
                        <a:spcAft>
                          <a:spcPts val="0"/>
                        </a:spcAft>
                      </a:pPr>
                      <a:r>
                        <a:rPr lang="sl-SI" sz="1000" dirty="0">
                          <a:effectLst/>
                          <a:latin typeface="Tahoma"/>
                          <a:ea typeface="Times New Roman"/>
                          <a:cs typeface="Times New Roman"/>
                        </a:rPr>
                        <a:t>M: Eli SI 43976641</a:t>
                      </a:r>
                      <a:endParaRPr lang="sl-SI" sz="10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sl-SI" sz="1000" dirty="0">
                          <a:effectLst/>
                          <a:latin typeface="Tahoma"/>
                          <a:ea typeface="Times New Roman"/>
                          <a:cs typeface="Times New Roman"/>
                        </a:rPr>
                        <a:t> </a:t>
                      </a:r>
                      <a:endParaRPr lang="sl-SI" sz="1000" dirty="0">
                        <a:effectLst/>
                        <a:latin typeface="Calibri"/>
                        <a:ea typeface="Calibri"/>
                        <a:cs typeface="Times New Roman"/>
                      </a:endParaRPr>
                    </a:p>
                    <a:p>
                      <a:pPr algn="just">
                        <a:lnSpc>
                          <a:spcPct val="115000"/>
                        </a:lnSpc>
                        <a:spcAft>
                          <a:spcPts val="0"/>
                        </a:spcAft>
                      </a:pPr>
                      <a:r>
                        <a:rPr lang="sl-SI" sz="1000" dirty="0">
                          <a:effectLst/>
                          <a:latin typeface="Tahoma"/>
                          <a:ea typeface="Times New Roman"/>
                          <a:cs typeface="Times New Roman"/>
                        </a:rPr>
                        <a:t>Pokeržnik Miran</a:t>
                      </a:r>
                      <a:endParaRPr lang="sl-SI" sz="1000" dirty="0">
                        <a:effectLst/>
                        <a:latin typeface="Calibri"/>
                        <a:ea typeface="Calibri"/>
                        <a:cs typeface="Times New Roman"/>
                      </a:endParaRPr>
                    </a:p>
                    <a:p>
                      <a:pPr algn="just">
                        <a:lnSpc>
                          <a:spcPct val="115000"/>
                        </a:lnSpc>
                        <a:spcAft>
                          <a:spcPts val="0"/>
                        </a:spcAft>
                      </a:pPr>
                      <a:r>
                        <a:rPr lang="sl-SI" sz="1000" dirty="0">
                          <a:effectLst/>
                          <a:latin typeface="Tahoma"/>
                          <a:ea typeface="Times New Roman"/>
                          <a:cs typeface="Times New Roman"/>
                        </a:rPr>
                        <a:t>Janževski vrh 54b</a:t>
                      </a:r>
                      <a:endParaRPr lang="sl-SI" sz="1000" dirty="0">
                        <a:effectLst/>
                        <a:latin typeface="Calibri"/>
                        <a:ea typeface="Calibri"/>
                        <a:cs typeface="Times New Roman"/>
                      </a:endParaRPr>
                    </a:p>
                    <a:p>
                      <a:pPr algn="just">
                        <a:lnSpc>
                          <a:spcPct val="115000"/>
                        </a:lnSpc>
                        <a:spcAft>
                          <a:spcPts val="0"/>
                        </a:spcAft>
                      </a:pPr>
                      <a:r>
                        <a:rPr lang="sl-SI" sz="1000" dirty="0">
                          <a:effectLst/>
                          <a:latin typeface="Tahoma"/>
                          <a:ea typeface="Times New Roman"/>
                          <a:cs typeface="Times New Roman"/>
                        </a:rPr>
                        <a:t>2363 Podvelka</a:t>
                      </a:r>
                      <a:endParaRPr lang="sl-SI" sz="10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sl-SI" sz="1000" b="1">
                          <a:effectLst/>
                          <a:latin typeface="Tahoma"/>
                          <a:ea typeface="Times New Roman"/>
                          <a:cs typeface="Times New Roman"/>
                        </a:rPr>
                        <a:t> </a:t>
                      </a:r>
                      <a:endParaRPr lang="sl-SI" sz="1000">
                        <a:effectLst/>
                        <a:latin typeface="Calibri"/>
                        <a:ea typeface="Calibri"/>
                        <a:cs typeface="Times New Roman"/>
                      </a:endParaRPr>
                    </a:p>
                    <a:p>
                      <a:pPr algn="just">
                        <a:lnSpc>
                          <a:spcPct val="115000"/>
                        </a:lnSpc>
                        <a:spcAft>
                          <a:spcPts val="0"/>
                        </a:spcAft>
                      </a:pPr>
                      <a:r>
                        <a:rPr lang="sl-SI" sz="1000" b="1">
                          <a:effectLst/>
                          <a:latin typeface="Tahoma"/>
                          <a:ea typeface="Times New Roman"/>
                          <a:cs typeface="Times New Roman"/>
                        </a:rPr>
                        <a:t>BM</a:t>
                      </a:r>
                      <a:endParaRPr lang="sl-SI" sz="1000">
                        <a:effectLst/>
                        <a:latin typeface="Calibri"/>
                        <a:ea typeface="Calibri"/>
                        <a:cs typeface="Times New Roman"/>
                      </a:endParaRPr>
                    </a:p>
                    <a:p>
                      <a:pPr algn="just">
                        <a:lnSpc>
                          <a:spcPct val="115000"/>
                        </a:lnSpc>
                        <a:spcAft>
                          <a:spcPts val="0"/>
                        </a:spcAft>
                      </a:pPr>
                      <a:r>
                        <a:rPr lang="sl-SI" sz="1000" b="1">
                          <a:effectLst/>
                          <a:latin typeface="Tahoma"/>
                          <a:ea typeface="Times New Roman"/>
                          <a:cs typeface="Times New Roman"/>
                        </a:rPr>
                        <a:t>2023</a:t>
                      </a:r>
                      <a:endParaRPr lang="sl-SI" sz="10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sl-SI" sz="1000">
                          <a:effectLst/>
                          <a:latin typeface="Tahoma"/>
                          <a:ea typeface="Times New Roman"/>
                          <a:cs typeface="Times New Roman"/>
                        </a:rPr>
                        <a:t>124</a:t>
                      </a:r>
                      <a:endParaRPr lang="sl-SI" sz="1000">
                        <a:effectLst/>
                        <a:latin typeface="Calibri"/>
                        <a:ea typeface="Calibri"/>
                        <a:cs typeface="Times New Roman"/>
                      </a:endParaRPr>
                    </a:p>
                    <a:p>
                      <a:pPr algn="just">
                        <a:lnSpc>
                          <a:spcPct val="115000"/>
                        </a:lnSpc>
                        <a:spcAft>
                          <a:spcPts val="0"/>
                        </a:spcAft>
                      </a:pPr>
                      <a:r>
                        <a:rPr lang="sl-SI" sz="1000">
                          <a:effectLst/>
                          <a:latin typeface="Tahoma"/>
                          <a:ea typeface="Times New Roman"/>
                          <a:cs typeface="Times New Roman"/>
                        </a:rPr>
                        <a:t>126</a:t>
                      </a:r>
                      <a:endParaRPr lang="sl-SI" sz="1000">
                        <a:effectLst/>
                        <a:latin typeface="Calibri"/>
                        <a:ea typeface="Calibri"/>
                        <a:cs typeface="Times New Roman"/>
                      </a:endParaRPr>
                    </a:p>
                    <a:p>
                      <a:pPr algn="just">
                        <a:lnSpc>
                          <a:spcPct val="115000"/>
                        </a:lnSpc>
                        <a:spcAft>
                          <a:spcPts val="0"/>
                        </a:spcAft>
                      </a:pPr>
                      <a:r>
                        <a:rPr lang="sl-SI" sz="1000">
                          <a:effectLst/>
                          <a:latin typeface="Tahoma"/>
                          <a:ea typeface="Times New Roman"/>
                          <a:cs typeface="Times New Roman"/>
                        </a:rPr>
                        <a:t>130</a:t>
                      </a:r>
                      <a:endParaRPr lang="sl-SI" sz="1000">
                        <a:effectLst/>
                        <a:latin typeface="Calibri"/>
                        <a:ea typeface="Calibri"/>
                        <a:cs typeface="Times New Roman"/>
                      </a:endParaRPr>
                    </a:p>
                    <a:p>
                      <a:pPr algn="just">
                        <a:lnSpc>
                          <a:spcPct val="115000"/>
                        </a:lnSpc>
                        <a:spcAft>
                          <a:spcPts val="0"/>
                        </a:spcAft>
                      </a:pPr>
                      <a:r>
                        <a:rPr lang="sl-SI" sz="1000">
                          <a:effectLst/>
                          <a:latin typeface="Tahoma"/>
                          <a:ea typeface="Times New Roman"/>
                          <a:cs typeface="Times New Roman"/>
                        </a:rPr>
                        <a:t>191</a:t>
                      </a:r>
                      <a:endParaRPr lang="sl-SI" sz="1000">
                        <a:effectLst/>
                        <a:latin typeface="Calibri"/>
                        <a:ea typeface="Calibri"/>
                        <a:cs typeface="Times New Roman"/>
                      </a:endParaRPr>
                    </a:p>
                    <a:p>
                      <a:pPr algn="just">
                        <a:lnSpc>
                          <a:spcPct val="115000"/>
                        </a:lnSpc>
                        <a:spcAft>
                          <a:spcPts val="0"/>
                        </a:spcAft>
                      </a:pPr>
                      <a:r>
                        <a:rPr lang="sl-SI" sz="1000">
                          <a:effectLst/>
                          <a:latin typeface="Tahoma"/>
                          <a:ea typeface="Times New Roman"/>
                          <a:cs typeface="Times New Roman"/>
                        </a:rPr>
                        <a:t> </a:t>
                      </a:r>
                      <a:endParaRPr lang="sl-SI" sz="10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sl-SI" sz="1000">
                          <a:effectLst/>
                          <a:latin typeface="Tahoma"/>
                          <a:ea typeface="Times New Roman"/>
                          <a:cs typeface="Times New Roman"/>
                        </a:rPr>
                        <a:t>SANI 855263</a:t>
                      </a:r>
                      <a:endParaRPr lang="sl-SI" sz="1000">
                        <a:effectLst/>
                        <a:latin typeface="Calibri"/>
                        <a:ea typeface="Calibri"/>
                        <a:cs typeface="Times New Roman"/>
                      </a:endParaRPr>
                    </a:p>
                    <a:p>
                      <a:pPr algn="just">
                        <a:lnSpc>
                          <a:spcPct val="115000"/>
                        </a:lnSpc>
                        <a:spcAft>
                          <a:spcPts val="0"/>
                        </a:spcAft>
                      </a:pPr>
                      <a:r>
                        <a:rPr lang="sl-SI" sz="1000">
                          <a:effectLst/>
                          <a:latin typeface="Tahoma"/>
                          <a:ea typeface="Times New Roman"/>
                          <a:cs typeface="Times New Roman"/>
                        </a:rPr>
                        <a:t>PIKO 855094</a:t>
                      </a:r>
                      <a:endParaRPr lang="sl-SI" sz="10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0">
                <a:tc>
                  <a:txBody>
                    <a:bodyPr/>
                    <a:lstStyle/>
                    <a:p>
                      <a:pPr algn="just">
                        <a:lnSpc>
                          <a:spcPct val="115000"/>
                        </a:lnSpc>
                        <a:spcAft>
                          <a:spcPts val="0"/>
                        </a:spcAft>
                      </a:pPr>
                      <a:r>
                        <a:rPr lang="sl-SI" sz="1000">
                          <a:effectLst/>
                          <a:latin typeface="Tahoma"/>
                          <a:ea typeface="Times New Roman"/>
                          <a:cs typeface="Times New Roman"/>
                        </a:rPr>
                        <a:t> </a:t>
                      </a:r>
                      <a:endParaRPr lang="sl-SI" sz="1000">
                        <a:effectLst/>
                        <a:latin typeface="Calibri"/>
                        <a:ea typeface="Calibri"/>
                        <a:cs typeface="Times New Roman"/>
                      </a:endParaRPr>
                    </a:p>
                    <a:p>
                      <a:pPr algn="just">
                        <a:lnSpc>
                          <a:spcPct val="115000"/>
                        </a:lnSpc>
                        <a:spcAft>
                          <a:spcPts val="0"/>
                        </a:spcAft>
                      </a:pPr>
                      <a:r>
                        <a:rPr lang="sl-SI" sz="1000">
                          <a:effectLst/>
                          <a:latin typeface="Tahoma"/>
                          <a:ea typeface="Times New Roman"/>
                          <a:cs typeface="Times New Roman"/>
                        </a:rPr>
                        <a:t>77.</a:t>
                      </a:r>
                      <a:endParaRPr lang="sl-SI" sz="10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sl-SI" sz="1000" b="1">
                          <a:effectLst/>
                          <a:latin typeface="Tahoma"/>
                          <a:ea typeface="Times New Roman"/>
                          <a:cs typeface="Times New Roman"/>
                        </a:rPr>
                        <a:t>SI 35311773</a:t>
                      </a:r>
                      <a:endParaRPr lang="sl-SI" sz="1000">
                        <a:effectLst/>
                        <a:latin typeface="Calibri"/>
                        <a:ea typeface="Calibri"/>
                        <a:cs typeface="Times New Roman"/>
                      </a:endParaRPr>
                    </a:p>
                    <a:p>
                      <a:pPr algn="just">
                        <a:lnSpc>
                          <a:spcPct val="115000"/>
                        </a:lnSpc>
                        <a:spcAft>
                          <a:spcPts val="0"/>
                        </a:spcAft>
                      </a:pPr>
                      <a:r>
                        <a:rPr lang="sl-SI" sz="1000">
                          <a:effectLst/>
                          <a:latin typeface="Tahoma"/>
                          <a:ea typeface="Times New Roman"/>
                          <a:cs typeface="Times New Roman"/>
                        </a:rPr>
                        <a:t>Rojstvo: 28.6.2020</a:t>
                      </a:r>
                      <a:endParaRPr lang="sl-SI" sz="1000">
                        <a:effectLst/>
                        <a:latin typeface="Calibri"/>
                        <a:ea typeface="Calibri"/>
                        <a:cs typeface="Times New Roman"/>
                      </a:endParaRPr>
                    </a:p>
                    <a:p>
                      <a:pPr algn="just">
                        <a:lnSpc>
                          <a:spcPct val="115000"/>
                        </a:lnSpc>
                        <a:spcAft>
                          <a:spcPts val="0"/>
                        </a:spcAft>
                      </a:pPr>
                      <a:r>
                        <a:rPr lang="sl-SI" sz="1000">
                          <a:effectLst/>
                          <a:latin typeface="Tahoma"/>
                          <a:ea typeface="Times New Roman"/>
                          <a:cs typeface="Times New Roman"/>
                        </a:rPr>
                        <a:t>O: Sani 854725</a:t>
                      </a:r>
                      <a:endParaRPr lang="sl-SI" sz="1000">
                        <a:effectLst/>
                        <a:latin typeface="Calibri"/>
                        <a:ea typeface="Calibri"/>
                        <a:cs typeface="Times New Roman"/>
                      </a:endParaRPr>
                    </a:p>
                    <a:p>
                      <a:pPr algn="just">
                        <a:lnSpc>
                          <a:spcPct val="115000"/>
                        </a:lnSpc>
                        <a:spcAft>
                          <a:spcPts val="0"/>
                        </a:spcAft>
                      </a:pPr>
                      <a:r>
                        <a:rPr lang="sl-SI" sz="1000">
                          <a:effectLst/>
                          <a:latin typeface="Tahoma"/>
                          <a:ea typeface="Times New Roman"/>
                          <a:cs typeface="Times New Roman"/>
                        </a:rPr>
                        <a:t>M: SI 04856157</a:t>
                      </a:r>
                      <a:endParaRPr lang="sl-SI" sz="10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sl-SI" sz="1000" dirty="0">
                          <a:effectLst/>
                          <a:latin typeface="Tahoma"/>
                          <a:ea typeface="Times New Roman"/>
                          <a:cs typeface="Times New Roman"/>
                        </a:rPr>
                        <a:t> </a:t>
                      </a:r>
                      <a:endParaRPr lang="sl-SI" sz="1000" dirty="0">
                        <a:effectLst/>
                        <a:latin typeface="Calibri"/>
                        <a:ea typeface="Calibri"/>
                        <a:cs typeface="Times New Roman"/>
                      </a:endParaRPr>
                    </a:p>
                    <a:p>
                      <a:pPr algn="just">
                        <a:lnSpc>
                          <a:spcPct val="115000"/>
                        </a:lnSpc>
                        <a:spcAft>
                          <a:spcPts val="0"/>
                        </a:spcAft>
                      </a:pPr>
                      <a:r>
                        <a:rPr lang="sl-SI" sz="1000" dirty="0">
                          <a:effectLst/>
                          <a:latin typeface="Tahoma"/>
                          <a:ea typeface="Times New Roman"/>
                          <a:cs typeface="Times New Roman"/>
                        </a:rPr>
                        <a:t>Smolej Miha</a:t>
                      </a:r>
                      <a:endParaRPr lang="sl-SI" sz="1000" dirty="0">
                        <a:effectLst/>
                        <a:latin typeface="Calibri"/>
                        <a:ea typeface="Calibri"/>
                        <a:cs typeface="Times New Roman"/>
                      </a:endParaRPr>
                    </a:p>
                    <a:p>
                      <a:pPr algn="just">
                        <a:lnSpc>
                          <a:spcPct val="115000"/>
                        </a:lnSpc>
                        <a:spcAft>
                          <a:spcPts val="0"/>
                        </a:spcAft>
                      </a:pPr>
                      <a:r>
                        <a:rPr lang="sl-SI" sz="1000" dirty="0">
                          <a:effectLst/>
                          <a:latin typeface="Tahoma"/>
                          <a:ea typeface="Times New Roman"/>
                          <a:cs typeface="Times New Roman"/>
                        </a:rPr>
                        <a:t>Planina pod Golico 4a</a:t>
                      </a:r>
                      <a:endParaRPr lang="sl-SI" sz="1000" dirty="0">
                        <a:effectLst/>
                        <a:latin typeface="Calibri"/>
                        <a:ea typeface="Calibri"/>
                        <a:cs typeface="Times New Roman"/>
                      </a:endParaRPr>
                    </a:p>
                    <a:p>
                      <a:pPr algn="just">
                        <a:lnSpc>
                          <a:spcPct val="115000"/>
                        </a:lnSpc>
                        <a:spcAft>
                          <a:spcPts val="0"/>
                        </a:spcAft>
                      </a:pPr>
                      <a:r>
                        <a:rPr lang="sl-SI" sz="1000" dirty="0">
                          <a:effectLst/>
                          <a:latin typeface="Tahoma"/>
                          <a:ea typeface="Times New Roman"/>
                          <a:cs typeface="Times New Roman"/>
                        </a:rPr>
                        <a:t>4270 Jesenice</a:t>
                      </a:r>
                      <a:endParaRPr lang="sl-SI" sz="10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sl-SI" sz="1000" b="1" dirty="0">
                          <a:effectLst/>
                          <a:latin typeface="Tahoma"/>
                          <a:ea typeface="Times New Roman"/>
                          <a:cs typeface="Times New Roman"/>
                        </a:rPr>
                        <a:t>PBM</a:t>
                      </a:r>
                      <a:endParaRPr lang="sl-SI" sz="1000" dirty="0">
                        <a:effectLst/>
                        <a:latin typeface="Calibri"/>
                        <a:ea typeface="Calibri"/>
                        <a:cs typeface="Times New Roman"/>
                      </a:endParaRPr>
                    </a:p>
                    <a:p>
                      <a:pPr algn="just">
                        <a:lnSpc>
                          <a:spcPct val="115000"/>
                        </a:lnSpc>
                        <a:spcAft>
                          <a:spcPts val="0"/>
                        </a:spcAft>
                      </a:pPr>
                      <a:r>
                        <a:rPr lang="sl-SI" sz="1000" b="1" dirty="0">
                          <a:effectLst/>
                          <a:latin typeface="Tahoma"/>
                          <a:ea typeface="Times New Roman"/>
                          <a:cs typeface="Times New Roman"/>
                        </a:rPr>
                        <a:t>2023</a:t>
                      </a:r>
                      <a:endParaRPr lang="sl-SI" sz="10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sl-SI" sz="1000" dirty="0">
                          <a:effectLst/>
                          <a:latin typeface="Tahoma"/>
                          <a:ea typeface="Times New Roman"/>
                          <a:cs typeface="Times New Roman"/>
                        </a:rPr>
                        <a:t>117</a:t>
                      </a:r>
                      <a:endParaRPr lang="sl-SI" sz="1000" dirty="0">
                        <a:effectLst/>
                        <a:latin typeface="Calibri"/>
                        <a:ea typeface="Calibri"/>
                        <a:cs typeface="Times New Roman"/>
                      </a:endParaRPr>
                    </a:p>
                    <a:p>
                      <a:pPr algn="just">
                        <a:lnSpc>
                          <a:spcPct val="115000"/>
                        </a:lnSpc>
                        <a:spcAft>
                          <a:spcPts val="0"/>
                        </a:spcAft>
                      </a:pPr>
                      <a:r>
                        <a:rPr lang="sl-SI" sz="1000" dirty="0">
                          <a:effectLst/>
                          <a:latin typeface="Tahoma"/>
                          <a:ea typeface="Times New Roman"/>
                          <a:cs typeface="Times New Roman"/>
                        </a:rPr>
                        <a:t>120</a:t>
                      </a:r>
                      <a:endParaRPr lang="sl-SI" sz="1000" dirty="0">
                        <a:effectLst/>
                        <a:latin typeface="Calibri"/>
                        <a:ea typeface="Calibri"/>
                        <a:cs typeface="Times New Roman"/>
                      </a:endParaRPr>
                    </a:p>
                    <a:p>
                      <a:pPr algn="just">
                        <a:lnSpc>
                          <a:spcPct val="115000"/>
                        </a:lnSpc>
                        <a:spcAft>
                          <a:spcPts val="0"/>
                        </a:spcAft>
                      </a:pPr>
                      <a:r>
                        <a:rPr lang="sl-SI" sz="1000" dirty="0">
                          <a:effectLst/>
                          <a:latin typeface="Tahoma"/>
                          <a:ea typeface="Times New Roman"/>
                          <a:cs typeface="Times New Roman"/>
                        </a:rPr>
                        <a:t>115</a:t>
                      </a:r>
                      <a:endParaRPr lang="sl-SI" sz="1000" dirty="0">
                        <a:effectLst/>
                        <a:latin typeface="Calibri"/>
                        <a:ea typeface="Calibri"/>
                        <a:cs typeface="Times New Roman"/>
                      </a:endParaRPr>
                    </a:p>
                    <a:p>
                      <a:pPr algn="just">
                        <a:lnSpc>
                          <a:spcPct val="115000"/>
                        </a:lnSpc>
                        <a:spcAft>
                          <a:spcPts val="0"/>
                        </a:spcAft>
                      </a:pPr>
                      <a:r>
                        <a:rPr lang="sl-SI" sz="1000" dirty="0">
                          <a:effectLst/>
                          <a:latin typeface="Tahoma"/>
                          <a:ea typeface="Times New Roman"/>
                          <a:cs typeface="Times New Roman"/>
                        </a:rPr>
                        <a:t>151</a:t>
                      </a:r>
                      <a:endParaRPr lang="sl-SI" sz="10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sl-SI" sz="1000" dirty="0">
                          <a:effectLst/>
                          <a:latin typeface="Tahoma"/>
                          <a:ea typeface="Times New Roman"/>
                          <a:cs typeface="Times New Roman"/>
                        </a:rPr>
                        <a:t>MLIN 855272</a:t>
                      </a:r>
                      <a:endParaRPr lang="sl-SI" sz="1000" dirty="0">
                        <a:effectLst/>
                        <a:latin typeface="Calibri"/>
                        <a:ea typeface="Calibri"/>
                        <a:cs typeface="Times New Roman"/>
                      </a:endParaRPr>
                    </a:p>
                    <a:p>
                      <a:pPr algn="just">
                        <a:lnSpc>
                          <a:spcPct val="115000"/>
                        </a:lnSpc>
                        <a:spcAft>
                          <a:spcPts val="0"/>
                        </a:spcAft>
                      </a:pPr>
                      <a:r>
                        <a:rPr lang="sl-SI" sz="1000" dirty="0">
                          <a:effectLst/>
                          <a:latin typeface="Tahoma"/>
                          <a:ea typeface="Times New Roman"/>
                          <a:cs typeface="Times New Roman"/>
                        </a:rPr>
                        <a:t>SANI 855263</a:t>
                      </a:r>
                      <a:endParaRPr lang="sl-SI" sz="10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139565535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448573" y="309144"/>
            <a:ext cx="8229600" cy="1143000"/>
          </a:xfrm>
        </p:spPr>
        <p:txBody>
          <a:bodyPr>
            <a:normAutofit fontScale="90000"/>
          </a:bodyPr>
          <a:lstStyle/>
          <a:p>
            <a:br>
              <a:rPr lang="sl-SI" sz="3200" b="1" dirty="0">
                <a:solidFill>
                  <a:prstClr val="black"/>
                </a:solidFill>
              </a:rPr>
            </a:br>
            <a:r>
              <a:rPr lang="sl-SI" sz="3600" b="1" dirty="0">
                <a:solidFill>
                  <a:prstClr val="black"/>
                </a:solidFill>
              </a:rPr>
              <a:t>ŠTEVILO ODBRANIH BIKOVSKIH MATER CIKASTE PASME ZA LETO 2023</a:t>
            </a:r>
            <a:br>
              <a:rPr lang="sl-SI" sz="3200" dirty="0">
                <a:solidFill>
                  <a:prstClr val="black"/>
                </a:solidFill>
              </a:rPr>
            </a:br>
            <a:endParaRPr lang="sl-SI" dirty="0"/>
          </a:p>
        </p:txBody>
      </p:sp>
      <p:graphicFrame>
        <p:nvGraphicFramePr>
          <p:cNvPr id="4" name="Ograda vsebine 3"/>
          <p:cNvGraphicFramePr>
            <a:graphicFrameLocks noGrp="1"/>
          </p:cNvGraphicFramePr>
          <p:nvPr>
            <p:ph idx="1"/>
            <p:extLst>
              <p:ext uri="{D42A27DB-BD31-4B8C-83A1-F6EECF244321}">
                <p14:modId xmlns:p14="http://schemas.microsoft.com/office/powerpoint/2010/main" val="3926559689"/>
              </p:ext>
            </p:extLst>
          </p:nvPr>
        </p:nvGraphicFramePr>
        <p:xfrm>
          <a:off x="467544" y="2276873"/>
          <a:ext cx="8229600" cy="2016224"/>
        </p:xfrm>
        <a:graphic>
          <a:graphicData uri="http://schemas.openxmlformats.org/drawingml/2006/table">
            <a:tbl>
              <a:tblPr firstRow="1" bandRow="1">
                <a:tableStyleId>{5C22544A-7EE6-4342-B048-85BDC9FD1C3A}</a:tableStyleId>
              </a:tblPr>
              <a:tblGrid>
                <a:gridCol w="4896544">
                  <a:extLst>
                    <a:ext uri="{9D8B030D-6E8A-4147-A177-3AD203B41FA5}">
                      <a16:colId xmlns:a16="http://schemas.microsoft.com/office/drawing/2014/main" val="20000"/>
                    </a:ext>
                  </a:extLst>
                </a:gridCol>
                <a:gridCol w="3333056">
                  <a:extLst>
                    <a:ext uri="{9D8B030D-6E8A-4147-A177-3AD203B41FA5}">
                      <a16:colId xmlns:a16="http://schemas.microsoft.com/office/drawing/2014/main" val="20001"/>
                    </a:ext>
                  </a:extLst>
                </a:gridCol>
              </a:tblGrid>
              <a:tr h="541119">
                <a:tc>
                  <a:txBody>
                    <a:bodyPr/>
                    <a:lstStyle/>
                    <a:p>
                      <a:pPr algn="ctr"/>
                      <a:r>
                        <a:rPr lang="sl-SI" sz="2000" b="1" dirty="0"/>
                        <a:t>STATUS</a:t>
                      </a:r>
                    </a:p>
                  </a:txBody>
                  <a:tcPr/>
                </a:tc>
                <a:tc>
                  <a:txBody>
                    <a:bodyPr/>
                    <a:lstStyle/>
                    <a:p>
                      <a:pPr algn="ctr"/>
                      <a:r>
                        <a:rPr lang="sl-SI" sz="2000" b="1" dirty="0"/>
                        <a:t>ŠTEVILO</a:t>
                      </a:r>
                    </a:p>
                  </a:txBody>
                  <a:tcPr/>
                </a:tc>
                <a:extLst>
                  <a:ext uri="{0D108BD9-81ED-4DB2-BD59-A6C34878D82A}">
                    <a16:rowId xmlns:a16="http://schemas.microsoft.com/office/drawing/2014/main" val="10000"/>
                  </a:ext>
                </a:extLst>
              </a:tr>
              <a:tr h="933986">
                <a:tc>
                  <a:txBody>
                    <a:bodyPr/>
                    <a:lstStyle/>
                    <a:p>
                      <a:pPr algn="ctr"/>
                      <a:r>
                        <a:rPr lang="sl-SI" sz="2000" b="1" dirty="0"/>
                        <a:t>POTENCIALNO</a:t>
                      </a:r>
                      <a:r>
                        <a:rPr lang="sl-SI" sz="2000" b="1" baseline="0" dirty="0"/>
                        <a:t> ODBRANE BIKOVSE MATERE</a:t>
                      </a:r>
                      <a:endParaRPr lang="sl-SI" sz="2000" b="1" dirty="0"/>
                    </a:p>
                  </a:txBody>
                  <a:tcPr/>
                </a:tc>
                <a:tc>
                  <a:txBody>
                    <a:bodyPr/>
                    <a:lstStyle/>
                    <a:p>
                      <a:pPr algn="ctr"/>
                      <a:r>
                        <a:rPr lang="sl-SI" sz="2000" b="1" dirty="0"/>
                        <a:t>4</a:t>
                      </a:r>
                    </a:p>
                  </a:txBody>
                  <a:tcPr/>
                </a:tc>
                <a:extLst>
                  <a:ext uri="{0D108BD9-81ED-4DB2-BD59-A6C34878D82A}">
                    <a16:rowId xmlns:a16="http://schemas.microsoft.com/office/drawing/2014/main" val="10001"/>
                  </a:ext>
                </a:extLst>
              </a:tr>
              <a:tr h="541119">
                <a:tc>
                  <a:txBody>
                    <a:bodyPr/>
                    <a:lstStyle/>
                    <a:p>
                      <a:pPr algn="ctr"/>
                      <a:r>
                        <a:rPr lang="sl-SI" sz="2000" b="1" dirty="0"/>
                        <a:t>ODBRANE BIKOVSKE MATERE</a:t>
                      </a:r>
                    </a:p>
                  </a:txBody>
                  <a:tcPr/>
                </a:tc>
                <a:tc>
                  <a:txBody>
                    <a:bodyPr/>
                    <a:lstStyle/>
                    <a:p>
                      <a:pPr algn="ctr"/>
                      <a:r>
                        <a:rPr lang="sl-SI" sz="2000" b="1" dirty="0"/>
                        <a:t>73</a:t>
                      </a:r>
                    </a:p>
                  </a:txBody>
                  <a:tcPr/>
                </a:tc>
                <a:extLst>
                  <a:ext uri="{0D108BD9-81ED-4DB2-BD59-A6C34878D82A}">
                    <a16:rowId xmlns:a16="http://schemas.microsoft.com/office/drawing/2014/main" val="10002"/>
                  </a:ext>
                </a:extLst>
              </a:tr>
            </a:tbl>
          </a:graphicData>
        </a:graphic>
      </p:graphicFrame>
    </p:spTree>
    <p:extLst>
      <p:ext uri="{BB962C8B-B14F-4D97-AF65-F5344CB8AC3E}">
        <p14:creationId xmlns:p14="http://schemas.microsoft.com/office/powerpoint/2010/main" val="413932412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467544" y="116632"/>
            <a:ext cx="8229600" cy="778098"/>
          </a:xfrm>
        </p:spPr>
        <p:txBody>
          <a:bodyPr>
            <a:normAutofit fontScale="90000"/>
          </a:bodyPr>
          <a:lstStyle/>
          <a:p>
            <a:r>
              <a:rPr lang="sl-SI" sz="3200" b="1" dirty="0"/>
              <a:t>GENOTIPIZACIJA CIKASTIH BIKOV (ODVZEM 2021, REZULTATI 2022)</a:t>
            </a:r>
          </a:p>
        </p:txBody>
      </p:sp>
      <p:graphicFrame>
        <p:nvGraphicFramePr>
          <p:cNvPr id="4" name="Ograda vsebine 3"/>
          <p:cNvGraphicFramePr>
            <a:graphicFrameLocks noGrp="1"/>
          </p:cNvGraphicFramePr>
          <p:nvPr>
            <p:ph idx="1"/>
            <p:extLst>
              <p:ext uri="{D42A27DB-BD31-4B8C-83A1-F6EECF244321}">
                <p14:modId xmlns:p14="http://schemas.microsoft.com/office/powerpoint/2010/main" val="3699329929"/>
              </p:ext>
            </p:extLst>
          </p:nvPr>
        </p:nvGraphicFramePr>
        <p:xfrm>
          <a:off x="323528" y="988784"/>
          <a:ext cx="8640962" cy="5114456"/>
        </p:xfrm>
        <a:graphic>
          <a:graphicData uri="http://schemas.openxmlformats.org/drawingml/2006/table">
            <a:tbl>
              <a:tblPr firstRow="1" bandRow="1">
                <a:tableStyleId>{5C22544A-7EE6-4342-B048-85BDC9FD1C3A}</a:tableStyleId>
              </a:tblPr>
              <a:tblGrid>
                <a:gridCol w="936104">
                  <a:extLst>
                    <a:ext uri="{9D8B030D-6E8A-4147-A177-3AD203B41FA5}">
                      <a16:colId xmlns:a16="http://schemas.microsoft.com/office/drawing/2014/main" val="20000"/>
                    </a:ext>
                  </a:extLst>
                </a:gridCol>
                <a:gridCol w="864096">
                  <a:extLst>
                    <a:ext uri="{9D8B030D-6E8A-4147-A177-3AD203B41FA5}">
                      <a16:colId xmlns:a16="http://schemas.microsoft.com/office/drawing/2014/main" val="20001"/>
                    </a:ext>
                  </a:extLst>
                </a:gridCol>
                <a:gridCol w="1152128">
                  <a:extLst>
                    <a:ext uri="{9D8B030D-6E8A-4147-A177-3AD203B41FA5}">
                      <a16:colId xmlns:a16="http://schemas.microsoft.com/office/drawing/2014/main" val="20002"/>
                    </a:ext>
                  </a:extLst>
                </a:gridCol>
                <a:gridCol w="1800200">
                  <a:extLst>
                    <a:ext uri="{9D8B030D-6E8A-4147-A177-3AD203B41FA5}">
                      <a16:colId xmlns:a16="http://schemas.microsoft.com/office/drawing/2014/main" val="20003"/>
                    </a:ext>
                  </a:extLst>
                </a:gridCol>
                <a:gridCol w="1296144">
                  <a:extLst>
                    <a:ext uri="{9D8B030D-6E8A-4147-A177-3AD203B41FA5}">
                      <a16:colId xmlns:a16="http://schemas.microsoft.com/office/drawing/2014/main" val="20004"/>
                    </a:ext>
                  </a:extLst>
                </a:gridCol>
                <a:gridCol w="1549002">
                  <a:extLst>
                    <a:ext uri="{9D8B030D-6E8A-4147-A177-3AD203B41FA5}">
                      <a16:colId xmlns:a16="http://schemas.microsoft.com/office/drawing/2014/main" val="20005"/>
                    </a:ext>
                  </a:extLst>
                </a:gridCol>
                <a:gridCol w="1043288">
                  <a:extLst>
                    <a:ext uri="{9D8B030D-6E8A-4147-A177-3AD203B41FA5}">
                      <a16:colId xmlns:a16="http://schemas.microsoft.com/office/drawing/2014/main" val="20006"/>
                    </a:ext>
                  </a:extLst>
                </a:gridCol>
              </a:tblGrid>
              <a:tr h="499334">
                <a:tc>
                  <a:txBody>
                    <a:bodyPr/>
                    <a:lstStyle/>
                    <a:p>
                      <a:pPr algn="ctr"/>
                      <a:r>
                        <a:rPr lang="sl-SI" sz="1400" dirty="0"/>
                        <a:t>BIK</a:t>
                      </a:r>
                    </a:p>
                  </a:txBody>
                  <a:tcPr/>
                </a:tc>
                <a:tc>
                  <a:txBody>
                    <a:bodyPr/>
                    <a:lstStyle/>
                    <a:p>
                      <a:pPr algn="ctr"/>
                      <a:r>
                        <a:rPr lang="sl-SI" sz="1400" dirty="0"/>
                        <a:t>ROD.ŠT.</a:t>
                      </a:r>
                    </a:p>
                  </a:txBody>
                  <a:tcPr/>
                </a:tc>
                <a:tc>
                  <a:txBody>
                    <a:bodyPr/>
                    <a:lstStyle/>
                    <a:p>
                      <a:pPr algn="ctr"/>
                      <a:r>
                        <a:rPr lang="sl-SI" sz="1400" dirty="0"/>
                        <a:t>ROJSTVO</a:t>
                      </a:r>
                    </a:p>
                  </a:txBody>
                  <a:tcPr/>
                </a:tc>
                <a:tc>
                  <a:txBody>
                    <a:bodyPr/>
                    <a:lstStyle/>
                    <a:p>
                      <a:pPr algn="ctr"/>
                      <a:r>
                        <a:rPr lang="sl-SI" sz="1400" dirty="0"/>
                        <a:t>OČE</a:t>
                      </a:r>
                    </a:p>
                  </a:txBody>
                  <a:tcPr/>
                </a:tc>
                <a:tc>
                  <a:txBody>
                    <a:bodyPr/>
                    <a:lstStyle/>
                    <a:p>
                      <a:pPr algn="ctr"/>
                      <a:r>
                        <a:rPr lang="sl-SI" sz="1400" dirty="0"/>
                        <a:t>MATI</a:t>
                      </a:r>
                    </a:p>
                  </a:txBody>
                  <a:tcPr/>
                </a:tc>
                <a:tc>
                  <a:txBody>
                    <a:bodyPr/>
                    <a:lstStyle/>
                    <a:p>
                      <a:pPr algn="ctr"/>
                      <a:r>
                        <a:rPr lang="sl-SI" sz="1400" dirty="0"/>
                        <a:t>MNENJE GENSKE BANKE (%</a:t>
                      </a:r>
                      <a:r>
                        <a:rPr lang="sl-SI" sz="1400" dirty="0" err="1"/>
                        <a:t>inbr</a:t>
                      </a:r>
                      <a:r>
                        <a:rPr lang="sl-SI" sz="1400" dirty="0"/>
                        <a:t>.)</a:t>
                      </a:r>
                    </a:p>
                  </a:txBody>
                  <a:tcPr/>
                </a:tc>
                <a:tc>
                  <a:txBody>
                    <a:bodyPr/>
                    <a:lstStyle/>
                    <a:p>
                      <a:pPr algn="ctr"/>
                      <a:r>
                        <a:rPr lang="sl-SI" sz="1400" dirty="0"/>
                        <a:t>ODLOČITEV KOMISIJE</a:t>
                      </a:r>
                    </a:p>
                  </a:txBody>
                  <a:tcPr/>
                </a:tc>
                <a:extLst>
                  <a:ext uri="{0D108BD9-81ED-4DB2-BD59-A6C34878D82A}">
                    <a16:rowId xmlns:a16="http://schemas.microsoft.com/office/drawing/2014/main" val="10000"/>
                  </a:ext>
                </a:extLst>
              </a:tr>
              <a:tr h="357367">
                <a:tc>
                  <a:txBody>
                    <a:bodyPr/>
                    <a:lstStyle/>
                    <a:p>
                      <a:pPr algn="ctr"/>
                      <a:r>
                        <a:rPr lang="sl-SI" sz="1600" b="1" dirty="0"/>
                        <a:t>NISKO</a:t>
                      </a:r>
                    </a:p>
                  </a:txBody>
                  <a:tcPr/>
                </a:tc>
                <a:tc>
                  <a:txBody>
                    <a:bodyPr/>
                    <a:lstStyle/>
                    <a:p>
                      <a:pPr algn="ctr"/>
                      <a:r>
                        <a:rPr lang="sl-SI" sz="1600" dirty="0"/>
                        <a:t>855250</a:t>
                      </a:r>
                    </a:p>
                  </a:txBody>
                  <a:tcPr/>
                </a:tc>
                <a:tc>
                  <a:txBody>
                    <a:bodyPr/>
                    <a:lstStyle/>
                    <a:p>
                      <a:pPr algn="ctr"/>
                      <a:r>
                        <a:rPr lang="sl-SI" sz="1600" dirty="0"/>
                        <a:t>22.7.2020</a:t>
                      </a:r>
                    </a:p>
                  </a:txBody>
                  <a:tcPr/>
                </a:tc>
                <a:tc>
                  <a:txBody>
                    <a:bodyPr/>
                    <a:lstStyle/>
                    <a:p>
                      <a:pPr algn="ctr"/>
                      <a:r>
                        <a:rPr lang="sl-SI" sz="1600" b="1" dirty="0"/>
                        <a:t>NANI 854631</a:t>
                      </a:r>
                    </a:p>
                  </a:txBody>
                  <a:tcPr/>
                </a:tc>
                <a:tc>
                  <a:txBody>
                    <a:bodyPr/>
                    <a:lstStyle/>
                    <a:p>
                      <a:pPr algn="ctr"/>
                      <a:r>
                        <a:rPr lang="sl-SI" sz="1600" dirty="0"/>
                        <a:t>SI 84088224</a:t>
                      </a:r>
                    </a:p>
                  </a:txBody>
                  <a:tcPr/>
                </a:tc>
                <a:tc>
                  <a:txBody>
                    <a:bodyPr/>
                    <a:lstStyle/>
                    <a:p>
                      <a:pPr algn="ctr"/>
                      <a:r>
                        <a:rPr lang="sl-SI" sz="1600" b="1" dirty="0">
                          <a:solidFill>
                            <a:schemeClr val="tx1"/>
                          </a:solidFill>
                        </a:rPr>
                        <a:t>Primeren (2,3%)</a:t>
                      </a:r>
                    </a:p>
                  </a:txBody>
                  <a:tcPr/>
                </a:tc>
                <a:tc>
                  <a:txBody>
                    <a:bodyPr/>
                    <a:lstStyle/>
                    <a:p>
                      <a:pPr algn="ctr"/>
                      <a:r>
                        <a:rPr lang="sl-SI" sz="1600" b="1" dirty="0">
                          <a:solidFill>
                            <a:schemeClr val="tx1"/>
                          </a:solidFill>
                        </a:rPr>
                        <a:t>NE</a:t>
                      </a:r>
                    </a:p>
                  </a:txBody>
                  <a:tcPr/>
                </a:tc>
                <a:extLst>
                  <a:ext uri="{0D108BD9-81ED-4DB2-BD59-A6C34878D82A}">
                    <a16:rowId xmlns:a16="http://schemas.microsoft.com/office/drawing/2014/main" val="10001"/>
                  </a:ext>
                </a:extLst>
              </a:tr>
              <a:tr h="558079">
                <a:tc>
                  <a:txBody>
                    <a:bodyPr/>
                    <a:lstStyle/>
                    <a:p>
                      <a:pPr algn="ctr"/>
                      <a:r>
                        <a:rPr lang="sl-SI" sz="1600" b="1" dirty="0"/>
                        <a:t>MARK</a:t>
                      </a:r>
                    </a:p>
                  </a:txBody>
                  <a:tcPr/>
                </a:tc>
                <a:tc>
                  <a:txBody>
                    <a:bodyPr/>
                    <a:lstStyle/>
                    <a:p>
                      <a:pPr algn="ctr"/>
                      <a:r>
                        <a:rPr lang="sl-SI" sz="1600" dirty="0"/>
                        <a:t>855238</a:t>
                      </a:r>
                    </a:p>
                  </a:txBody>
                  <a:tcPr/>
                </a:tc>
                <a:tc>
                  <a:txBody>
                    <a:bodyPr/>
                    <a:lstStyle/>
                    <a:p>
                      <a:pPr algn="ctr"/>
                      <a:r>
                        <a:rPr lang="sl-SI" sz="1600" dirty="0"/>
                        <a:t>8.6.2020</a:t>
                      </a:r>
                    </a:p>
                  </a:txBody>
                  <a:tcPr/>
                </a:tc>
                <a:tc>
                  <a:txBody>
                    <a:bodyPr/>
                    <a:lstStyle/>
                    <a:p>
                      <a:pPr algn="ctr"/>
                      <a:r>
                        <a:rPr lang="sl-SI" sz="1600" b="1" dirty="0"/>
                        <a:t>MED 855238</a:t>
                      </a:r>
                    </a:p>
                  </a:txBody>
                  <a:tcPr/>
                </a:tc>
                <a:tc>
                  <a:txBody>
                    <a:bodyPr/>
                    <a:lstStyle/>
                    <a:p>
                      <a:pPr algn="ctr"/>
                      <a:r>
                        <a:rPr lang="sl-SI" sz="1600" dirty="0"/>
                        <a:t>SI 45084227</a:t>
                      </a:r>
                    </a:p>
                  </a:txBody>
                  <a:tcPr/>
                </a:tc>
                <a:tc>
                  <a:txBody>
                    <a:bodyPr/>
                    <a:lstStyle/>
                    <a:p>
                      <a:pPr algn="ctr"/>
                      <a:r>
                        <a:rPr lang="sl-SI" sz="1600" b="1" dirty="0">
                          <a:solidFill>
                            <a:srgbClr val="FF0000"/>
                          </a:solidFill>
                        </a:rPr>
                        <a:t>Manj</a:t>
                      </a:r>
                      <a:r>
                        <a:rPr lang="sl-SI" sz="1600" b="1" baseline="0" dirty="0">
                          <a:solidFill>
                            <a:srgbClr val="FF0000"/>
                          </a:solidFill>
                        </a:rPr>
                        <a:t> primeren (primesi PZ)</a:t>
                      </a:r>
                      <a:endParaRPr lang="sl-SI" sz="1600" b="1" dirty="0">
                        <a:solidFill>
                          <a:srgbClr val="FF0000"/>
                        </a:solidFill>
                      </a:endParaRPr>
                    </a:p>
                  </a:txBody>
                  <a:tcPr/>
                </a:tc>
                <a:tc>
                  <a:txBody>
                    <a:bodyPr/>
                    <a:lstStyle/>
                    <a:p>
                      <a:pPr algn="ctr"/>
                      <a:r>
                        <a:rPr lang="sl-SI" sz="1600" b="1" dirty="0">
                          <a:solidFill>
                            <a:schemeClr val="tx1"/>
                          </a:solidFill>
                        </a:rPr>
                        <a:t>NE</a:t>
                      </a:r>
                    </a:p>
                  </a:txBody>
                  <a:tcPr/>
                </a:tc>
                <a:extLst>
                  <a:ext uri="{0D108BD9-81ED-4DB2-BD59-A6C34878D82A}">
                    <a16:rowId xmlns:a16="http://schemas.microsoft.com/office/drawing/2014/main" val="10002"/>
                  </a:ext>
                </a:extLst>
              </a:tr>
              <a:tr h="357367">
                <a:tc>
                  <a:txBody>
                    <a:bodyPr/>
                    <a:lstStyle/>
                    <a:p>
                      <a:pPr algn="ctr"/>
                      <a:r>
                        <a:rPr lang="sl-SI" sz="1600" b="1" dirty="0"/>
                        <a:t>VALTER</a:t>
                      </a:r>
                    </a:p>
                  </a:txBody>
                  <a:tcPr/>
                </a:tc>
                <a:tc>
                  <a:txBody>
                    <a:bodyPr/>
                    <a:lstStyle/>
                    <a:p>
                      <a:pPr algn="ctr"/>
                      <a:r>
                        <a:rPr lang="sl-SI" sz="1600" dirty="0"/>
                        <a:t>855227</a:t>
                      </a:r>
                    </a:p>
                  </a:txBody>
                  <a:tcPr/>
                </a:tc>
                <a:tc>
                  <a:txBody>
                    <a:bodyPr/>
                    <a:lstStyle/>
                    <a:p>
                      <a:pPr algn="ctr"/>
                      <a:r>
                        <a:rPr lang="sl-SI" sz="1600" dirty="0"/>
                        <a:t>22.4.2020</a:t>
                      </a:r>
                    </a:p>
                  </a:txBody>
                  <a:tcPr/>
                </a:tc>
                <a:tc>
                  <a:txBody>
                    <a:bodyPr/>
                    <a:lstStyle/>
                    <a:p>
                      <a:pPr algn="ctr"/>
                      <a:r>
                        <a:rPr lang="sl-SI" sz="1600" b="1" dirty="0"/>
                        <a:t>VALCER 854729</a:t>
                      </a:r>
                    </a:p>
                  </a:txBody>
                  <a:tcPr/>
                </a:tc>
                <a:tc>
                  <a:txBody>
                    <a:bodyPr/>
                    <a:lstStyle/>
                    <a:p>
                      <a:pPr algn="ctr"/>
                      <a:r>
                        <a:rPr lang="sl-SI" sz="1600" dirty="0"/>
                        <a:t>SI 44280059</a:t>
                      </a:r>
                    </a:p>
                  </a:txBody>
                  <a:tcPr/>
                </a:tc>
                <a:tc>
                  <a:txBody>
                    <a:bodyPr/>
                    <a:lstStyle/>
                    <a:p>
                      <a:pPr algn="ctr"/>
                      <a:r>
                        <a:rPr lang="sl-SI" sz="1600" b="1" dirty="0">
                          <a:solidFill>
                            <a:schemeClr val="tx1"/>
                          </a:solidFill>
                        </a:rPr>
                        <a:t>Primeren</a:t>
                      </a:r>
                      <a:r>
                        <a:rPr lang="sl-SI" sz="1600" b="1" baseline="0" dirty="0">
                          <a:solidFill>
                            <a:schemeClr val="tx1"/>
                          </a:solidFill>
                        </a:rPr>
                        <a:t> </a:t>
                      </a:r>
                      <a:r>
                        <a:rPr lang="sl-SI" sz="1600" b="1" dirty="0">
                          <a:solidFill>
                            <a:schemeClr val="tx1"/>
                          </a:solidFill>
                        </a:rPr>
                        <a:t>(1%)</a:t>
                      </a:r>
                    </a:p>
                  </a:txBody>
                  <a:tcPr/>
                </a:tc>
                <a:tc>
                  <a:txBody>
                    <a:bodyPr/>
                    <a:lstStyle/>
                    <a:p>
                      <a:pPr algn="ctr"/>
                      <a:r>
                        <a:rPr lang="sl-SI" sz="1600" b="1" dirty="0">
                          <a:solidFill>
                            <a:schemeClr val="tx1"/>
                          </a:solidFill>
                        </a:rPr>
                        <a:t>NE</a:t>
                      </a:r>
                    </a:p>
                  </a:txBody>
                  <a:tcPr/>
                </a:tc>
                <a:extLst>
                  <a:ext uri="{0D108BD9-81ED-4DB2-BD59-A6C34878D82A}">
                    <a16:rowId xmlns:a16="http://schemas.microsoft.com/office/drawing/2014/main" val="10003"/>
                  </a:ext>
                </a:extLst>
              </a:tr>
              <a:tr h="558079">
                <a:tc>
                  <a:txBody>
                    <a:bodyPr/>
                    <a:lstStyle/>
                    <a:p>
                      <a:pPr algn="ctr"/>
                      <a:r>
                        <a:rPr lang="sl-SI" sz="1600" b="1" dirty="0"/>
                        <a:t>MLIN</a:t>
                      </a:r>
                    </a:p>
                  </a:txBody>
                  <a:tcPr/>
                </a:tc>
                <a:tc>
                  <a:txBody>
                    <a:bodyPr/>
                    <a:lstStyle/>
                    <a:p>
                      <a:pPr algn="ctr"/>
                      <a:r>
                        <a:rPr lang="sl-SI" sz="1600" dirty="0"/>
                        <a:t>855272</a:t>
                      </a:r>
                    </a:p>
                  </a:txBody>
                  <a:tcPr/>
                </a:tc>
                <a:tc>
                  <a:txBody>
                    <a:bodyPr/>
                    <a:lstStyle/>
                    <a:p>
                      <a:pPr algn="ctr"/>
                      <a:r>
                        <a:rPr lang="sl-SI" sz="1600" dirty="0"/>
                        <a:t>5.9.2020</a:t>
                      </a:r>
                    </a:p>
                  </a:txBody>
                  <a:tcPr/>
                </a:tc>
                <a:tc>
                  <a:txBody>
                    <a:bodyPr/>
                    <a:lstStyle/>
                    <a:p>
                      <a:pPr algn="ctr"/>
                      <a:r>
                        <a:rPr lang="sl-SI" sz="1600" b="1" dirty="0"/>
                        <a:t>MOKI 854612</a:t>
                      </a:r>
                    </a:p>
                  </a:txBody>
                  <a:tcPr/>
                </a:tc>
                <a:tc>
                  <a:txBody>
                    <a:bodyPr/>
                    <a:lstStyle/>
                    <a:p>
                      <a:pPr algn="ctr"/>
                      <a:r>
                        <a:rPr lang="sl-SI" sz="1600" dirty="0"/>
                        <a:t>SI 64850014</a:t>
                      </a:r>
                    </a:p>
                  </a:txBody>
                  <a:tcPr/>
                </a:tc>
                <a:tc>
                  <a:txBody>
                    <a:bodyPr/>
                    <a:lstStyle/>
                    <a:p>
                      <a:pPr algn="ctr"/>
                      <a:r>
                        <a:rPr lang="sl-SI" sz="1600" b="1" dirty="0">
                          <a:solidFill>
                            <a:schemeClr val="tx1"/>
                          </a:solidFill>
                        </a:rPr>
                        <a:t>Manj</a:t>
                      </a:r>
                      <a:r>
                        <a:rPr lang="sl-SI" sz="1600" b="1" baseline="0" dirty="0">
                          <a:solidFill>
                            <a:schemeClr val="tx1"/>
                          </a:solidFill>
                        </a:rPr>
                        <a:t> primeren </a:t>
                      </a:r>
                      <a:r>
                        <a:rPr lang="sl-SI" sz="1600" b="1" baseline="0" dirty="0">
                          <a:solidFill>
                            <a:srgbClr val="FF0000"/>
                          </a:solidFill>
                        </a:rPr>
                        <a:t>(4,2%)</a:t>
                      </a:r>
                      <a:endParaRPr lang="sl-SI" sz="1600" b="1" dirty="0">
                        <a:solidFill>
                          <a:srgbClr val="FF0000"/>
                        </a:solidFill>
                      </a:endParaRPr>
                    </a:p>
                  </a:txBody>
                  <a:tcPr/>
                </a:tc>
                <a:tc>
                  <a:txBody>
                    <a:bodyPr/>
                    <a:lstStyle/>
                    <a:p>
                      <a:pPr algn="ctr"/>
                      <a:r>
                        <a:rPr lang="sl-SI" sz="1600" b="1" dirty="0">
                          <a:solidFill>
                            <a:schemeClr val="tx1"/>
                          </a:solidFill>
                        </a:rPr>
                        <a:t>DA</a:t>
                      </a:r>
                    </a:p>
                  </a:txBody>
                  <a:tcPr/>
                </a:tc>
                <a:extLst>
                  <a:ext uri="{0D108BD9-81ED-4DB2-BD59-A6C34878D82A}">
                    <a16:rowId xmlns:a16="http://schemas.microsoft.com/office/drawing/2014/main" val="10004"/>
                  </a:ext>
                </a:extLst>
              </a:tr>
              <a:tr h="558079">
                <a:tc>
                  <a:txBody>
                    <a:bodyPr/>
                    <a:lstStyle/>
                    <a:p>
                      <a:pPr algn="ctr"/>
                      <a:r>
                        <a:rPr lang="sl-SI" sz="1600" b="1" dirty="0"/>
                        <a:t>SLAVNIK</a:t>
                      </a:r>
                    </a:p>
                  </a:txBody>
                  <a:tcPr/>
                </a:tc>
                <a:tc>
                  <a:txBody>
                    <a:bodyPr/>
                    <a:lstStyle/>
                    <a:p>
                      <a:pPr algn="ctr"/>
                      <a:r>
                        <a:rPr lang="sl-SI" sz="1600" dirty="0"/>
                        <a:t>855234</a:t>
                      </a:r>
                    </a:p>
                  </a:txBody>
                  <a:tcPr/>
                </a:tc>
                <a:tc>
                  <a:txBody>
                    <a:bodyPr/>
                    <a:lstStyle/>
                    <a:p>
                      <a:pPr algn="ctr"/>
                      <a:r>
                        <a:rPr lang="sl-SI" sz="1600" dirty="0"/>
                        <a:t>1.112020</a:t>
                      </a:r>
                    </a:p>
                  </a:txBody>
                  <a:tcPr/>
                </a:tc>
                <a:tc>
                  <a:txBody>
                    <a:bodyPr/>
                    <a:lstStyle/>
                    <a:p>
                      <a:pPr algn="ctr"/>
                      <a:r>
                        <a:rPr lang="sl-SI" sz="1600" b="1" dirty="0"/>
                        <a:t>SVITOV 855234</a:t>
                      </a:r>
                    </a:p>
                  </a:txBody>
                  <a:tcPr/>
                </a:tc>
                <a:tc>
                  <a:txBody>
                    <a:bodyPr/>
                    <a:lstStyle/>
                    <a:p>
                      <a:pPr algn="ctr"/>
                      <a:r>
                        <a:rPr lang="sl-SI" sz="1600" dirty="0"/>
                        <a:t>SI 25001561</a:t>
                      </a:r>
                    </a:p>
                  </a:txBody>
                  <a:tcPr/>
                </a:tc>
                <a:tc>
                  <a:txBody>
                    <a:bodyPr/>
                    <a:lstStyle/>
                    <a:p>
                      <a:pPr algn="ctr"/>
                      <a:r>
                        <a:rPr lang="sl-SI" sz="1600" b="1" dirty="0">
                          <a:solidFill>
                            <a:schemeClr val="tx1"/>
                          </a:solidFill>
                        </a:rPr>
                        <a:t>Manj</a:t>
                      </a:r>
                      <a:r>
                        <a:rPr lang="sl-SI" sz="1600" b="1" baseline="0" dirty="0">
                          <a:solidFill>
                            <a:schemeClr val="tx1"/>
                          </a:solidFill>
                        </a:rPr>
                        <a:t> primeren </a:t>
                      </a:r>
                      <a:r>
                        <a:rPr lang="sl-SI" sz="1600" b="1" baseline="0" dirty="0">
                          <a:solidFill>
                            <a:srgbClr val="FF0000"/>
                          </a:solidFill>
                        </a:rPr>
                        <a:t>(7%)</a:t>
                      </a:r>
                      <a:endParaRPr lang="sl-SI" sz="1600" b="1" dirty="0">
                        <a:solidFill>
                          <a:srgbClr val="FF0000"/>
                        </a:solidFill>
                      </a:endParaRPr>
                    </a:p>
                  </a:txBody>
                  <a:tcPr/>
                </a:tc>
                <a:tc>
                  <a:txBody>
                    <a:bodyPr/>
                    <a:lstStyle/>
                    <a:p>
                      <a:pPr algn="ctr"/>
                      <a:r>
                        <a:rPr lang="sl-SI" sz="1600" b="1" dirty="0">
                          <a:solidFill>
                            <a:schemeClr val="tx1"/>
                          </a:solidFill>
                        </a:rPr>
                        <a:t>NE</a:t>
                      </a:r>
                    </a:p>
                  </a:txBody>
                  <a:tcPr/>
                </a:tc>
                <a:extLst>
                  <a:ext uri="{0D108BD9-81ED-4DB2-BD59-A6C34878D82A}">
                    <a16:rowId xmlns:a16="http://schemas.microsoft.com/office/drawing/2014/main" val="10005"/>
                  </a:ext>
                </a:extLst>
              </a:tr>
              <a:tr h="357367">
                <a:tc>
                  <a:txBody>
                    <a:bodyPr/>
                    <a:lstStyle/>
                    <a:p>
                      <a:pPr algn="ctr"/>
                      <a:r>
                        <a:rPr lang="sl-SI" sz="1600" b="1" dirty="0"/>
                        <a:t>NOEL</a:t>
                      </a:r>
                    </a:p>
                  </a:txBody>
                  <a:tcPr/>
                </a:tc>
                <a:tc>
                  <a:txBody>
                    <a:bodyPr/>
                    <a:lstStyle/>
                    <a:p>
                      <a:pPr algn="ctr"/>
                      <a:r>
                        <a:rPr lang="sl-SI" sz="1600" dirty="0"/>
                        <a:t>855104</a:t>
                      </a:r>
                    </a:p>
                  </a:txBody>
                  <a:tcPr/>
                </a:tc>
                <a:tc>
                  <a:txBody>
                    <a:bodyPr/>
                    <a:lstStyle/>
                    <a:p>
                      <a:pPr algn="ctr"/>
                      <a:r>
                        <a:rPr lang="sl-SI" sz="1600" dirty="0"/>
                        <a:t>7.3.2020</a:t>
                      </a:r>
                    </a:p>
                  </a:txBody>
                  <a:tcPr/>
                </a:tc>
                <a:tc>
                  <a:txBody>
                    <a:bodyPr/>
                    <a:lstStyle/>
                    <a:p>
                      <a:pPr algn="ctr"/>
                      <a:r>
                        <a:rPr lang="sl-SI" sz="1600" b="1" dirty="0"/>
                        <a:t>NOS 854297</a:t>
                      </a:r>
                    </a:p>
                  </a:txBody>
                  <a:tcPr/>
                </a:tc>
                <a:tc>
                  <a:txBody>
                    <a:bodyPr/>
                    <a:lstStyle/>
                    <a:p>
                      <a:pPr algn="ctr"/>
                      <a:r>
                        <a:rPr lang="sl-SI" sz="1600" dirty="0"/>
                        <a:t>SI 55020527</a:t>
                      </a:r>
                    </a:p>
                  </a:txBody>
                  <a:tcPr/>
                </a:tc>
                <a:tc>
                  <a:txBody>
                    <a:bodyPr/>
                    <a:lstStyle/>
                    <a:p>
                      <a:pPr algn="ctr"/>
                      <a:r>
                        <a:rPr lang="sl-SI" sz="1600" b="1" dirty="0">
                          <a:solidFill>
                            <a:schemeClr val="tx1"/>
                          </a:solidFill>
                        </a:rPr>
                        <a:t>Primeren</a:t>
                      </a:r>
                      <a:r>
                        <a:rPr lang="sl-SI" sz="1600" b="1" baseline="0" dirty="0">
                          <a:solidFill>
                            <a:schemeClr val="tx1"/>
                          </a:solidFill>
                        </a:rPr>
                        <a:t> (0,5%)</a:t>
                      </a:r>
                      <a:endParaRPr lang="sl-SI" sz="1600" b="1" dirty="0">
                        <a:solidFill>
                          <a:schemeClr val="tx1"/>
                        </a:solidFill>
                      </a:endParaRPr>
                    </a:p>
                  </a:txBody>
                  <a:tcPr/>
                </a:tc>
                <a:tc>
                  <a:txBody>
                    <a:bodyPr/>
                    <a:lstStyle/>
                    <a:p>
                      <a:pPr algn="ctr"/>
                      <a:r>
                        <a:rPr lang="sl-SI" sz="1600" b="1" dirty="0">
                          <a:solidFill>
                            <a:schemeClr val="tx1"/>
                          </a:solidFill>
                        </a:rPr>
                        <a:t>NE</a:t>
                      </a:r>
                    </a:p>
                  </a:txBody>
                  <a:tcPr/>
                </a:tc>
                <a:extLst>
                  <a:ext uri="{0D108BD9-81ED-4DB2-BD59-A6C34878D82A}">
                    <a16:rowId xmlns:a16="http://schemas.microsoft.com/office/drawing/2014/main" val="10006"/>
                  </a:ext>
                </a:extLst>
              </a:tr>
              <a:tr h="357367">
                <a:tc>
                  <a:txBody>
                    <a:bodyPr/>
                    <a:lstStyle/>
                    <a:p>
                      <a:pPr algn="ctr"/>
                      <a:r>
                        <a:rPr lang="sl-SI" sz="1600" b="1" dirty="0"/>
                        <a:t>PIKO</a:t>
                      </a:r>
                    </a:p>
                  </a:txBody>
                  <a:tcPr/>
                </a:tc>
                <a:tc>
                  <a:txBody>
                    <a:bodyPr/>
                    <a:lstStyle/>
                    <a:p>
                      <a:pPr algn="ctr"/>
                      <a:r>
                        <a:rPr lang="sl-SI" sz="1600" dirty="0"/>
                        <a:t>855094</a:t>
                      </a:r>
                    </a:p>
                  </a:txBody>
                  <a:tcPr/>
                </a:tc>
                <a:tc>
                  <a:txBody>
                    <a:bodyPr/>
                    <a:lstStyle/>
                    <a:p>
                      <a:pPr algn="ctr"/>
                      <a:r>
                        <a:rPr lang="sl-SI" sz="1600" dirty="0"/>
                        <a:t>29.4.2020</a:t>
                      </a:r>
                    </a:p>
                  </a:txBody>
                  <a:tcPr/>
                </a:tc>
                <a:tc>
                  <a:txBody>
                    <a:bodyPr/>
                    <a:lstStyle/>
                    <a:p>
                      <a:pPr algn="ctr"/>
                      <a:r>
                        <a:rPr lang="sl-SI" sz="1600" b="1" dirty="0"/>
                        <a:t>PELIN 854302</a:t>
                      </a:r>
                    </a:p>
                  </a:txBody>
                  <a:tcPr/>
                </a:tc>
                <a:tc>
                  <a:txBody>
                    <a:bodyPr/>
                    <a:lstStyle/>
                    <a:p>
                      <a:pPr algn="ctr"/>
                      <a:r>
                        <a:rPr lang="sl-SI" sz="1600" dirty="0"/>
                        <a:t>SI 83329748</a:t>
                      </a:r>
                    </a:p>
                  </a:txBody>
                  <a:tcPr/>
                </a:tc>
                <a:tc>
                  <a:txBody>
                    <a:bodyPr/>
                    <a:lstStyle/>
                    <a:p>
                      <a:pPr algn="ctr"/>
                      <a:r>
                        <a:rPr lang="sl-SI" sz="1600" b="1" dirty="0">
                          <a:solidFill>
                            <a:schemeClr val="tx1"/>
                          </a:solidFill>
                        </a:rPr>
                        <a:t>Primeren (0,6%)</a:t>
                      </a:r>
                    </a:p>
                  </a:txBody>
                  <a:tcPr/>
                </a:tc>
                <a:tc>
                  <a:txBody>
                    <a:bodyPr/>
                    <a:lstStyle/>
                    <a:p>
                      <a:pPr algn="ctr"/>
                      <a:r>
                        <a:rPr lang="sl-SI" sz="1600" b="1" dirty="0">
                          <a:solidFill>
                            <a:schemeClr val="tx1"/>
                          </a:solidFill>
                        </a:rPr>
                        <a:t>DA</a:t>
                      </a:r>
                    </a:p>
                  </a:txBody>
                  <a:tcPr/>
                </a:tc>
                <a:extLst>
                  <a:ext uri="{0D108BD9-81ED-4DB2-BD59-A6C34878D82A}">
                    <a16:rowId xmlns:a16="http://schemas.microsoft.com/office/drawing/2014/main" val="10007"/>
                  </a:ext>
                </a:extLst>
              </a:tr>
              <a:tr h="357367">
                <a:tc>
                  <a:txBody>
                    <a:bodyPr/>
                    <a:lstStyle/>
                    <a:p>
                      <a:pPr algn="ctr"/>
                      <a:r>
                        <a:rPr lang="sl-SI" sz="1600" b="1" dirty="0"/>
                        <a:t>SIMP</a:t>
                      </a:r>
                    </a:p>
                  </a:txBody>
                  <a:tcPr/>
                </a:tc>
                <a:tc>
                  <a:txBody>
                    <a:bodyPr/>
                    <a:lstStyle/>
                    <a:p>
                      <a:pPr algn="ctr"/>
                      <a:r>
                        <a:rPr lang="sl-SI" sz="1600" dirty="0"/>
                        <a:t>855145</a:t>
                      </a:r>
                    </a:p>
                  </a:txBody>
                  <a:tcPr/>
                </a:tc>
                <a:tc>
                  <a:txBody>
                    <a:bodyPr/>
                    <a:lstStyle/>
                    <a:p>
                      <a:pPr algn="ctr"/>
                      <a:r>
                        <a:rPr lang="sl-SI" sz="1600" dirty="0"/>
                        <a:t>24.4.2021</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l-SI" sz="1600" b="1" i="0" u="none" strike="noStrike" kern="1200" cap="none" spc="0" normalizeH="0" baseline="0" noProof="0" dirty="0">
                          <a:ln>
                            <a:noFill/>
                          </a:ln>
                          <a:solidFill>
                            <a:prstClr val="black"/>
                          </a:solidFill>
                          <a:effectLst/>
                          <a:uLnTx/>
                          <a:uFillTx/>
                          <a:latin typeface="+mn-lt"/>
                          <a:ea typeface="+mn-ea"/>
                          <a:cs typeface="+mn-cs"/>
                        </a:rPr>
                        <a:t>SREČKO 854288</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l-SI" sz="1600" b="0" i="0" u="none" strike="noStrike" kern="1200" cap="none" spc="0" normalizeH="0" baseline="0" noProof="0" dirty="0">
                          <a:ln>
                            <a:noFill/>
                          </a:ln>
                          <a:solidFill>
                            <a:prstClr val="black"/>
                          </a:solidFill>
                          <a:effectLst/>
                          <a:uLnTx/>
                          <a:uFillTx/>
                          <a:latin typeface="+mn-lt"/>
                          <a:ea typeface="+mn-ea"/>
                          <a:cs typeface="+mn-cs"/>
                        </a:rPr>
                        <a:t>SI 64385633</a:t>
                      </a:r>
                    </a:p>
                  </a:txBody>
                  <a:tcPr/>
                </a:tc>
                <a:tc>
                  <a:txBody>
                    <a:bodyPr/>
                    <a:lstStyle/>
                    <a:p>
                      <a:pPr algn="ctr"/>
                      <a:r>
                        <a:rPr lang="sl-SI" sz="1600" b="1" dirty="0">
                          <a:solidFill>
                            <a:schemeClr val="tx1"/>
                          </a:solidFill>
                        </a:rPr>
                        <a:t>Primeren (0,9%)</a:t>
                      </a:r>
                    </a:p>
                  </a:txBody>
                  <a:tcPr/>
                </a:tc>
                <a:tc>
                  <a:txBody>
                    <a:bodyPr/>
                    <a:lstStyle/>
                    <a:p>
                      <a:pPr algn="ctr"/>
                      <a:r>
                        <a:rPr lang="sl-SI" sz="1600" b="1" dirty="0">
                          <a:solidFill>
                            <a:schemeClr val="tx1"/>
                          </a:solidFill>
                        </a:rPr>
                        <a:t>NE</a:t>
                      </a:r>
                    </a:p>
                  </a:txBody>
                  <a:tcPr/>
                </a:tc>
                <a:extLst>
                  <a:ext uri="{0D108BD9-81ED-4DB2-BD59-A6C34878D82A}">
                    <a16:rowId xmlns:a16="http://schemas.microsoft.com/office/drawing/2014/main" val="10008"/>
                  </a:ext>
                </a:extLst>
              </a:tr>
              <a:tr h="357367">
                <a:tc>
                  <a:txBody>
                    <a:bodyPr/>
                    <a:lstStyle/>
                    <a:p>
                      <a:pPr algn="ctr"/>
                      <a:r>
                        <a:rPr lang="sl-SI" sz="1600" b="1" dirty="0"/>
                        <a:t>SANI</a:t>
                      </a:r>
                    </a:p>
                  </a:txBody>
                  <a:tcPr/>
                </a:tc>
                <a:tc>
                  <a:txBody>
                    <a:bodyPr/>
                    <a:lstStyle/>
                    <a:p>
                      <a:pPr algn="ctr"/>
                      <a:r>
                        <a:rPr lang="sl-SI" sz="1600" dirty="0"/>
                        <a:t>855263</a:t>
                      </a:r>
                    </a:p>
                  </a:txBody>
                  <a:tcPr/>
                </a:tc>
                <a:tc>
                  <a:txBody>
                    <a:bodyPr/>
                    <a:lstStyle/>
                    <a:p>
                      <a:pPr algn="ctr"/>
                      <a:r>
                        <a:rPr lang="sl-SI" sz="1600" dirty="0"/>
                        <a:t>18.2.2021</a:t>
                      </a:r>
                    </a:p>
                  </a:txBody>
                  <a:tcPr/>
                </a:tc>
                <a:tc>
                  <a:txBody>
                    <a:bodyPr/>
                    <a:lstStyle/>
                    <a:p>
                      <a:pPr algn="ctr"/>
                      <a:r>
                        <a:rPr lang="sl-SI" sz="1600" b="1" dirty="0"/>
                        <a:t>SOLO 854577</a:t>
                      </a:r>
                    </a:p>
                  </a:txBody>
                  <a:tcPr/>
                </a:tc>
                <a:tc>
                  <a:txBody>
                    <a:bodyPr/>
                    <a:lstStyle/>
                    <a:p>
                      <a:pPr algn="ctr"/>
                      <a:r>
                        <a:rPr lang="sl-SI" sz="1600" dirty="0"/>
                        <a:t>SI 84056043</a:t>
                      </a:r>
                    </a:p>
                  </a:txBody>
                  <a:tcPr/>
                </a:tc>
                <a:tc>
                  <a:txBody>
                    <a:bodyPr/>
                    <a:lstStyle/>
                    <a:p>
                      <a:pPr algn="ctr"/>
                      <a:r>
                        <a:rPr lang="sl-SI" sz="1600" b="1" dirty="0">
                          <a:solidFill>
                            <a:schemeClr val="tx1"/>
                          </a:solidFill>
                        </a:rPr>
                        <a:t>Primeren (0,0%)</a:t>
                      </a:r>
                    </a:p>
                  </a:txBody>
                  <a:tcPr/>
                </a:tc>
                <a:tc>
                  <a:txBody>
                    <a:bodyPr/>
                    <a:lstStyle/>
                    <a:p>
                      <a:pPr algn="ctr"/>
                      <a:r>
                        <a:rPr lang="sl-SI" sz="1600" b="1" dirty="0">
                          <a:solidFill>
                            <a:schemeClr val="tx1"/>
                          </a:solidFill>
                        </a:rPr>
                        <a:t>DA</a:t>
                      </a:r>
                    </a:p>
                  </a:txBody>
                  <a:tcPr/>
                </a:tc>
                <a:extLst>
                  <a:ext uri="{0D108BD9-81ED-4DB2-BD59-A6C34878D82A}">
                    <a16:rowId xmlns:a16="http://schemas.microsoft.com/office/drawing/2014/main" val="10009"/>
                  </a:ext>
                </a:extLst>
              </a:tr>
              <a:tr h="357367">
                <a:tc>
                  <a:txBody>
                    <a:bodyPr/>
                    <a:lstStyle/>
                    <a:p>
                      <a:pPr algn="ctr"/>
                      <a:r>
                        <a:rPr lang="sl-SI" sz="1600" b="1" dirty="0"/>
                        <a:t>FIČO</a:t>
                      </a:r>
                    </a:p>
                  </a:txBody>
                  <a:tcPr/>
                </a:tc>
                <a:tc>
                  <a:txBody>
                    <a:bodyPr/>
                    <a:lstStyle/>
                    <a:p>
                      <a:pPr algn="ctr"/>
                      <a:r>
                        <a:rPr lang="sl-SI" sz="1600" dirty="0"/>
                        <a:t>855093</a:t>
                      </a:r>
                    </a:p>
                  </a:txBody>
                  <a:tcPr/>
                </a:tc>
                <a:tc>
                  <a:txBody>
                    <a:bodyPr/>
                    <a:lstStyle/>
                    <a:p>
                      <a:pPr algn="ctr"/>
                      <a:r>
                        <a:rPr lang="sl-SI" sz="1600" dirty="0"/>
                        <a:t>8.3.2020</a:t>
                      </a:r>
                    </a:p>
                  </a:txBody>
                  <a:tcPr/>
                </a:tc>
                <a:tc>
                  <a:txBody>
                    <a:bodyPr/>
                    <a:lstStyle/>
                    <a:p>
                      <a:pPr algn="ctr"/>
                      <a:r>
                        <a:rPr lang="sl-SI" sz="1600" b="1" dirty="0"/>
                        <a:t>FORD 853374</a:t>
                      </a:r>
                    </a:p>
                  </a:txBody>
                  <a:tcPr/>
                </a:tc>
                <a:tc>
                  <a:txBody>
                    <a:bodyPr/>
                    <a:lstStyle/>
                    <a:p>
                      <a:pPr algn="ctr"/>
                      <a:r>
                        <a:rPr lang="sl-SI" sz="1600" dirty="0"/>
                        <a:t>SI 74287101</a:t>
                      </a:r>
                    </a:p>
                  </a:txBody>
                  <a:tcPr/>
                </a:tc>
                <a:tc>
                  <a:txBody>
                    <a:bodyPr/>
                    <a:lstStyle/>
                    <a:p>
                      <a:pPr algn="ctr"/>
                      <a:r>
                        <a:rPr lang="sl-SI" sz="1600" b="1" dirty="0">
                          <a:solidFill>
                            <a:schemeClr val="tx1"/>
                          </a:solidFill>
                        </a:rPr>
                        <a:t>Primeren</a:t>
                      </a:r>
                      <a:r>
                        <a:rPr lang="sl-SI" sz="1600" b="1" baseline="0" dirty="0">
                          <a:solidFill>
                            <a:schemeClr val="tx1"/>
                          </a:solidFill>
                        </a:rPr>
                        <a:t> (0,5%)</a:t>
                      </a:r>
                      <a:endParaRPr lang="sl-SI" sz="1600" b="1" dirty="0">
                        <a:solidFill>
                          <a:schemeClr val="tx1"/>
                        </a:solidFill>
                      </a:endParaRPr>
                    </a:p>
                  </a:txBody>
                  <a:tcPr/>
                </a:tc>
                <a:tc>
                  <a:txBody>
                    <a:bodyPr/>
                    <a:lstStyle/>
                    <a:p>
                      <a:pPr algn="ctr"/>
                      <a:r>
                        <a:rPr lang="sl-SI" sz="1600" b="1" dirty="0">
                          <a:solidFill>
                            <a:schemeClr val="tx1"/>
                          </a:solidFill>
                        </a:rPr>
                        <a:t>NE</a:t>
                      </a:r>
                    </a:p>
                  </a:txBody>
                  <a:tcPr/>
                </a:tc>
                <a:extLst>
                  <a:ext uri="{0D108BD9-81ED-4DB2-BD59-A6C34878D82A}">
                    <a16:rowId xmlns:a16="http://schemas.microsoft.com/office/drawing/2014/main" val="10010"/>
                  </a:ext>
                </a:extLst>
              </a:tr>
              <a:tr h="357367">
                <a:tc gridSpan="7">
                  <a:txBody>
                    <a:bodyPr/>
                    <a:lstStyle/>
                    <a:p>
                      <a:pPr algn="ctr"/>
                      <a:r>
                        <a:rPr lang="sl-SI" sz="1600" b="1" dirty="0"/>
                        <a:t>* ŠTIRJE VZORCI</a:t>
                      </a:r>
                      <a:r>
                        <a:rPr lang="sl-SI" sz="1600" b="1" baseline="0" dirty="0"/>
                        <a:t> SO BILI NEUPORABNI!</a:t>
                      </a:r>
                      <a:endParaRPr lang="sl-SI" sz="1600" b="1" dirty="0"/>
                    </a:p>
                  </a:txBody>
                  <a:tcPr/>
                </a:tc>
                <a:tc hMerge="1">
                  <a:txBody>
                    <a:bodyPr/>
                    <a:lstStyle/>
                    <a:p>
                      <a:pPr algn="ctr"/>
                      <a:endParaRPr lang="sl-SI" sz="1600" dirty="0"/>
                    </a:p>
                  </a:txBody>
                  <a:tcPr/>
                </a:tc>
                <a:tc hMerge="1">
                  <a:txBody>
                    <a:bodyPr/>
                    <a:lstStyle/>
                    <a:p>
                      <a:pPr algn="ctr"/>
                      <a:endParaRPr lang="sl-SI" sz="1600" dirty="0"/>
                    </a:p>
                  </a:txBody>
                  <a:tcPr/>
                </a:tc>
                <a:tc hMerge="1">
                  <a:txBody>
                    <a:bodyPr/>
                    <a:lstStyle/>
                    <a:p>
                      <a:pPr algn="ctr"/>
                      <a:endParaRPr lang="sl-SI" sz="1600" b="1" dirty="0"/>
                    </a:p>
                  </a:txBody>
                  <a:tcPr/>
                </a:tc>
                <a:tc hMerge="1">
                  <a:txBody>
                    <a:bodyPr/>
                    <a:lstStyle/>
                    <a:p>
                      <a:pPr algn="ctr"/>
                      <a:endParaRPr lang="sl-SI" sz="1600" dirty="0"/>
                    </a:p>
                  </a:txBody>
                  <a:tcPr/>
                </a:tc>
                <a:tc hMerge="1">
                  <a:txBody>
                    <a:bodyPr/>
                    <a:lstStyle/>
                    <a:p>
                      <a:pPr algn="ctr"/>
                      <a:endParaRPr lang="sl-SI" sz="1600" b="1" dirty="0">
                        <a:solidFill>
                          <a:schemeClr val="tx1"/>
                        </a:solidFill>
                      </a:endParaRPr>
                    </a:p>
                  </a:txBody>
                  <a:tcPr/>
                </a:tc>
                <a:tc hMerge="1">
                  <a:txBody>
                    <a:bodyPr/>
                    <a:lstStyle/>
                    <a:p>
                      <a:pPr algn="ctr"/>
                      <a:endParaRPr lang="sl-SI" sz="1600" b="1" dirty="0">
                        <a:solidFill>
                          <a:schemeClr val="tx1"/>
                        </a:solidFill>
                      </a:endParaRPr>
                    </a:p>
                  </a:txBody>
                  <a:tcPr/>
                </a:tc>
                <a:extLst>
                  <a:ext uri="{0D108BD9-81ED-4DB2-BD59-A6C34878D82A}">
                    <a16:rowId xmlns:a16="http://schemas.microsoft.com/office/drawing/2014/main" val="10011"/>
                  </a:ext>
                </a:extLst>
              </a:tr>
            </a:tbl>
          </a:graphicData>
        </a:graphic>
      </p:graphicFrame>
      <p:sp>
        <p:nvSpPr>
          <p:cNvPr id="3" name="Pravokotnik 2"/>
          <p:cNvSpPr/>
          <p:nvPr/>
        </p:nvSpPr>
        <p:spPr>
          <a:xfrm>
            <a:off x="323528" y="6165304"/>
            <a:ext cx="8076795" cy="584775"/>
          </a:xfrm>
          <a:prstGeom prst="rect">
            <a:avLst/>
          </a:prstGeom>
        </p:spPr>
        <p:txBody>
          <a:bodyPr wrap="square">
            <a:spAutoFit/>
          </a:bodyPr>
          <a:lstStyle/>
          <a:p>
            <a:r>
              <a:rPr lang="sl-SI" sz="1600" dirty="0">
                <a:solidFill>
                  <a:prstClr val="black"/>
                </a:solidFill>
              </a:rPr>
              <a:t>- Javna služba nalog genske banke v živinoreji          </a:t>
            </a:r>
            <a:r>
              <a:rPr lang="sl-SI" sz="1600" b="1" dirty="0">
                <a:solidFill>
                  <a:prstClr val="black"/>
                </a:solidFill>
              </a:rPr>
              <a:t>* NI BIL PRIMEREN VZOREC</a:t>
            </a:r>
          </a:p>
          <a:p>
            <a:r>
              <a:rPr lang="sl-SI" sz="1600" dirty="0">
                <a:solidFill>
                  <a:prstClr val="black"/>
                </a:solidFill>
              </a:rPr>
              <a:t>- Rejsko Društvo CIKA</a:t>
            </a:r>
          </a:p>
        </p:txBody>
      </p:sp>
    </p:spTree>
    <p:extLst>
      <p:ext uri="{BB962C8B-B14F-4D97-AF65-F5344CB8AC3E}">
        <p14:creationId xmlns:p14="http://schemas.microsoft.com/office/powerpoint/2010/main" val="82276321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467544" y="116632"/>
            <a:ext cx="8229600" cy="778098"/>
          </a:xfrm>
        </p:spPr>
        <p:txBody>
          <a:bodyPr>
            <a:normAutofit fontScale="90000"/>
          </a:bodyPr>
          <a:lstStyle/>
          <a:p>
            <a:r>
              <a:rPr lang="sl-SI" sz="3200" b="1" dirty="0"/>
              <a:t>GENOTIPIZACIJA CIKASTIH BIKOV (ODVZEM 2022, REZULTATI 2023)</a:t>
            </a:r>
          </a:p>
        </p:txBody>
      </p:sp>
      <p:graphicFrame>
        <p:nvGraphicFramePr>
          <p:cNvPr id="4" name="Ograda vsebine 3"/>
          <p:cNvGraphicFramePr>
            <a:graphicFrameLocks noGrp="1"/>
          </p:cNvGraphicFramePr>
          <p:nvPr>
            <p:ph idx="1"/>
            <p:extLst>
              <p:ext uri="{D42A27DB-BD31-4B8C-83A1-F6EECF244321}">
                <p14:modId xmlns:p14="http://schemas.microsoft.com/office/powerpoint/2010/main" val="2118165239"/>
              </p:ext>
            </p:extLst>
          </p:nvPr>
        </p:nvGraphicFramePr>
        <p:xfrm>
          <a:off x="356128" y="1268760"/>
          <a:ext cx="8640962" cy="4597400"/>
        </p:xfrm>
        <a:graphic>
          <a:graphicData uri="http://schemas.openxmlformats.org/drawingml/2006/table">
            <a:tbl>
              <a:tblPr firstRow="1" bandRow="1">
                <a:tableStyleId>{5C22544A-7EE6-4342-B048-85BDC9FD1C3A}</a:tableStyleId>
              </a:tblPr>
              <a:tblGrid>
                <a:gridCol w="936104">
                  <a:extLst>
                    <a:ext uri="{9D8B030D-6E8A-4147-A177-3AD203B41FA5}">
                      <a16:colId xmlns:a16="http://schemas.microsoft.com/office/drawing/2014/main" val="20000"/>
                    </a:ext>
                  </a:extLst>
                </a:gridCol>
                <a:gridCol w="864096">
                  <a:extLst>
                    <a:ext uri="{9D8B030D-6E8A-4147-A177-3AD203B41FA5}">
                      <a16:colId xmlns:a16="http://schemas.microsoft.com/office/drawing/2014/main" val="20001"/>
                    </a:ext>
                  </a:extLst>
                </a:gridCol>
                <a:gridCol w="1152128">
                  <a:extLst>
                    <a:ext uri="{9D8B030D-6E8A-4147-A177-3AD203B41FA5}">
                      <a16:colId xmlns:a16="http://schemas.microsoft.com/office/drawing/2014/main" val="20002"/>
                    </a:ext>
                  </a:extLst>
                </a:gridCol>
                <a:gridCol w="1800200">
                  <a:extLst>
                    <a:ext uri="{9D8B030D-6E8A-4147-A177-3AD203B41FA5}">
                      <a16:colId xmlns:a16="http://schemas.microsoft.com/office/drawing/2014/main" val="20003"/>
                    </a:ext>
                  </a:extLst>
                </a:gridCol>
                <a:gridCol w="1296144">
                  <a:extLst>
                    <a:ext uri="{9D8B030D-6E8A-4147-A177-3AD203B41FA5}">
                      <a16:colId xmlns:a16="http://schemas.microsoft.com/office/drawing/2014/main" val="20004"/>
                    </a:ext>
                  </a:extLst>
                </a:gridCol>
                <a:gridCol w="1549002">
                  <a:extLst>
                    <a:ext uri="{9D8B030D-6E8A-4147-A177-3AD203B41FA5}">
                      <a16:colId xmlns:a16="http://schemas.microsoft.com/office/drawing/2014/main" val="20005"/>
                    </a:ext>
                  </a:extLst>
                </a:gridCol>
                <a:gridCol w="1043288">
                  <a:extLst>
                    <a:ext uri="{9D8B030D-6E8A-4147-A177-3AD203B41FA5}">
                      <a16:colId xmlns:a16="http://schemas.microsoft.com/office/drawing/2014/main" val="20006"/>
                    </a:ext>
                  </a:extLst>
                </a:gridCol>
              </a:tblGrid>
              <a:tr h="370840">
                <a:tc>
                  <a:txBody>
                    <a:bodyPr/>
                    <a:lstStyle/>
                    <a:p>
                      <a:pPr algn="ctr"/>
                      <a:r>
                        <a:rPr lang="sl-SI" sz="1400" dirty="0"/>
                        <a:t>BIK</a:t>
                      </a:r>
                    </a:p>
                  </a:txBody>
                  <a:tcPr/>
                </a:tc>
                <a:tc>
                  <a:txBody>
                    <a:bodyPr/>
                    <a:lstStyle/>
                    <a:p>
                      <a:pPr algn="ctr"/>
                      <a:r>
                        <a:rPr lang="sl-SI" sz="1400" dirty="0"/>
                        <a:t>ROD.ŠT.</a:t>
                      </a:r>
                    </a:p>
                  </a:txBody>
                  <a:tcPr/>
                </a:tc>
                <a:tc>
                  <a:txBody>
                    <a:bodyPr/>
                    <a:lstStyle/>
                    <a:p>
                      <a:pPr algn="ctr"/>
                      <a:r>
                        <a:rPr lang="sl-SI" sz="1400" dirty="0"/>
                        <a:t>ROJSTVO</a:t>
                      </a:r>
                    </a:p>
                  </a:txBody>
                  <a:tcPr/>
                </a:tc>
                <a:tc>
                  <a:txBody>
                    <a:bodyPr/>
                    <a:lstStyle/>
                    <a:p>
                      <a:pPr algn="ctr"/>
                      <a:r>
                        <a:rPr lang="sl-SI" sz="1400" dirty="0"/>
                        <a:t>OČE</a:t>
                      </a:r>
                    </a:p>
                  </a:txBody>
                  <a:tcPr/>
                </a:tc>
                <a:tc>
                  <a:txBody>
                    <a:bodyPr/>
                    <a:lstStyle/>
                    <a:p>
                      <a:pPr algn="ctr"/>
                      <a:r>
                        <a:rPr lang="sl-SI" sz="1400" dirty="0"/>
                        <a:t>MATI</a:t>
                      </a:r>
                    </a:p>
                  </a:txBody>
                  <a:tcPr/>
                </a:tc>
                <a:tc>
                  <a:txBody>
                    <a:bodyPr/>
                    <a:lstStyle/>
                    <a:p>
                      <a:pPr algn="ctr"/>
                      <a:r>
                        <a:rPr lang="sl-SI" sz="1400" dirty="0"/>
                        <a:t>MNENJE GENSKE BANKE</a:t>
                      </a:r>
                    </a:p>
                  </a:txBody>
                  <a:tcPr/>
                </a:tc>
                <a:tc>
                  <a:txBody>
                    <a:bodyPr/>
                    <a:lstStyle/>
                    <a:p>
                      <a:pPr algn="ctr"/>
                      <a:r>
                        <a:rPr lang="sl-SI" sz="1400" dirty="0"/>
                        <a:t>ODLOČITEV KOMISIJE</a:t>
                      </a:r>
                    </a:p>
                  </a:txBody>
                  <a:tcPr/>
                </a:tc>
                <a:extLst>
                  <a:ext uri="{0D108BD9-81ED-4DB2-BD59-A6C34878D82A}">
                    <a16:rowId xmlns:a16="http://schemas.microsoft.com/office/drawing/2014/main" val="10000"/>
                  </a:ext>
                </a:extLst>
              </a:tr>
              <a:tr h="370840">
                <a:tc>
                  <a:txBody>
                    <a:bodyPr/>
                    <a:lstStyle/>
                    <a:p>
                      <a:pPr algn="ctr"/>
                      <a:r>
                        <a:rPr lang="sl-SI" sz="1600" b="1" dirty="0"/>
                        <a:t>NEROM</a:t>
                      </a:r>
                    </a:p>
                  </a:txBody>
                  <a:tcPr/>
                </a:tc>
                <a:tc>
                  <a:txBody>
                    <a:bodyPr/>
                    <a:lstStyle/>
                    <a:p>
                      <a:pPr algn="ctr"/>
                      <a:endParaRPr lang="sl-SI" sz="1600" dirty="0"/>
                    </a:p>
                  </a:txBody>
                  <a:tcPr/>
                </a:tc>
                <a:tc>
                  <a:txBody>
                    <a:bodyPr/>
                    <a:lstStyle/>
                    <a:p>
                      <a:pPr algn="ctr"/>
                      <a:r>
                        <a:rPr lang="sl-SI" sz="1600" dirty="0"/>
                        <a:t>18.4.2021</a:t>
                      </a:r>
                    </a:p>
                  </a:txBody>
                  <a:tcPr/>
                </a:tc>
                <a:tc>
                  <a:txBody>
                    <a:bodyPr/>
                    <a:lstStyle/>
                    <a:p>
                      <a:pPr algn="ctr"/>
                      <a:r>
                        <a:rPr lang="sl-SI" sz="1600" b="1" dirty="0"/>
                        <a:t>NEMON 854830</a:t>
                      </a:r>
                    </a:p>
                  </a:txBody>
                  <a:tcPr/>
                </a:tc>
                <a:tc>
                  <a:txBody>
                    <a:bodyPr/>
                    <a:lstStyle/>
                    <a:p>
                      <a:pPr algn="ctr"/>
                      <a:r>
                        <a:rPr lang="sl-SI" sz="1600" dirty="0"/>
                        <a:t>SI 24424158</a:t>
                      </a:r>
                    </a:p>
                  </a:txBody>
                  <a:tcPr/>
                </a:tc>
                <a:tc>
                  <a:txBody>
                    <a:bodyPr/>
                    <a:lstStyle/>
                    <a:p>
                      <a:pPr algn="ctr"/>
                      <a:endParaRPr lang="sl-SI" sz="1600" b="1" dirty="0">
                        <a:solidFill>
                          <a:schemeClr val="tx1"/>
                        </a:solidFill>
                      </a:endParaRPr>
                    </a:p>
                  </a:txBody>
                  <a:tcPr/>
                </a:tc>
                <a:tc>
                  <a:txBody>
                    <a:bodyPr/>
                    <a:lstStyle/>
                    <a:p>
                      <a:pPr algn="ctr"/>
                      <a:endParaRPr lang="sl-SI" sz="1600" b="1" dirty="0">
                        <a:solidFill>
                          <a:schemeClr val="tx1"/>
                        </a:solidFill>
                      </a:endParaRPr>
                    </a:p>
                  </a:txBody>
                  <a:tcPr/>
                </a:tc>
                <a:extLst>
                  <a:ext uri="{0D108BD9-81ED-4DB2-BD59-A6C34878D82A}">
                    <a16:rowId xmlns:a16="http://schemas.microsoft.com/office/drawing/2014/main" val="10001"/>
                  </a:ext>
                </a:extLst>
              </a:tr>
              <a:tr h="370840">
                <a:tc>
                  <a:txBody>
                    <a:bodyPr/>
                    <a:lstStyle/>
                    <a:p>
                      <a:pPr algn="ctr"/>
                      <a:r>
                        <a:rPr lang="sl-SI" sz="1600" b="1" dirty="0"/>
                        <a:t>SANKT*</a:t>
                      </a:r>
                    </a:p>
                  </a:txBody>
                  <a:tcPr/>
                </a:tc>
                <a:tc>
                  <a:txBody>
                    <a:bodyPr/>
                    <a:lstStyle/>
                    <a:p>
                      <a:pPr algn="ctr"/>
                      <a:endParaRPr lang="sl-SI" sz="1600" dirty="0"/>
                    </a:p>
                  </a:txBody>
                  <a:tcPr/>
                </a:tc>
                <a:tc>
                  <a:txBody>
                    <a:bodyPr/>
                    <a:lstStyle/>
                    <a:p>
                      <a:pPr algn="ctr"/>
                      <a:r>
                        <a:rPr lang="sl-SI" sz="1600" dirty="0"/>
                        <a:t>21.11.2021</a:t>
                      </a:r>
                    </a:p>
                  </a:txBody>
                  <a:tcPr/>
                </a:tc>
                <a:tc>
                  <a:txBody>
                    <a:bodyPr/>
                    <a:lstStyle/>
                    <a:p>
                      <a:pPr algn="ctr"/>
                      <a:r>
                        <a:rPr lang="sl-SI" sz="1600" b="1" dirty="0"/>
                        <a:t>SVITOV 854360</a:t>
                      </a:r>
                    </a:p>
                  </a:txBody>
                  <a:tcPr/>
                </a:tc>
                <a:tc>
                  <a:txBody>
                    <a:bodyPr/>
                    <a:lstStyle/>
                    <a:p>
                      <a:pPr algn="ctr"/>
                      <a:r>
                        <a:rPr lang="sl-SI" sz="1600" dirty="0"/>
                        <a:t>SI</a:t>
                      </a:r>
                      <a:r>
                        <a:rPr lang="sl-SI" sz="1600" baseline="0" dirty="0"/>
                        <a:t> 15001562</a:t>
                      </a:r>
                      <a:endParaRPr lang="sl-SI" sz="1600" dirty="0"/>
                    </a:p>
                  </a:txBody>
                  <a:tcPr/>
                </a:tc>
                <a:tc>
                  <a:txBody>
                    <a:bodyPr/>
                    <a:lstStyle/>
                    <a:p>
                      <a:pPr algn="ctr"/>
                      <a:endParaRPr lang="sl-SI" sz="1600" b="1" dirty="0">
                        <a:solidFill>
                          <a:schemeClr val="tx1"/>
                        </a:solidFill>
                      </a:endParaRPr>
                    </a:p>
                  </a:txBody>
                  <a:tcPr/>
                </a:tc>
                <a:tc>
                  <a:txBody>
                    <a:bodyPr/>
                    <a:lstStyle/>
                    <a:p>
                      <a:pPr algn="ctr"/>
                      <a:endParaRPr lang="sl-SI" sz="1600" b="1" dirty="0">
                        <a:solidFill>
                          <a:schemeClr val="tx1"/>
                        </a:solidFill>
                      </a:endParaRPr>
                    </a:p>
                  </a:txBody>
                  <a:tcPr/>
                </a:tc>
                <a:extLst>
                  <a:ext uri="{0D108BD9-81ED-4DB2-BD59-A6C34878D82A}">
                    <a16:rowId xmlns:a16="http://schemas.microsoft.com/office/drawing/2014/main" val="10002"/>
                  </a:ext>
                </a:extLst>
              </a:tr>
              <a:tr h="370840">
                <a:tc>
                  <a:txBody>
                    <a:bodyPr/>
                    <a:lstStyle/>
                    <a:p>
                      <a:pPr algn="ctr"/>
                      <a:r>
                        <a:rPr lang="sl-SI" sz="1600" b="1" dirty="0"/>
                        <a:t>RUMBO</a:t>
                      </a:r>
                    </a:p>
                  </a:txBody>
                  <a:tcPr/>
                </a:tc>
                <a:tc>
                  <a:txBody>
                    <a:bodyPr/>
                    <a:lstStyle/>
                    <a:p>
                      <a:pPr algn="ctr"/>
                      <a:r>
                        <a:rPr lang="sl-SI" sz="1600" dirty="0"/>
                        <a:t>855301</a:t>
                      </a:r>
                    </a:p>
                  </a:txBody>
                  <a:tcPr/>
                </a:tc>
                <a:tc>
                  <a:txBody>
                    <a:bodyPr/>
                    <a:lstStyle/>
                    <a:p>
                      <a:pPr algn="ctr"/>
                      <a:r>
                        <a:rPr lang="sl-SI" sz="1600" dirty="0"/>
                        <a:t>3.2.2021</a:t>
                      </a:r>
                    </a:p>
                  </a:txBody>
                  <a:tcPr/>
                </a:tc>
                <a:tc>
                  <a:txBody>
                    <a:bodyPr/>
                    <a:lstStyle/>
                    <a:p>
                      <a:pPr algn="ctr"/>
                      <a:r>
                        <a:rPr lang="sl-SI" sz="1600" b="1" dirty="0"/>
                        <a:t>ROMI 854352</a:t>
                      </a:r>
                    </a:p>
                  </a:txBody>
                  <a:tcPr/>
                </a:tc>
                <a:tc>
                  <a:txBody>
                    <a:bodyPr/>
                    <a:lstStyle/>
                    <a:p>
                      <a:pPr algn="ctr"/>
                      <a:r>
                        <a:rPr lang="sl-SI" sz="1600" dirty="0"/>
                        <a:t>SI 45037854</a:t>
                      </a:r>
                    </a:p>
                  </a:txBody>
                  <a:tcPr/>
                </a:tc>
                <a:tc>
                  <a:txBody>
                    <a:bodyPr/>
                    <a:lstStyle/>
                    <a:p>
                      <a:pPr algn="ctr"/>
                      <a:endParaRPr lang="sl-SI" sz="1600" b="1" dirty="0">
                        <a:solidFill>
                          <a:schemeClr val="tx1"/>
                        </a:solidFill>
                      </a:endParaRPr>
                    </a:p>
                  </a:txBody>
                  <a:tcPr/>
                </a:tc>
                <a:tc>
                  <a:txBody>
                    <a:bodyPr/>
                    <a:lstStyle/>
                    <a:p>
                      <a:pPr algn="ctr"/>
                      <a:endParaRPr lang="sl-SI" sz="1600" b="1" dirty="0">
                        <a:solidFill>
                          <a:schemeClr val="tx1"/>
                        </a:solidFill>
                      </a:endParaRPr>
                    </a:p>
                  </a:txBody>
                  <a:tcPr/>
                </a:tc>
                <a:extLst>
                  <a:ext uri="{0D108BD9-81ED-4DB2-BD59-A6C34878D82A}">
                    <a16:rowId xmlns:a16="http://schemas.microsoft.com/office/drawing/2014/main" val="10003"/>
                  </a:ext>
                </a:extLst>
              </a:tr>
              <a:tr h="370840">
                <a:tc>
                  <a:txBody>
                    <a:bodyPr/>
                    <a:lstStyle/>
                    <a:p>
                      <a:pPr algn="ctr"/>
                      <a:r>
                        <a:rPr lang="sl-SI" sz="1600" b="1" dirty="0"/>
                        <a:t>MOZEK</a:t>
                      </a:r>
                    </a:p>
                  </a:txBody>
                  <a:tcPr/>
                </a:tc>
                <a:tc>
                  <a:txBody>
                    <a:bodyPr/>
                    <a:lstStyle/>
                    <a:p>
                      <a:pPr algn="ctr"/>
                      <a:r>
                        <a:rPr lang="sl-SI" sz="1600" dirty="0"/>
                        <a:t>855299</a:t>
                      </a:r>
                    </a:p>
                  </a:txBody>
                  <a:tcPr/>
                </a:tc>
                <a:tc>
                  <a:txBody>
                    <a:bodyPr/>
                    <a:lstStyle/>
                    <a:p>
                      <a:pPr algn="ctr"/>
                      <a:r>
                        <a:rPr lang="sl-SI" sz="1600" dirty="0"/>
                        <a:t>8.4.2021</a:t>
                      </a:r>
                    </a:p>
                  </a:txBody>
                  <a:tcPr/>
                </a:tc>
                <a:tc>
                  <a:txBody>
                    <a:bodyPr/>
                    <a:lstStyle/>
                    <a:p>
                      <a:pPr algn="ctr"/>
                      <a:r>
                        <a:rPr lang="sl-SI" sz="1600" b="1" dirty="0"/>
                        <a:t>MIR 854585</a:t>
                      </a:r>
                    </a:p>
                  </a:txBody>
                  <a:tcPr/>
                </a:tc>
                <a:tc>
                  <a:txBody>
                    <a:bodyPr/>
                    <a:lstStyle/>
                    <a:p>
                      <a:pPr algn="ctr"/>
                      <a:r>
                        <a:rPr lang="sl-SI" sz="1600" dirty="0"/>
                        <a:t>SI 44465854</a:t>
                      </a:r>
                    </a:p>
                  </a:txBody>
                  <a:tcPr/>
                </a:tc>
                <a:tc>
                  <a:txBody>
                    <a:bodyPr/>
                    <a:lstStyle/>
                    <a:p>
                      <a:pPr algn="ctr"/>
                      <a:endParaRPr lang="sl-SI" sz="1600" b="1" dirty="0">
                        <a:solidFill>
                          <a:srgbClr val="FF0000"/>
                        </a:solidFill>
                      </a:endParaRPr>
                    </a:p>
                  </a:txBody>
                  <a:tcPr/>
                </a:tc>
                <a:tc>
                  <a:txBody>
                    <a:bodyPr/>
                    <a:lstStyle/>
                    <a:p>
                      <a:pPr algn="ctr"/>
                      <a:endParaRPr lang="sl-SI" sz="1600" b="1" dirty="0">
                        <a:solidFill>
                          <a:schemeClr val="tx1"/>
                        </a:solidFill>
                      </a:endParaRPr>
                    </a:p>
                  </a:txBody>
                  <a:tcPr/>
                </a:tc>
                <a:extLst>
                  <a:ext uri="{0D108BD9-81ED-4DB2-BD59-A6C34878D82A}">
                    <a16:rowId xmlns:a16="http://schemas.microsoft.com/office/drawing/2014/main" val="10004"/>
                  </a:ext>
                </a:extLst>
              </a:tr>
              <a:tr h="370840">
                <a:tc>
                  <a:txBody>
                    <a:bodyPr/>
                    <a:lstStyle/>
                    <a:p>
                      <a:pPr algn="ctr"/>
                      <a:r>
                        <a:rPr lang="sl-SI" sz="1600" b="1" dirty="0"/>
                        <a:t>BOND</a:t>
                      </a:r>
                    </a:p>
                  </a:txBody>
                  <a:tcPr/>
                </a:tc>
                <a:tc>
                  <a:txBody>
                    <a:bodyPr/>
                    <a:lstStyle/>
                    <a:p>
                      <a:pPr algn="ctr"/>
                      <a:r>
                        <a:rPr lang="sl-SI" sz="1600" dirty="0"/>
                        <a:t>855297</a:t>
                      </a:r>
                    </a:p>
                  </a:txBody>
                  <a:tcPr/>
                </a:tc>
                <a:tc>
                  <a:txBody>
                    <a:bodyPr/>
                    <a:lstStyle/>
                    <a:p>
                      <a:pPr algn="ctr"/>
                      <a:r>
                        <a:rPr lang="sl-SI" sz="1600" dirty="0"/>
                        <a:t>29.3.2021</a:t>
                      </a:r>
                    </a:p>
                  </a:txBody>
                  <a:tcPr/>
                </a:tc>
                <a:tc>
                  <a:txBody>
                    <a:bodyPr/>
                    <a:lstStyle/>
                    <a:p>
                      <a:pPr algn="ctr"/>
                      <a:r>
                        <a:rPr lang="sl-SI" sz="1600" b="1" dirty="0"/>
                        <a:t>BAN 854732</a:t>
                      </a:r>
                    </a:p>
                  </a:txBody>
                  <a:tcPr/>
                </a:tc>
                <a:tc>
                  <a:txBody>
                    <a:bodyPr/>
                    <a:lstStyle/>
                    <a:p>
                      <a:pPr algn="ctr"/>
                      <a:r>
                        <a:rPr lang="sl-SI" sz="1600" dirty="0"/>
                        <a:t>SI 75120292</a:t>
                      </a:r>
                    </a:p>
                  </a:txBody>
                  <a:tcPr/>
                </a:tc>
                <a:tc>
                  <a:txBody>
                    <a:bodyPr/>
                    <a:lstStyle/>
                    <a:p>
                      <a:pPr algn="ctr"/>
                      <a:endParaRPr lang="sl-SI" sz="1600" b="1" dirty="0">
                        <a:solidFill>
                          <a:schemeClr val="tx1"/>
                        </a:solidFill>
                      </a:endParaRPr>
                    </a:p>
                  </a:txBody>
                  <a:tcPr/>
                </a:tc>
                <a:tc>
                  <a:txBody>
                    <a:bodyPr/>
                    <a:lstStyle/>
                    <a:p>
                      <a:pPr algn="ctr"/>
                      <a:endParaRPr lang="sl-SI" sz="1600" b="1" dirty="0">
                        <a:solidFill>
                          <a:schemeClr val="tx1"/>
                        </a:solidFill>
                      </a:endParaRPr>
                    </a:p>
                  </a:txBody>
                  <a:tcPr/>
                </a:tc>
                <a:extLst>
                  <a:ext uri="{0D108BD9-81ED-4DB2-BD59-A6C34878D82A}">
                    <a16:rowId xmlns:a16="http://schemas.microsoft.com/office/drawing/2014/main" val="10005"/>
                  </a:ext>
                </a:extLst>
              </a:tr>
              <a:tr h="370840">
                <a:tc>
                  <a:txBody>
                    <a:bodyPr/>
                    <a:lstStyle/>
                    <a:p>
                      <a:pPr algn="ctr"/>
                      <a:r>
                        <a:rPr lang="sl-SI" sz="1600" b="1" dirty="0"/>
                        <a:t>MAVL</a:t>
                      </a:r>
                    </a:p>
                  </a:txBody>
                  <a:tcPr/>
                </a:tc>
                <a:tc>
                  <a:txBody>
                    <a:bodyPr/>
                    <a:lstStyle/>
                    <a:p>
                      <a:pPr algn="ctr"/>
                      <a:r>
                        <a:rPr lang="sl-SI" sz="1600" dirty="0"/>
                        <a:t>855295</a:t>
                      </a:r>
                    </a:p>
                  </a:txBody>
                  <a:tcPr/>
                </a:tc>
                <a:tc>
                  <a:txBody>
                    <a:bodyPr/>
                    <a:lstStyle/>
                    <a:p>
                      <a:pPr algn="ctr"/>
                      <a:r>
                        <a:rPr lang="sl-SI" sz="1600" dirty="0"/>
                        <a:t>29.3.2021</a:t>
                      </a:r>
                    </a:p>
                  </a:txBody>
                  <a:tcPr/>
                </a:tc>
                <a:tc>
                  <a:txBody>
                    <a:bodyPr/>
                    <a:lstStyle/>
                    <a:p>
                      <a:pPr algn="ctr"/>
                      <a:r>
                        <a:rPr lang="sl-SI" sz="1600" b="1" dirty="0"/>
                        <a:t>MATAJUR 854640</a:t>
                      </a:r>
                    </a:p>
                  </a:txBody>
                  <a:tcPr/>
                </a:tc>
                <a:tc>
                  <a:txBody>
                    <a:bodyPr/>
                    <a:lstStyle/>
                    <a:p>
                      <a:pPr algn="ctr"/>
                      <a:r>
                        <a:rPr lang="sl-SI" sz="1600" dirty="0"/>
                        <a:t>SI 74371622</a:t>
                      </a:r>
                    </a:p>
                  </a:txBody>
                  <a:tcPr/>
                </a:tc>
                <a:tc>
                  <a:txBody>
                    <a:bodyPr/>
                    <a:lstStyle/>
                    <a:p>
                      <a:pPr algn="ctr"/>
                      <a:endParaRPr lang="sl-SI" sz="1600" b="1" dirty="0">
                        <a:solidFill>
                          <a:schemeClr val="tx1"/>
                        </a:solidFill>
                      </a:endParaRPr>
                    </a:p>
                  </a:txBody>
                  <a:tcPr/>
                </a:tc>
                <a:tc>
                  <a:txBody>
                    <a:bodyPr/>
                    <a:lstStyle/>
                    <a:p>
                      <a:pPr algn="ctr"/>
                      <a:endParaRPr lang="sl-SI" sz="1600" b="1" dirty="0">
                        <a:solidFill>
                          <a:schemeClr val="tx1"/>
                        </a:solidFill>
                      </a:endParaRPr>
                    </a:p>
                  </a:txBody>
                  <a:tcPr/>
                </a:tc>
                <a:extLst>
                  <a:ext uri="{0D108BD9-81ED-4DB2-BD59-A6C34878D82A}">
                    <a16:rowId xmlns:a16="http://schemas.microsoft.com/office/drawing/2014/main" val="10006"/>
                  </a:ext>
                </a:extLst>
              </a:tr>
              <a:tr h="370840">
                <a:tc>
                  <a:txBody>
                    <a:bodyPr/>
                    <a:lstStyle/>
                    <a:p>
                      <a:pPr algn="ctr"/>
                      <a:r>
                        <a:rPr lang="sl-SI" sz="1600" b="1" dirty="0"/>
                        <a:t>KRALJ</a:t>
                      </a:r>
                    </a:p>
                  </a:txBody>
                  <a:tcPr/>
                </a:tc>
                <a:tc>
                  <a:txBody>
                    <a:bodyPr/>
                    <a:lstStyle/>
                    <a:p>
                      <a:pPr algn="ctr"/>
                      <a:endParaRPr lang="sl-SI" sz="1600" dirty="0"/>
                    </a:p>
                  </a:txBody>
                  <a:tcPr/>
                </a:tc>
                <a:tc>
                  <a:txBody>
                    <a:bodyPr/>
                    <a:lstStyle/>
                    <a:p>
                      <a:pPr algn="ctr"/>
                      <a:r>
                        <a:rPr lang="sl-SI" sz="1600" dirty="0"/>
                        <a:t>5.12.2021</a:t>
                      </a:r>
                    </a:p>
                  </a:txBody>
                  <a:tcPr/>
                </a:tc>
                <a:tc>
                  <a:txBody>
                    <a:bodyPr/>
                    <a:lstStyle/>
                    <a:p>
                      <a:pPr algn="ctr"/>
                      <a:r>
                        <a:rPr lang="sl-SI" sz="1600" b="1" dirty="0"/>
                        <a:t>KEBER 855092</a:t>
                      </a:r>
                    </a:p>
                  </a:txBody>
                  <a:tcPr/>
                </a:tc>
                <a:tc>
                  <a:txBody>
                    <a:bodyPr/>
                    <a:lstStyle/>
                    <a:p>
                      <a:pPr algn="ctr"/>
                      <a:r>
                        <a:rPr lang="sl-SI" sz="1600" dirty="0"/>
                        <a:t>SI 04149554</a:t>
                      </a:r>
                    </a:p>
                  </a:txBody>
                  <a:tcPr/>
                </a:tc>
                <a:tc>
                  <a:txBody>
                    <a:bodyPr/>
                    <a:lstStyle/>
                    <a:p>
                      <a:pPr algn="ctr"/>
                      <a:endParaRPr lang="sl-SI" sz="1600" b="1" dirty="0">
                        <a:solidFill>
                          <a:schemeClr val="tx1"/>
                        </a:solidFill>
                      </a:endParaRPr>
                    </a:p>
                  </a:txBody>
                  <a:tcPr/>
                </a:tc>
                <a:tc>
                  <a:txBody>
                    <a:bodyPr/>
                    <a:lstStyle/>
                    <a:p>
                      <a:pPr algn="ctr"/>
                      <a:endParaRPr lang="sl-SI" sz="1600" b="1" dirty="0">
                        <a:solidFill>
                          <a:schemeClr val="tx1"/>
                        </a:solidFill>
                      </a:endParaRPr>
                    </a:p>
                  </a:txBody>
                  <a:tcPr/>
                </a:tc>
                <a:extLst>
                  <a:ext uri="{0D108BD9-81ED-4DB2-BD59-A6C34878D82A}">
                    <a16:rowId xmlns:a16="http://schemas.microsoft.com/office/drawing/2014/main" val="10007"/>
                  </a:ext>
                </a:extLst>
              </a:tr>
              <a:tr h="370840">
                <a:tc>
                  <a:txBody>
                    <a:bodyPr/>
                    <a:lstStyle/>
                    <a:p>
                      <a:pPr algn="ctr"/>
                      <a:r>
                        <a:rPr lang="sl-SI" sz="1600" b="1" dirty="0"/>
                        <a:t>VITEZ </a:t>
                      </a:r>
                    </a:p>
                  </a:txBody>
                  <a:tcPr/>
                </a:tc>
                <a:tc>
                  <a:txBody>
                    <a:bodyPr/>
                    <a:lstStyle/>
                    <a:p>
                      <a:pPr algn="ctr"/>
                      <a:endParaRPr lang="sl-SI" sz="1600" dirty="0"/>
                    </a:p>
                  </a:txBody>
                  <a:tcPr/>
                </a:tc>
                <a:tc>
                  <a:txBody>
                    <a:bodyPr/>
                    <a:lstStyle/>
                    <a:p>
                      <a:pPr algn="ctr"/>
                      <a:r>
                        <a:rPr lang="sl-SI" sz="1600" dirty="0"/>
                        <a:t>11.3.2021</a:t>
                      </a:r>
                    </a:p>
                  </a:txBody>
                  <a:tcPr/>
                </a:tc>
                <a:tc>
                  <a:txBody>
                    <a:bodyPr/>
                    <a:lstStyle/>
                    <a:p>
                      <a:pPr algn="ctr"/>
                      <a:r>
                        <a:rPr lang="sl-SI" sz="1600" b="1" dirty="0"/>
                        <a:t>VALCER 854729</a:t>
                      </a:r>
                    </a:p>
                  </a:txBody>
                  <a:tcPr/>
                </a:tc>
                <a:tc>
                  <a:txBody>
                    <a:bodyPr/>
                    <a:lstStyle/>
                    <a:p>
                      <a:pPr algn="ctr"/>
                      <a:r>
                        <a:rPr lang="sl-SI" sz="1600" dirty="0"/>
                        <a:t>SI 04280060</a:t>
                      </a:r>
                    </a:p>
                  </a:txBody>
                  <a:tcPr/>
                </a:tc>
                <a:tc>
                  <a:txBody>
                    <a:bodyPr/>
                    <a:lstStyle/>
                    <a:p>
                      <a:pPr algn="ctr"/>
                      <a:endParaRPr lang="sl-SI" sz="1600" b="1" dirty="0">
                        <a:solidFill>
                          <a:schemeClr val="tx1"/>
                        </a:solidFill>
                      </a:endParaRPr>
                    </a:p>
                  </a:txBody>
                  <a:tcPr/>
                </a:tc>
                <a:tc>
                  <a:txBody>
                    <a:bodyPr/>
                    <a:lstStyle/>
                    <a:p>
                      <a:pPr algn="ctr"/>
                      <a:endParaRPr lang="sl-SI" sz="1600" b="1" dirty="0">
                        <a:solidFill>
                          <a:schemeClr val="tx1"/>
                        </a:solidFill>
                      </a:endParaRPr>
                    </a:p>
                  </a:txBody>
                  <a:tcPr/>
                </a:tc>
                <a:extLst>
                  <a:ext uri="{0D108BD9-81ED-4DB2-BD59-A6C34878D82A}">
                    <a16:rowId xmlns:a16="http://schemas.microsoft.com/office/drawing/2014/main" val="10008"/>
                  </a:ext>
                </a:extLst>
              </a:tr>
              <a:tr h="370840">
                <a:tc>
                  <a:txBody>
                    <a:bodyPr/>
                    <a:lstStyle/>
                    <a:p>
                      <a:pPr algn="ctr"/>
                      <a:r>
                        <a:rPr lang="sl-SI" sz="1600" b="1" dirty="0"/>
                        <a:t>SAR</a:t>
                      </a:r>
                    </a:p>
                  </a:txBody>
                  <a:tcPr/>
                </a:tc>
                <a:tc>
                  <a:txBody>
                    <a:bodyPr/>
                    <a:lstStyle/>
                    <a:p>
                      <a:pPr algn="ctr"/>
                      <a:r>
                        <a:rPr lang="sl-SI" sz="1600" dirty="0"/>
                        <a:t>855333</a:t>
                      </a:r>
                    </a:p>
                  </a:txBody>
                  <a:tcPr/>
                </a:tc>
                <a:tc>
                  <a:txBody>
                    <a:bodyPr/>
                    <a:lstStyle/>
                    <a:p>
                      <a:pPr algn="ctr"/>
                      <a:r>
                        <a:rPr lang="sl-SI" sz="1600" dirty="0"/>
                        <a:t>16.1.2021</a:t>
                      </a:r>
                    </a:p>
                  </a:txBody>
                  <a:tcPr/>
                </a:tc>
                <a:tc>
                  <a:txBody>
                    <a:bodyPr/>
                    <a:lstStyle/>
                    <a:p>
                      <a:pPr algn="ctr"/>
                      <a:r>
                        <a:rPr lang="sl-SI" sz="1600" b="1" dirty="0"/>
                        <a:t>SONCE 854166</a:t>
                      </a:r>
                    </a:p>
                  </a:txBody>
                  <a:tcPr/>
                </a:tc>
                <a:tc>
                  <a:txBody>
                    <a:bodyPr/>
                    <a:lstStyle/>
                    <a:p>
                      <a:pPr algn="ctr"/>
                      <a:r>
                        <a:rPr lang="sl-SI" sz="1600" dirty="0"/>
                        <a:t>SI 04781932</a:t>
                      </a:r>
                    </a:p>
                  </a:txBody>
                  <a:tcPr/>
                </a:tc>
                <a:tc>
                  <a:txBody>
                    <a:bodyPr/>
                    <a:lstStyle/>
                    <a:p>
                      <a:pPr algn="ctr"/>
                      <a:endParaRPr lang="sl-SI" sz="1600" b="1" dirty="0">
                        <a:solidFill>
                          <a:schemeClr val="tx1"/>
                        </a:solidFill>
                      </a:endParaRPr>
                    </a:p>
                  </a:txBody>
                  <a:tcPr/>
                </a:tc>
                <a:tc>
                  <a:txBody>
                    <a:bodyPr/>
                    <a:lstStyle/>
                    <a:p>
                      <a:pPr algn="ctr"/>
                      <a:endParaRPr lang="sl-SI" sz="1600" b="1" dirty="0">
                        <a:solidFill>
                          <a:schemeClr val="tx1"/>
                        </a:solidFill>
                      </a:endParaRPr>
                    </a:p>
                  </a:txBody>
                  <a:tcPr/>
                </a:tc>
                <a:extLst>
                  <a:ext uri="{0D108BD9-81ED-4DB2-BD59-A6C34878D82A}">
                    <a16:rowId xmlns:a16="http://schemas.microsoft.com/office/drawing/2014/main" val="10009"/>
                  </a:ext>
                </a:extLst>
              </a:tr>
              <a:tr h="370840">
                <a:tc>
                  <a:txBody>
                    <a:bodyPr/>
                    <a:lstStyle/>
                    <a:p>
                      <a:pPr algn="ctr"/>
                      <a:r>
                        <a:rPr lang="sl-SI" sz="1600" b="1" dirty="0"/>
                        <a:t>JOB</a:t>
                      </a:r>
                    </a:p>
                  </a:txBody>
                  <a:tcPr/>
                </a:tc>
                <a:tc>
                  <a:txBody>
                    <a:bodyPr/>
                    <a:lstStyle/>
                    <a:p>
                      <a:pPr algn="ctr"/>
                      <a:endParaRPr lang="sl-SI" sz="1600" dirty="0"/>
                    </a:p>
                  </a:txBody>
                  <a:tcPr/>
                </a:tc>
                <a:tc>
                  <a:txBody>
                    <a:bodyPr/>
                    <a:lstStyle/>
                    <a:p>
                      <a:pPr algn="ctr"/>
                      <a:r>
                        <a:rPr lang="sl-SI" sz="1600" dirty="0"/>
                        <a:t>8.7.2021</a:t>
                      </a:r>
                    </a:p>
                  </a:txBody>
                  <a:tcPr/>
                </a:tc>
                <a:tc>
                  <a:txBody>
                    <a:bodyPr/>
                    <a:lstStyle/>
                    <a:p>
                      <a:pPr algn="ctr"/>
                      <a:r>
                        <a:rPr lang="sl-SI" sz="1600" b="1" dirty="0"/>
                        <a:t>JARC 854286</a:t>
                      </a:r>
                    </a:p>
                  </a:txBody>
                  <a:tcPr/>
                </a:tc>
                <a:tc>
                  <a:txBody>
                    <a:bodyPr/>
                    <a:lstStyle/>
                    <a:p>
                      <a:pPr algn="ctr"/>
                      <a:r>
                        <a:rPr lang="sl-SI" sz="1600" dirty="0"/>
                        <a:t>SI 25306378</a:t>
                      </a:r>
                    </a:p>
                  </a:txBody>
                  <a:tcPr/>
                </a:tc>
                <a:tc>
                  <a:txBody>
                    <a:bodyPr/>
                    <a:lstStyle/>
                    <a:p>
                      <a:pPr algn="ctr"/>
                      <a:endParaRPr lang="sl-SI" sz="1600" b="1" dirty="0">
                        <a:solidFill>
                          <a:srgbClr val="FF0000"/>
                        </a:solidFill>
                      </a:endParaRPr>
                    </a:p>
                  </a:txBody>
                  <a:tcPr/>
                </a:tc>
                <a:tc>
                  <a:txBody>
                    <a:bodyPr/>
                    <a:lstStyle/>
                    <a:p>
                      <a:pPr algn="ctr"/>
                      <a:endParaRPr lang="sl-SI" sz="1600" b="1" dirty="0">
                        <a:solidFill>
                          <a:schemeClr val="tx1"/>
                        </a:solidFill>
                      </a:endParaRPr>
                    </a:p>
                  </a:txBody>
                  <a:tcPr/>
                </a:tc>
                <a:extLst>
                  <a:ext uri="{0D108BD9-81ED-4DB2-BD59-A6C34878D82A}">
                    <a16:rowId xmlns:a16="http://schemas.microsoft.com/office/drawing/2014/main" val="10010"/>
                  </a:ext>
                </a:extLst>
              </a:tr>
              <a:tr h="370840">
                <a:tc>
                  <a:txBody>
                    <a:bodyPr/>
                    <a:lstStyle/>
                    <a:p>
                      <a:pPr algn="ctr"/>
                      <a:r>
                        <a:rPr lang="sl-SI" sz="1600" b="1" dirty="0"/>
                        <a:t>EGO</a:t>
                      </a:r>
                    </a:p>
                  </a:txBody>
                  <a:tcPr/>
                </a:tc>
                <a:tc>
                  <a:txBody>
                    <a:bodyPr/>
                    <a:lstStyle/>
                    <a:p>
                      <a:pPr algn="ctr"/>
                      <a:endParaRPr lang="sl-SI" sz="1600" dirty="0"/>
                    </a:p>
                  </a:txBody>
                  <a:tcPr/>
                </a:tc>
                <a:tc>
                  <a:txBody>
                    <a:bodyPr/>
                    <a:lstStyle/>
                    <a:p>
                      <a:pPr algn="ctr"/>
                      <a:r>
                        <a:rPr lang="sl-SI" sz="1600" dirty="0"/>
                        <a:t>17.8.2021</a:t>
                      </a:r>
                    </a:p>
                  </a:txBody>
                  <a:tcPr/>
                </a:tc>
                <a:tc>
                  <a:txBody>
                    <a:bodyPr/>
                    <a:lstStyle/>
                    <a:p>
                      <a:pPr algn="ctr"/>
                      <a:r>
                        <a:rPr lang="sl-SI" sz="1600" b="1" dirty="0"/>
                        <a:t>EKO 854632</a:t>
                      </a:r>
                    </a:p>
                  </a:txBody>
                  <a:tcPr/>
                </a:tc>
                <a:tc>
                  <a:txBody>
                    <a:bodyPr/>
                    <a:lstStyle/>
                    <a:p>
                      <a:pPr algn="ctr"/>
                      <a:r>
                        <a:rPr lang="sl-SI" sz="1600" dirty="0"/>
                        <a:t>SI 14034992</a:t>
                      </a:r>
                    </a:p>
                  </a:txBody>
                  <a:tcPr/>
                </a:tc>
                <a:tc>
                  <a:txBody>
                    <a:bodyPr/>
                    <a:lstStyle/>
                    <a:p>
                      <a:pPr algn="ctr"/>
                      <a:endParaRPr lang="sl-SI" sz="1600" b="1" dirty="0">
                        <a:solidFill>
                          <a:srgbClr val="FF0000"/>
                        </a:solidFill>
                      </a:endParaRPr>
                    </a:p>
                  </a:txBody>
                  <a:tcPr/>
                </a:tc>
                <a:tc>
                  <a:txBody>
                    <a:bodyPr/>
                    <a:lstStyle/>
                    <a:p>
                      <a:pPr algn="ctr"/>
                      <a:endParaRPr lang="sl-SI" sz="1600" b="1" dirty="0">
                        <a:solidFill>
                          <a:schemeClr val="tx1"/>
                        </a:solidFill>
                      </a:endParaRPr>
                    </a:p>
                  </a:txBody>
                  <a:tcPr/>
                </a:tc>
                <a:extLst>
                  <a:ext uri="{0D108BD9-81ED-4DB2-BD59-A6C34878D82A}">
                    <a16:rowId xmlns:a16="http://schemas.microsoft.com/office/drawing/2014/main" val="10011"/>
                  </a:ext>
                </a:extLst>
              </a:tr>
            </a:tbl>
          </a:graphicData>
        </a:graphic>
      </p:graphicFrame>
      <p:sp>
        <p:nvSpPr>
          <p:cNvPr id="3" name="Pravokotnik 2"/>
          <p:cNvSpPr/>
          <p:nvPr/>
        </p:nvSpPr>
        <p:spPr>
          <a:xfrm>
            <a:off x="323528" y="6165304"/>
            <a:ext cx="8076795" cy="584775"/>
          </a:xfrm>
          <a:prstGeom prst="rect">
            <a:avLst/>
          </a:prstGeom>
        </p:spPr>
        <p:txBody>
          <a:bodyPr wrap="square">
            <a:spAutoFit/>
          </a:bodyPr>
          <a:lstStyle/>
          <a:p>
            <a:r>
              <a:rPr lang="sl-SI" sz="1600" dirty="0">
                <a:solidFill>
                  <a:prstClr val="black"/>
                </a:solidFill>
              </a:rPr>
              <a:t>- Javna služba nalog genske banke v živinoreji          </a:t>
            </a:r>
            <a:r>
              <a:rPr lang="sl-SI" sz="1600" b="1" dirty="0">
                <a:solidFill>
                  <a:prstClr val="black"/>
                </a:solidFill>
              </a:rPr>
              <a:t>* NI BIL PRIMEREN VZOREC</a:t>
            </a:r>
          </a:p>
          <a:p>
            <a:r>
              <a:rPr lang="sl-SI" sz="1600" dirty="0">
                <a:solidFill>
                  <a:prstClr val="black"/>
                </a:solidFill>
              </a:rPr>
              <a:t>- Rejsko Društvo CIKA</a:t>
            </a:r>
          </a:p>
        </p:txBody>
      </p:sp>
    </p:spTree>
    <p:extLst>
      <p:ext uri="{BB962C8B-B14F-4D97-AF65-F5344CB8AC3E}">
        <p14:creationId xmlns:p14="http://schemas.microsoft.com/office/powerpoint/2010/main" val="277869798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457200" y="274638"/>
            <a:ext cx="8229600" cy="1138138"/>
          </a:xfrm>
        </p:spPr>
        <p:txBody>
          <a:bodyPr>
            <a:normAutofit/>
          </a:bodyPr>
          <a:lstStyle/>
          <a:p>
            <a:r>
              <a:rPr lang="sl-SI" sz="3200" b="1" dirty="0">
                <a:solidFill>
                  <a:prstClr val="black"/>
                </a:solidFill>
              </a:rPr>
              <a:t>ODBIRA PLEMENSKIH BIKOV CIKASTE PASME PO OBMOČJIH IN LETIH (2015 – 2022)</a:t>
            </a:r>
            <a:endParaRPr lang="sl-SI" sz="3200" dirty="0"/>
          </a:p>
        </p:txBody>
      </p:sp>
      <p:graphicFrame>
        <p:nvGraphicFramePr>
          <p:cNvPr id="8" name="Tabela 7"/>
          <p:cNvGraphicFramePr>
            <a:graphicFrameLocks noGrp="1"/>
          </p:cNvGraphicFramePr>
          <p:nvPr>
            <p:extLst>
              <p:ext uri="{D42A27DB-BD31-4B8C-83A1-F6EECF244321}">
                <p14:modId xmlns:p14="http://schemas.microsoft.com/office/powerpoint/2010/main" val="2874769582"/>
              </p:ext>
            </p:extLst>
          </p:nvPr>
        </p:nvGraphicFramePr>
        <p:xfrm>
          <a:off x="179512" y="1412777"/>
          <a:ext cx="8568951" cy="4731735"/>
        </p:xfrm>
        <a:graphic>
          <a:graphicData uri="http://schemas.openxmlformats.org/drawingml/2006/table">
            <a:tbl>
              <a:tblPr firstRow="1" firstCol="1" bandRow="1">
                <a:tableStyleId>{5C22544A-7EE6-4342-B048-85BDC9FD1C3A}</a:tableStyleId>
              </a:tblPr>
              <a:tblGrid>
                <a:gridCol w="2456795">
                  <a:extLst>
                    <a:ext uri="{9D8B030D-6E8A-4147-A177-3AD203B41FA5}">
                      <a16:colId xmlns:a16="http://schemas.microsoft.com/office/drawing/2014/main" val="20000"/>
                    </a:ext>
                  </a:extLst>
                </a:gridCol>
                <a:gridCol w="1071597">
                  <a:extLst>
                    <a:ext uri="{9D8B030D-6E8A-4147-A177-3AD203B41FA5}">
                      <a16:colId xmlns:a16="http://schemas.microsoft.com/office/drawing/2014/main" val="20001"/>
                    </a:ext>
                  </a:extLst>
                </a:gridCol>
                <a:gridCol w="981016">
                  <a:extLst>
                    <a:ext uri="{9D8B030D-6E8A-4147-A177-3AD203B41FA5}">
                      <a16:colId xmlns:a16="http://schemas.microsoft.com/office/drawing/2014/main" val="20002"/>
                    </a:ext>
                  </a:extLst>
                </a:gridCol>
                <a:gridCol w="963200">
                  <a:extLst>
                    <a:ext uri="{9D8B030D-6E8A-4147-A177-3AD203B41FA5}">
                      <a16:colId xmlns:a16="http://schemas.microsoft.com/office/drawing/2014/main" val="20003"/>
                    </a:ext>
                  </a:extLst>
                </a:gridCol>
                <a:gridCol w="995685">
                  <a:extLst>
                    <a:ext uri="{9D8B030D-6E8A-4147-A177-3AD203B41FA5}">
                      <a16:colId xmlns:a16="http://schemas.microsoft.com/office/drawing/2014/main" val="20004"/>
                    </a:ext>
                  </a:extLst>
                </a:gridCol>
                <a:gridCol w="2100658">
                  <a:extLst>
                    <a:ext uri="{9D8B030D-6E8A-4147-A177-3AD203B41FA5}">
                      <a16:colId xmlns:a16="http://schemas.microsoft.com/office/drawing/2014/main" val="20005"/>
                    </a:ext>
                  </a:extLst>
                </a:gridCol>
              </a:tblGrid>
              <a:tr h="324407">
                <a:tc rowSpan="2">
                  <a:txBody>
                    <a:bodyPr/>
                    <a:lstStyle/>
                    <a:p>
                      <a:pPr algn="ctr">
                        <a:lnSpc>
                          <a:spcPct val="115000"/>
                        </a:lnSpc>
                        <a:spcAft>
                          <a:spcPts val="0"/>
                        </a:spcAft>
                      </a:pPr>
                      <a:r>
                        <a:rPr lang="sl-SI" sz="1800" dirty="0">
                          <a:effectLst/>
                          <a:latin typeface="+mj-lt"/>
                        </a:rPr>
                        <a:t>OBMOČJE</a:t>
                      </a:r>
                      <a:endParaRPr lang="sl-SI" sz="1000" dirty="0">
                        <a:effectLst/>
                        <a:latin typeface="+mj-lt"/>
                        <a:ea typeface="Calibri"/>
                        <a:cs typeface="Times New Roman"/>
                      </a:endParaRPr>
                    </a:p>
                  </a:txBody>
                  <a:tcPr marL="62503" marR="62503" marT="0" marB="0"/>
                </a:tc>
                <a:tc gridSpan="2">
                  <a:txBody>
                    <a:bodyPr/>
                    <a:lstStyle/>
                    <a:p>
                      <a:pPr algn="ctr">
                        <a:lnSpc>
                          <a:spcPct val="115000"/>
                        </a:lnSpc>
                        <a:spcAft>
                          <a:spcPts val="0"/>
                        </a:spcAft>
                      </a:pPr>
                      <a:r>
                        <a:rPr lang="sl-SI" sz="2000" dirty="0">
                          <a:solidFill>
                            <a:schemeClr val="tx1"/>
                          </a:solidFill>
                          <a:effectLst/>
                          <a:latin typeface="+mj-lt"/>
                          <a:ea typeface="Calibri"/>
                          <a:cs typeface="Times New Roman"/>
                        </a:rPr>
                        <a:t>2021</a:t>
                      </a:r>
                    </a:p>
                  </a:txBody>
                  <a:tcPr marL="62503" marR="62503" marT="0" marB="0"/>
                </a:tc>
                <a:tc hMerge="1">
                  <a:txBody>
                    <a:bodyPr/>
                    <a:lstStyle/>
                    <a:p>
                      <a:pPr algn="ctr">
                        <a:lnSpc>
                          <a:spcPct val="115000"/>
                        </a:lnSpc>
                        <a:spcAft>
                          <a:spcPts val="0"/>
                        </a:spcAft>
                      </a:pPr>
                      <a:endParaRPr lang="sl-SI" sz="1000" dirty="0">
                        <a:solidFill>
                          <a:srgbClr val="FFC000"/>
                        </a:solidFill>
                        <a:effectLst/>
                        <a:latin typeface="+mj-lt"/>
                        <a:ea typeface="Calibri"/>
                        <a:cs typeface="Times New Roman"/>
                      </a:endParaRPr>
                    </a:p>
                  </a:txBody>
                  <a:tcPr marL="62503" marR="62503" marT="0" marB="0"/>
                </a:tc>
                <a:tc gridSpan="2">
                  <a:txBody>
                    <a:bodyPr/>
                    <a:lstStyle/>
                    <a:p>
                      <a:pPr algn="ctr">
                        <a:lnSpc>
                          <a:spcPct val="115000"/>
                        </a:lnSpc>
                        <a:spcAft>
                          <a:spcPts val="0"/>
                        </a:spcAft>
                      </a:pPr>
                      <a:r>
                        <a:rPr lang="sl-SI" sz="2000" dirty="0">
                          <a:solidFill>
                            <a:schemeClr val="tx1"/>
                          </a:solidFill>
                          <a:effectLst/>
                          <a:latin typeface="+mj-lt"/>
                          <a:ea typeface="Calibri"/>
                          <a:cs typeface="Times New Roman"/>
                        </a:rPr>
                        <a:t>2022</a:t>
                      </a:r>
                    </a:p>
                  </a:txBody>
                  <a:tcPr marL="62503" marR="62503" marT="0" marB="0"/>
                </a:tc>
                <a:tc hMerge="1">
                  <a:txBody>
                    <a:bodyPr/>
                    <a:lstStyle/>
                    <a:p>
                      <a:pPr algn="ctr">
                        <a:lnSpc>
                          <a:spcPct val="115000"/>
                        </a:lnSpc>
                        <a:spcAft>
                          <a:spcPts val="0"/>
                        </a:spcAft>
                      </a:pPr>
                      <a:endParaRPr lang="sl-SI" sz="1000" dirty="0">
                        <a:solidFill>
                          <a:srgbClr val="FFC000"/>
                        </a:solidFill>
                        <a:effectLst/>
                        <a:latin typeface="+mj-lt"/>
                        <a:ea typeface="Calibri"/>
                        <a:cs typeface="Times New Roman"/>
                      </a:endParaRPr>
                    </a:p>
                  </a:txBody>
                  <a:tcPr marL="62503" marR="62503" marT="0" marB="0"/>
                </a:tc>
                <a:tc>
                  <a:txBody>
                    <a:bodyPr/>
                    <a:lstStyle/>
                    <a:p>
                      <a:pPr algn="ctr">
                        <a:lnSpc>
                          <a:spcPct val="115000"/>
                        </a:lnSpc>
                        <a:spcAft>
                          <a:spcPts val="0"/>
                        </a:spcAft>
                      </a:pPr>
                      <a:r>
                        <a:rPr lang="sl-SI" sz="2000" dirty="0">
                          <a:solidFill>
                            <a:schemeClr val="tx1"/>
                          </a:solidFill>
                          <a:effectLst/>
                          <a:latin typeface="+mj-lt"/>
                          <a:ea typeface="Calibri"/>
                          <a:cs typeface="Times New Roman"/>
                        </a:rPr>
                        <a:t>2015</a:t>
                      </a:r>
                      <a:r>
                        <a:rPr lang="sl-SI" sz="2000" baseline="0" dirty="0">
                          <a:solidFill>
                            <a:schemeClr val="tx1"/>
                          </a:solidFill>
                          <a:effectLst/>
                          <a:latin typeface="+mj-lt"/>
                          <a:ea typeface="Calibri"/>
                          <a:cs typeface="Times New Roman"/>
                        </a:rPr>
                        <a:t> - 2022</a:t>
                      </a:r>
                      <a:endParaRPr lang="sl-SI" sz="2000" dirty="0">
                        <a:solidFill>
                          <a:schemeClr val="tx1"/>
                        </a:solidFill>
                        <a:effectLst/>
                        <a:latin typeface="+mj-lt"/>
                        <a:ea typeface="Calibri"/>
                        <a:cs typeface="Times New Roman"/>
                      </a:endParaRPr>
                    </a:p>
                  </a:txBody>
                  <a:tcPr marL="62503" marR="62503" marT="0" marB="0"/>
                </a:tc>
                <a:extLst>
                  <a:ext uri="{0D108BD9-81ED-4DB2-BD59-A6C34878D82A}">
                    <a16:rowId xmlns:a16="http://schemas.microsoft.com/office/drawing/2014/main" val="10000"/>
                  </a:ext>
                </a:extLst>
              </a:tr>
              <a:tr h="324407">
                <a:tc vMerge="1">
                  <a:txBody>
                    <a:bodyPr/>
                    <a:lstStyle/>
                    <a:p>
                      <a:endParaRPr lang="sl-SI"/>
                    </a:p>
                  </a:txBody>
                  <a:tcPr/>
                </a:tc>
                <a:tc>
                  <a:txBody>
                    <a:bodyPr/>
                    <a:lstStyle/>
                    <a:p>
                      <a:pPr algn="ctr">
                        <a:lnSpc>
                          <a:spcPct val="115000"/>
                        </a:lnSpc>
                        <a:spcAft>
                          <a:spcPts val="0"/>
                        </a:spcAft>
                      </a:pPr>
                      <a:r>
                        <a:rPr lang="sl-SI" sz="2000" b="1" dirty="0">
                          <a:solidFill>
                            <a:schemeClr val="tx1"/>
                          </a:solidFill>
                          <a:effectLst/>
                          <a:latin typeface="+mj-lt"/>
                          <a:ea typeface="Calibri"/>
                          <a:cs typeface="Times New Roman"/>
                        </a:rPr>
                        <a:t>Pomlad </a:t>
                      </a:r>
                    </a:p>
                  </a:txBody>
                  <a:tcPr marL="62503" marR="62503" marT="0" marB="0"/>
                </a:tc>
                <a:tc>
                  <a:txBody>
                    <a:bodyPr/>
                    <a:lstStyle/>
                    <a:p>
                      <a:pPr algn="ctr">
                        <a:lnSpc>
                          <a:spcPct val="115000"/>
                        </a:lnSpc>
                        <a:spcAft>
                          <a:spcPts val="0"/>
                        </a:spcAft>
                      </a:pPr>
                      <a:r>
                        <a:rPr lang="sl-SI" sz="2000" b="1" dirty="0">
                          <a:solidFill>
                            <a:schemeClr val="tx1"/>
                          </a:solidFill>
                          <a:effectLst/>
                          <a:latin typeface="+mj-lt"/>
                          <a:ea typeface="Calibri"/>
                          <a:cs typeface="Times New Roman"/>
                        </a:rPr>
                        <a:t>Jesen</a:t>
                      </a:r>
                    </a:p>
                  </a:txBody>
                  <a:tcPr marL="62503" marR="62503" marT="0" marB="0"/>
                </a:tc>
                <a:tc>
                  <a:txBody>
                    <a:bodyPr/>
                    <a:lstStyle/>
                    <a:p>
                      <a:pPr algn="ctr">
                        <a:lnSpc>
                          <a:spcPct val="115000"/>
                        </a:lnSpc>
                        <a:spcAft>
                          <a:spcPts val="0"/>
                        </a:spcAft>
                      </a:pPr>
                      <a:r>
                        <a:rPr lang="sl-SI" sz="2000" b="1" dirty="0">
                          <a:solidFill>
                            <a:schemeClr val="tx1"/>
                          </a:solidFill>
                          <a:effectLst/>
                          <a:latin typeface="+mj-lt"/>
                          <a:ea typeface="Calibri"/>
                          <a:cs typeface="Times New Roman"/>
                        </a:rPr>
                        <a:t>Pomlad </a:t>
                      </a:r>
                    </a:p>
                  </a:txBody>
                  <a:tcPr marL="62503" marR="62503" marT="0" marB="0"/>
                </a:tc>
                <a:tc>
                  <a:txBody>
                    <a:bodyPr/>
                    <a:lstStyle/>
                    <a:p>
                      <a:pPr algn="ctr">
                        <a:lnSpc>
                          <a:spcPct val="115000"/>
                        </a:lnSpc>
                        <a:spcAft>
                          <a:spcPts val="0"/>
                        </a:spcAft>
                      </a:pPr>
                      <a:r>
                        <a:rPr lang="sl-SI" sz="2000" b="1" dirty="0">
                          <a:solidFill>
                            <a:schemeClr val="tx1"/>
                          </a:solidFill>
                          <a:effectLst/>
                          <a:latin typeface="+mj-lt"/>
                          <a:ea typeface="Calibri"/>
                          <a:cs typeface="Times New Roman"/>
                        </a:rPr>
                        <a:t>Jesen</a:t>
                      </a:r>
                    </a:p>
                  </a:txBody>
                  <a:tcPr marL="62503" marR="62503" marT="0" marB="0"/>
                </a:tc>
                <a:tc>
                  <a:txBody>
                    <a:bodyPr/>
                    <a:lstStyle/>
                    <a:p>
                      <a:pPr algn="ctr">
                        <a:lnSpc>
                          <a:spcPct val="115000"/>
                        </a:lnSpc>
                        <a:spcAft>
                          <a:spcPts val="0"/>
                        </a:spcAft>
                      </a:pPr>
                      <a:r>
                        <a:rPr lang="sl-SI" sz="2000" b="1" dirty="0">
                          <a:solidFill>
                            <a:schemeClr val="tx1"/>
                          </a:solidFill>
                          <a:effectLst/>
                          <a:latin typeface="+mj-lt"/>
                          <a:ea typeface="Calibri"/>
                          <a:cs typeface="Times New Roman"/>
                        </a:rPr>
                        <a:t>SKUPAJ</a:t>
                      </a:r>
                    </a:p>
                  </a:txBody>
                  <a:tcPr marL="62503" marR="62503" marT="0" marB="0"/>
                </a:tc>
                <a:extLst>
                  <a:ext uri="{0D108BD9-81ED-4DB2-BD59-A6C34878D82A}">
                    <a16:rowId xmlns:a16="http://schemas.microsoft.com/office/drawing/2014/main" val="10001"/>
                  </a:ext>
                </a:extLst>
              </a:tr>
              <a:tr h="591324">
                <a:tc>
                  <a:txBody>
                    <a:bodyPr/>
                    <a:lstStyle/>
                    <a:p>
                      <a:pPr algn="ctr">
                        <a:lnSpc>
                          <a:spcPct val="115000"/>
                        </a:lnSpc>
                        <a:spcAft>
                          <a:spcPts val="0"/>
                        </a:spcAft>
                      </a:pPr>
                      <a:r>
                        <a:rPr lang="sl-SI" sz="1800" dirty="0">
                          <a:effectLst/>
                          <a:latin typeface="+mj-lt"/>
                        </a:rPr>
                        <a:t>KGZS ZAVOD LJUBLJANA</a:t>
                      </a:r>
                    </a:p>
                  </a:txBody>
                  <a:tcPr marL="62503" marR="62503" marT="0" marB="0"/>
                </a:tc>
                <a:tc>
                  <a:txBody>
                    <a:bodyPr/>
                    <a:lstStyle/>
                    <a:p>
                      <a:pPr algn="ctr">
                        <a:lnSpc>
                          <a:spcPct val="115000"/>
                        </a:lnSpc>
                        <a:spcAft>
                          <a:spcPts val="0"/>
                        </a:spcAft>
                      </a:pPr>
                      <a:r>
                        <a:rPr lang="sl-SI" sz="2000" b="0" dirty="0">
                          <a:solidFill>
                            <a:schemeClr val="tx1"/>
                          </a:solidFill>
                          <a:effectLst/>
                          <a:latin typeface="+mj-lt"/>
                          <a:ea typeface="Calibri"/>
                          <a:cs typeface="Times New Roman"/>
                        </a:rPr>
                        <a:t>14</a:t>
                      </a:r>
                    </a:p>
                  </a:txBody>
                  <a:tcPr marL="62503" marR="62503" marT="0" marB="0"/>
                </a:tc>
                <a:tc>
                  <a:txBody>
                    <a:bodyPr/>
                    <a:lstStyle/>
                    <a:p>
                      <a:pPr algn="ctr">
                        <a:lnSpc>
                          <a:spcPct val="115000"/>
                        </a:lnSpc>
                        <a:spcAft>
                          <a:spcPts val="0"/>
                        </a:spcAft>
                      </a:pPr>
                      <a:r>
                        <a:rPr lang="sl-SI" sz="2000" b="0" dirty="0">
                          <a:effectLst/>
                          <a:latin typeface="+mj-lt"/>
                          <a:ea typeface="Calibri"/>
                          <a:cs typeface="Times New Roman"/>
                        </a:rPr>
                        <a:t>9</a:t>
                      </a:r>
                    </a:p>
                  </a:txBody>
                  <a:tcPr marL="62503" marR="62503" marT="0" marB="0"/>
                </a:tc>
                <a:tc>
                  <a:txBody>
                    <a:bodyPr/>
                    <a:lstStyle/>
                    <a:p>
                      <a:pPr algn="ctr">
                        <a:lnSpc>
                          <a:spcPct val="115000"/>
                        </a:lnSpc>
                        <a:spcAft>
                          <a:spcPts val="0"/>
                        </a:spcAft>
                      </a:pPr>
                      <a:r>
                        <a:rPr lang="sl-SI" sz="2000" b="0" dirty="0">
                          <a:solidFill>
                            <a:schemeClr val="tx1"/>
                          </a:solidFill>
                          <a:effectLst/>
                          <a:latin typeface="+mj-lt"/>
                          <a:ea typeface="Calibri"/>
                          <a:cs typeface="Times New Roman"/>
                        </a:rPr>
                        <a:t>15</a:t>
                      </a:r>
                    </a:p>
                  </a:txBody>
                  <a:tcPr marL="62503" marR="62503" marT="0" marB="0"/>
                </a:tc>
                <a:tc>
                  <a:txBody>
                    <a:bodyPr/>
                    <a:lstStyle/>
                    <a:p>
                      <a:pPr algn="ctr">
                        <a:lnSpc>
                          <a:spcPct val="115000"/>
                        </a:lnSpc>
                        <a:spcAft>
                          <a:spcPts val="0"/>
                        </a:spcAft>
                      </a:pPr>
                      <a:r>
                        <a:rPr lang="sl-SI" sz="2000" b="1" dirty="0">
                          <a:solidFill>
                            <a:srgbClr val="00B050"/>
                          </a:solidFill>
                          <a:effectLst/>
                          <a:latin typeface="+mj-lt"/>
                          <a:ea typeface="Calibri"/>
                          <a:cs typeface="Times New Roman"/>
                        </a:rPr>
                        <a:t>7</a:t>
                      </a:r>
                    </a:p>
                  </a:txBody>
                  <a:tcPr marL="62503" marR="62503" marT="0" marB="0"/>
                </a:tc>
                <a:tc>
                  <a:txBody>
                    <a:bodyPr/>
                    <a:lstStyle/>
                    <a:p>
                      <a:pPr algn="ctr">
                        <a:lnSpc>
                          <a:spcPct val="115000"/>
                        </a:lnSpc>
                        <a:spcAft>
                          <a:spcPts val="0"/>
                        </a:spcAft>
                      </a:pPr>
                      <a:r>
                        <a:rPr lang="sl-SI" sz="2000" b="0" dirty="0">
                          <a:solidFill>
                            <a:schemeClr val="tx1"/>
                          </a:solidFill>
                          <a:effectLst/>
                          <a:latin typeface="+mj-lt"/>
                          <a:ea typeface="Calibri"/>
                          <a:cs typeface="Times New Roman"/>
                        </a:rPr>
                        <a:t>147 </a:t>
                      </a:r>
                      <a:r>
                        <a:rPr lang="sl-SI" sz="2000" b="0" dirty="0">
                          <a:solidFill>
                            <a:srgbClr val="FF0000"/>
                          </a:solidFill>
                          <a:effectLst/>
                          <a:latin typeface="+mj-lt"/>
                          <a:ea typeface="Calibri"/>
                          <a:cs typeface="Times New Roman"/>
                        </a:rPr>
                        <a:t>(2)</a:t>
                      </a:r>
                    </a:p>
                  </a:txBody>
                  <a:tcPr marL="62503" marR="62503" marT="0" marB="0"/>
                </a:tc>
                <a:extLst>
                  <a:ext uri="{0D108BD9-81ED-4DB2-BD59-A6C34878D82A}">
                    <a16:rowId xmlns:a16="http://schemas.microsoft.com/office/drawing/2014/main" val="10002"/>
                  </a:ext>
                </a:extLst>
              </a:tr>
              <a:tr h="324407">
                <a:tc>
                  <a:txBody>
                    <a:bodyPr/>
                    <a:lstStyle/>
                    <a:p>
                      <a:pPr algn="ctr">
                        <a:lnSpc>
                          <a:spcPct val="115000"/>
                        </a:lnSpc>
                        <a:spcAft>
                          <a:spcPts val="0"/>
                        </a:spcAft>
                      </a:pPr>
                      <a:r>
                        <a:rPr lang="sl-SI" sz="1800" dirty="0">
                          <a:effectLst/>
                          <a:latin typeface="+mj-lt"/>
                        </a:rPr>
                        <a:t>KGZS ZAVOD KRANJ</a:t>
                      </a:r>
                      <a:endParaRPr lang="sl-SI" sz="1000" dirty="0">
                        <a:effectLst/>
                        <a:latin typeface="+mj-lt"/>
                        <a:ea typeface="Calibri"/>
                        <a:cs typeface="Times New Roman"/>
                      </a:endParaRPr>
                    </a:p>
                  </a:txBody>
                  <a:tcPr marL="62503" marR="62503" marT="0" marB="0"/>
                </a:tc>
                <a:tc>
                  <a:txBody>
                    <a:bodyPr/>
                    <a:lstStyle/>
                    <a:p>
                      <a:pPr algn="ctr">
                        <a:lnSpc>
                          <a:spcPct val="115000"/>
                        </a:lnSpc>
                        <a:spcAft>
                          <a:spcPts val="0"/>
                        </a:spcAft>
                      </a:pPr>
                      <a:r>
                        <a:rPr lang="sl-SI" sz="2000" b="0" dirty="0">
                          <a:effectLst/>
                          <a:latin typeface="+mj-lt"/>
                          <a:ea typeface="Calibri"/>
                          <a:cs typeface="Times New Roman"/>
                        </a:rPr>
                        <a:t>6</a:t>
                      </a:r>
                    </a:p>
                  </a:txBody>
                  <a:tcPr marL="62503" marR="62503" marT="0" marB="0"/>
                </a:tc>
                <a:tc>
                  <a:txBody>
                    <a:bodyPr/>
                    <a:lstStyle/>
                    <a:p>
                      <a:pPr algn="ctr">
                        <a:lnSpc>
                          <a:spcPct val="115000"/>
                        </a:lnSpc>
                        <a:spcAft>
                          <a:spcPts val="0"/>
                        </a:spcAft>
                      </a:pPr>
                      <a:r>
                        <a:rPr lang="sl-SI" sz="2000" b="0" dirty="0">
                          <a:solidFill>
                            <a:schemeClr val="tx1"/>
                          </a:solidFill>
                          <a:effectLst/>
                          <a:latin typeface="+mj-lt"/>
                          <a:ea typeface="Calibri"/>
                          <a:cs typeface="Times New Roman"/>
                        </a:rPr>
                        <a:t>5</a:t>
                      </a:r>
                    </a:p>
                  </a:txBody>
                  <a:tcPr marL="62503" marR="62503" marT="0" marB="0"/>
                </a:tc>
                <a:tc>
                  <a:txBody>
                    <a:bodyPr/>
                    <a:lstStyle/>
                    <a:p>
                      <a:pPr algn="ctr">
                        <a:lnSpc>
                          <a:spcPct val="115000"/>
                        </a:lnSpc>
                        <a:spcAft>
                          <a:spcPts val="0"/>
                        </a:spcAft>
                      </a:pPr>
                      <a:r>
                        <a:rPr lang="sl-SI" sz="2000" b="0" dirty="0">
                          <a:effectLst/>
                          <a:latin typeface="+mj-lt"/>
                          <a:ea typeface="Calibri"/>
                          <a:cs typeface="Times New Roman"/>
                        </a:rPr>
                        <a:t>5</a:t>
                      </a:r>
                    </a:p>
                  </a:txBody>
                  <a:tcPr marL="62503" marR="62503" marT="0" marB="0"/>
                </a:tc>
                <a:tc>
                  <a:txBody>
                    <a:bodyPr/>
                    <a:lstStyle/>
                    <a:p>
                      <a:pPr algn="ctr">
                        <a:lnSpc>
                          <a:spcPct val="115000"/>
                        </a:lnSpc>
                        <a:spcAft>
                          <a:spcPts val="0"/>
                        </a:spcAft>
                      </a:pPr>
                      <a:r>
                        <a:rPr lang="sl-SI" sz="2000" b="1" dirty="0">
                          <a:solidFill>
                            <a:srgbClr val="00B050"/>
                          </a:solidFill>
                          <a:effectLst/>
                          <a:latin typeface="+mj-lt"/>
                          <a:ea typeface="Calibri"/>
                          <a:cs typeface="Times New Roman"/>
                        </a:rPr>
                        <a:t>5</a:t>
                      </a:r>
                    </a:p>
                  </a:txBody>
                  <a:tcPr marL="62503" marR="62503" marT="0" marB="0"/>
                </a:tc>
                <a:tc>
                  <a:txBody>
                    <a:bodyPr/>
                    <a:lstStyle/>
                    <a:p>
                      <a:pPr algn="ctr">
                        <a:lnSpc>
                          <a:spcPct val="115000"/>
                        </a:lnSpc>
                        <a:spcAft>
                          <a:spcPts val="0"/>
                        </a:spcAft>
                      </a:pPr>
                      <a:r>
                        <a:rPr lang="sl-SI" sz="2000" b="0" dirty="0">
                          <a:solidFill>
                            <a:schemeClr val="dk1"/>
                          </a:solidFill>
                          <a:effectLst/>
                          <a:latin typeface="+mj-lt"/>
                          <a:ea typeface="Calibri"/>
                          <a:cs typeface="Times New Roman"/>
                        </a:rPr>
                        <a:t>64 </a:t>
                      </a:r>
                      <a:r>
                        <a:rPr lang="sl-SI" sz="2000" b="0" dirty="0">
                          <a:solidFill>
                            <a:srgbClr val="FF0000"/>
                          </a:solidFill>
                          <a:effectLst/>
                          <a:latin typeface="+mj-lt"/>
                          <a:ea typeface="Calibri"/>
                          <a:cs typeface="Times New Roman"/>
                        </a:rPr>
                        <a:t>(1)</a:t>
                      </a:r>
                    </a:p>
                  </a:txBody>
                  <a:tcPr marL="62503" marR="62503" marT="0" marB="0"/>
                </a:tc>
                <a:extLst>
                  <a:ext uri="{0D108BD9-81ED-4DB2-BD59-A6C34878D82A}">
                    <a16:rowId xmlns:a16="http://schemas.microsoft.com/office/drawing/2014/main" val="10003"/>
                  </a:ext>
                </a:extLst>
              </a:tr>
              <a:tr h="591324">
                <a:tc>
                  <a:txBody>
                    <a:bodyPr/>
                    <a:lstStyle/>
                    <a:p>
                      <a:pPr algn="ctr">
                        <a:lnSpc>
                          <a:spcPct val="115000"/>
                        </a:lnSpc>
                        <a:spcAft>
                          <a:spcPts val="0"/>
                        </a:spcAft>
                      </a:pPr>
                      <a:r>
                        <a:rPr lang="sl-SI" sz="1800" dirty="0">
                          <a:effectLst/>
                          <a:latin typeface="+mj-lt"/>
                        </a:rPr>
                        <a:t>KGZS ZAVOD NOVO MESTO</a:t>
                      </a:r>
                      <a:endParaRPr lang="sl-SI" sz="1000" dirty="0">
                        <a:effectLst/>
                        <a:latin typeface="+mj-lt"/>
                        <a:ea typeface="Calibri"/>
                        <a:cs typeface="Times New Roman"/>
                      </a:endParaRPr>
                    </a:p>
                  </a:txBody>
                  <a:tcPr marL="62503" marR="62503" marT="0" marB="0"/>
                </a:tc>
                <a:tc>
                  <a:txBody>
                    <a:bodyPr/>
                    <a:lstStyle/>
                    <a:p>
                      <a:pPr algn="ctr">
                        <a:lnSpc>
                          <a:spcPct val="115000"/>
                        </a:lnSpc>
                        <a:spcAft>
                          <a:spcPts val="0"/>
                        </a:spcAft>
                      </a:pPr>
                      <a:r>
                        <a:rPr lang="sl-SI" sz="2000" b="0" dirty="0">
                          <a:solidFill>
                            <a:schemeClr val="tx1"/>
                          </a:solidFill>
                          <a:effectLst/>
                          <a:latin typeface="+mj-lt"/>
                          <a:ea typeface="Calibri"/>
                          <a:cs typeface="Times New Roman"/>
                        </a:rPr>
                        <a:t>2</a:t>
                      </a:r>
                    </a:p>
                  </a:txBody>
                  <a:tcPr marL="62503" marR="62503" marT="0" marB="0"/>
                </a:tc>
                <a:tc>
                  <a:txBody>
                    <a:bodyPr/>
                    <a:lstStyle/>
                    <a:p>
                      <a:pPr algn="ctr">
                        <a:lnSpc>
                          <a:spcPct val="115000"/>
                        </a:lnSpc>
                        <a:spcAft>
                          <a:spcPts val="0"/>
                        </a:spcAft>
                      </a:pPr>
                      <a:r>
                        <a:rPr lang="sl-SI" sz="2000" b="0" dirty="0">
                          <a:effectLst/>
                          <a:latin typeface="+mj-lt"/>
                          <a:ea typeface="Calibri"/>
                          <a:cs typeface="Times New Roman"/>
                        </a:rPr>
                        <a:t>2</a:t>
                      </a:r>
                    </a:p>
                  </a:txBody>
                  <a:tcPr marL="62503" marR="62503" marT="0" marB="0"/>
                </a:tc>
                <a:tc>
                  <a:txBody>
                    <a:bodyPr/>
                    <a:lstStyle/>
                    <a:p>
                      <a:pPr algn="ctr">
                        <a:lnSpc>
                          <a:spcPct val="115000"/>
                        </a:lnSpc>
                        <a:spcAft>
                          <a:spcPts val="0"/>
                        </a:spcAft>
                      </a:pPr>
                      <a:r>
                        <a:rPr lang="sl-SI" sz="2000" b="0" dirty="0">
                          <a:solidFill>
                            <a:schemeClr val="tx1"/>
                          </a:solidFill>
                          <a:effectLst/>
                          <a:latin typeface="+mj-lt"/>
                          <a:ea typeface="Calibri"/>
                          <a:cs typeface="Times New Roman"/>
                        </a:rPr>
                        <a:t>3</a:t>
                      </a:r>
                      <a:r>
                        <a:rPr lang="sl-SI" sz="2000" b="0" baseline="0" dirty="0">
                          <a:solidFill>
                            <a:schemeClr val="tx1"/>
                          </a:solidFill>
                          <a:effectLst/>
                          <a:latin typeface="+mj-lt"/>
                          <a:ea typeface="Calibri"/>
                          <a:cs typeface="Times New Roman"/>
                        </a:rPr>
                        <a:t> </a:t>
                      </a:r>
                      <a:r>
                        <a:rPr lang="sl-SI" sz="2000" b="0" baseline="0" dirty="0">
                          <a:solidFill>
                            <a:srgbClr val="FF0000"/>
                          </a:solidFill>
                          <a:effectLst/>
                          <a:latin typeface="+mj-lt"/>
                          <a:ea typeface="Calibri"/>
                          <a:cs typeface="Times New Roman"/>
                        </a:rPr>
                        <a:t>(1)</a:t>
                      </a:r>
                      <a:endParaRPr lang="sl-SI" sz="2000" b="0" dirty="0">
                        <a:solidFill>
                          <a:srgbClr val="FF0000"/>
                        </a:solidFill>
                        <a:effectLst/>
                        <a:latin typeface="+mj-lt"/>
                        <a:ea typeface="Calibri"/>
                        <a:cs typeface="Times New Roman"/>
                      </a:endParaRPr>
                    </a:p>
                  </a:txBody>
                  <a:tcPr marL="62503" marR="62503" marT="0" marB="0"/>
                </a:tc>
                <a:tc>
                  <a:txBody>
                    <a:bodyPr/>
                    <a:lstStyle/>
                    <a:p>
                      <a:pPr algn="ctr">
                        <a:lnSpc>
                          <a:spcPct val="115000"/>
                        </a:lnSpc>
                        <a:spcAft>
                          <a:spcPts val="0"/>
                        </a:spcAft>
                      </a:pPr>
                      <a:r>
                        <a:rPr lang="sl-SI" sz="2000" b="1" dirty="0">
                          <a:solidFill>
                            <a:srgbClr val="00B050"/>
                          </a:solidFill>
                          <a:effectLst/>
                          <a:latin typeface="+mj-lt"/>
                          <a:ea typeface="Calibri"/>
                          <a:cs typeface="Times New Roman"/>
                        </a:rPr>
                        <a:t>3</a:t>
                      </a:r>
                    </a:p>
                  </a:txBody>
                  <a:tcPr marL="62503" marR="62503" marT="0" marB="0"/>
                </a:tc>
                <a:tc>
                  <a:txBody>
                    <a:bodyPr/>
                    <a:lstStyle/>
                    <a:p>
                      <a:pPr algn="ctr">
                        <a:lnSpc>
                          <a:spcPct val="115000"/>
                        </a:lnSpc>
                        <a:spcAft>
                          <a:spcPts val="0"/>
                        </a:spcAft>
                      </a:pPr>
                      <a:r>
                        <a:rPr lang="sl-SI" sz="2000" b="0" dirty="0">
                          <a:solidFill>
                            <a:schemeClr val="tx1"/>
                          </a:solidFill>
                          <a:effectLst/>
                          <a:latin typeface="+mj-lt"/>
                          <a:ea typeface="Calibri"/>
                          <a:cs typeface="Times New Roman"/>
                        </a:rPr>
                        <a:t>26 </a:t>
                      </a:r>
                      <a:r>
                        <a:rPr lang="sl-SI" sz="2000" b="0" dirty="0">
                          <a:solidFill>
                            <a:srgbClr val="FF0000"/>
                          </a:solidFill>
                          <a:effectLst/>
                          <a:latin typeface="+mj-lt"/>
                          <a:ea typeface="Calibri"/>
                          <a:cs typeface="Times New Roman"/>
                        </a:rPr>
                        <a:t>(2)</a:t>
                      </a:r>
                    </a:p>
                  </a:txBody>
                  <a:tcPr marL="62503" marR="62503" marT="0" marB="0"/>
                </a:tc>
                <a:extLst>
                  <a:ext uri="{0D108BD9-81ED-4DB2-BD59-A6C34878D82A}">
                    <a16:rowId xmlns:a16="http://schemas.microsoft.com/office/drawing/2014/main" val="10004"/>
                  </a:ext>
                </a:extLst>
              </a:tr>
              <a:tr h="591324">
                <a:tc>
                  <a:txBody>
                    <a:bodyPr/>
                    <a:lstStyle/>
                    <a:p>
                      <a:pPr algn="ctr">
                        <a:lnSpc>
                          <a:spcPct val="115000"/>
                        </a:lnSpc>
                        <a:spcAft>
                          <a:spcPts val="0"/>
                        </a:spcAft>
                      </a:pPr>
                      <a:r>
                        <a:rPr lang="sl-SI" sz="1800" dirty="0">
                          <a:effectLst/>
                          <a:latin typeface="+mj-lt"/>
                        </a:rPr>
                        <a:t>KGZS ZAVOD NOVA GORICA</a:t>
                      </a:r>
                      <a:endParaRPr lang="sl-SI" sz="1000" dirty="0">
                        <a:effectLst/>
                        <a:latin typeface="+mj-lt"/>
                        <a:ea typeface="Calibri"/>
                        <a:cs typeface="Times New Roman"/>
                      </a:endParaRPr>
                    </a:p>
                  </a:txBody>
                  <a:tcPr marL="62503" marR="62503" marT="0" marB="0"/>
                </a:tc>
                <a:tc>
                  <a:txBody>
                    <a:bodyPr/>
                    <a:lstStyle/>
                    <a:p>
                      <a:pPr algn="ctr">
                        <a:lnSpc>
                          <a:spcPct val="115000"/>
                        </a:lnSpc>
                        <a:spcAft>
                          <a:spcPts val="0"/>
                        </a:spcAft>
                      </a:pPr>
                      <a:r>
                        <a:rPr lang="sl-SI" sz="2000" b="0" dirty="0">
                          <a:effectLst/>
                          <a:latin typeface="+mj-lt"/>
                          <a:ea typeface="Calibri"/>
                          <a:cs typeface="Times New Roman"/>
                        </a:rPr>
                        <a:t>6</a:t>
                      </a:r>
                    </a:p>
                  </a:txBody>
                  <a:tcPr marL="62503" marR="62503" marT="0" marB="0"/>
                </a:tc>
                <a:tc>
                  <a:txBody>
                    <a:bodyPr/>
                    <a:lstStyle/>
                    <a:p>
                      <a:pPr algn="ctr">
                        <a:lnSpc>
                          <a:spcPct val="115000"/>
                        </a:lnSpc>
                        <a:spcAft>
                          <a:spcPts val="0"/>
                        </a:spcAft>
                      </a:pPr>
                      <a:r>
                        <a:rPr lang="sl-SI" sz="2000" b="0" dirty="0">
                          <a:effectLst/>
                          <a:latin typeface="+mj-lt"/>
                          <a:ea typeface="Calibri"/>
                          <a:cs typeface="Times New Roman"/>
                        </a:rPr>
                        <a:t>8</a:t>
                      </a:r>
                    </a:p>
                  </a:txBody>
                  <a:tcPr marL="62503" marR="62503" marT="0" marB="0"/>
                </a:tc>
                <a:tc>
                  <a:txBody>
                    <a:bodyPr/>
                    <a:lstStyle/>
                    <a:p>
                      <a:pPr algn="ctr">
                        <a:lnSpc>
                          <a:spcPct val="115000"/>
                        </a:lnSpc>
                        <a:spcAft>
                          <a:spcPts val="0"/>
                        </a:spcAft>
                      </a:pPr>
                      <a:r>
                        <a:rPr lang="sl-SI" sz="2000" b="0" dirty="0">
                          <a:effectLst/>
                          <a:latin typeface="+mj-lt"/>
                          <a:ea typeface="Calibri"/>
                          <a:cs typeface="Times New Roman"/>
                        </a:rPr>
                        <a:t>5</a:t>
                      </a:r>
                    </a:p>
                  </a:txBody>
                  <a:tcPr marL="62503" marR="62503" marT="0" marB="0"/>
                </a:tc>
                <a:tc>
                  <a:txBody>
                    <a:bodyPr/>
                    <a:lstStyle/>
                    <a:p>
                      <a:pPr algn="ctr">
                        <a:lnSpc>
                          <a:spcPct val="115000"/>
                        </a:lnSpc>
                        <a:spcAft>
                          <a:spcPts val="0"/>
                        </a:spcAft>
                      </a:pPr>
                      <a:r>
                        <a:rPr lang="sl-SI" sz="2000" b="1" dirty="0">
                          <a:solidFill>
                            <a:srgbClr val="00B050"/>
                          </a:solidFill>
                          <a:effectLst/>
                          <a:latin typeface="+mj-lt"/>
                          <a:ea typeface="Calibri"/>
                          <a:cs typeface="Times New Roman"/>
                        </a:rPr>
                        <a:t>3</a:t>
                      </a:r>
                    </a:p>
                  </a:txBody>
                  <a:tcPr marL="62503" marR="62503" marT="0" marB="0"/>
                </a:tc>
                <a:tc>
                  <a:txBody>
                    <a:bodyPr/>
                    <a:lstStyle/>
                    <a:p>
                      <a:pPr algn="ctr">
                        <a:lnSpc>
                          <a:spcPct val="115000"/>
                        </a:lnSpc>
                        <a:spcAft>
                          <a:spcPts val="0"/>
                        </a:spcAft>
                      </a:pPr>
                      <a:r>
                        <a:rPr lang="sl-SI" sz="2000" b="0" dirty="0">
                          <a:effectLst/>
                          <a:latin typeface="+mj-lt"/>
                          <a:ea typeface="Calibri"/>
                          <a:cs typeface="Times New Roman"/>
                        </a:rPr>
                        <a:t>45 </a:t>
                      </a:r>
                      <a:r>
                        <a:rPr lang="sl-SI" sz="2000" b="0" dirty="0">
                          <a:solidFill>
                            <a:srgbClr val="FF0000"/>
                          </a:solidFill>
                          <a:effectLst/>
                          <a:latin typeface="+mj-lt"/>
                          <a:ea typeface="Calibri"/>
                          <a:cs typeface="Times New Roman"/>
                        </a:rPr>
                        <a:t>(1)</a:t>
                      </a:r>
                    </a:p>
                  </a:txBody>
                  <a:tcPr marL="62503" marR="62503" marT="0" marB="0"/>
                </a:tc>
                <a:extLst>
                  <a:ext uri="{0D108BD9-81ED-4DB2-BD59-A6C34878D82A}">
                    <a16:rowId xmlns:a16="http://schemas.microsoft.com/office/drawing/2014/main" val="10005"/>
                  </a:ext>
                </a:extLst>
              </a:tr>
              <a:tr h="324407">
                <a:tc>
                  <a:txBody>
                    <a:bodyPr/>
                    <a:lstStyle/>
                    <a:p>
                      <a:pPr algn="ctr">
                        <a:lnSpc>
                          <a:spcPct val="115000"/>
                        </a:lnSpc>
                        <a:spcAft>
                          <a:spcPts val="0"/>
                        </a:spcAft>
                      </a:pPr>
                      <a:r>
                        <a:rPr lang="sl-SI" sz="1800" dirty="0">
                          <a:effectLst/>
                          <a:latin typeface="+mj-lt"/>
                        </a:rPr>
                        <a:t>KGZS ZAVOD PTUJ</a:t>
                      </a:r>
                      <a:endParaRPr lang="sl-SI" sz="1000" dirty="0">
                        <a:effectLst/>
                        <a:latin typeface="+mj-lt"/>
                        <a:ea typeface="Calibri"/>
                        <a:cs typeface="Times New Roman"/>
                      </a:endParaRPr>
                    </a:p>
                  </a:txBody>
                  <a:tcPr marL="62503" marR="62503" marT="0" marB="0"/>
                </a:tc>
                <a:tc>
                  <a:txBody>
                    <a:bodyPr/>
                    <a:lstStyle/>
                    <a:p>
                      <a:pPr algn="ctr">
                        <a:lnSpc>
                          <a:spcPct val="115000"/>
                        </a:lnSpc>
                        <a:spcAft>
                          <a:spcPts val="0"/>
                        </a:spcAft>
                      </a:pPr>
                      <a:r>
                        <a:rPr lang="sl-SI" sz="2000" b="0" dirty="0">
                          <a:effectLst/>
                          <a:latin typeface="+mj-lt"/>
                          <a:ea typeface="Calibri"/>
                          <a:cs typeface="Times New Roman"/>
                        </a:rPr>
                        <a:t>6</a:t>
                      </a:r>
                    </a:p>
                  </a:txBody>
                  <a:tcPr marL="62503" marR="62503" marT="0" marB="0"/>
                </a:tc>
                <a:tc>
                  <a:txBody>
                    <a:bodyPr/>
                    <a:lstStyle/>
                    <a:p>
                      <a:pPr algn="ctr">
                        <a:lnSpc>
                          <a:spcPct val="115000"/>
                        </a:lnSpc>
                        <a:spcAft>
                          <a:spcPts val="0"/>
                        </a:spcAft>
                      </a:pPr>
                      <a:r>
                        <a:rPr lang="sl-SI" sz="2000" b="0" dirty="0">
                          <a:effectLst/>
                          <a:latin typeface="+mj-lt"/>
                          <a:ea typeface="Calibri"/>
                          <a:cs typeface="Times New Roman"/>
                        </a:rPr>
                        <a:t>1</a:t>
                      </a:r>
                    </a:p>
                  </a:txBody>
                  <a:tcPr marL="62503" marR="62503" marT="0" marB="0"/>
                </a:tc>
                <a:tc>
                  <a:txBody>
                    <a:bodyPr/>
                    <a:lstStyle/>
                    <a:p>
                      <a:pPr algn="ctr">
                        <a:lnSpc>
                          <a:spcPct val="115000"/>
                        </a:lnSpc>
                        <a:spcAft>
                          <a:spcPts val="0"/>
                        </a:spcAft>
                      </a:pPr>
                      <a:r>
                        <a:rPr lang="sl-SI" sz="2000" b="0" dirty="0">
                          <a:effectLst/>
                          <a:latin typeface="+mj-lt"/>
                          <a:ea typeface="Calibri"/>
                          <a:cs typeface="Times New Roman"/>
                        </a:rPr>
                        <a:t>1</a:t>
                      </a:r>
                    </a:p>
                  </a:txBody>
                  <a:tcPr marL="62503" marR="62503" marT="0" marB="0"/>
                </a:tc>
                <a:tc>
                  <a:txBody>
                    <a:bodyPr/>
                    <a:lstStyle/>
                    <a:p>
                      <a:pPr algn="ctr">
                        <a:lnSpc>
                          <a:spcPct val="115000"/>
                        </a:lnSpc>
                        <a:spcAft>
                          <a:spcPts val="0"/>
                        </a:spcAft>
                      </a:pPr>
                      <a:r>
                        <a:rPr lang="sl-SI" sz="2000" b="1" dirty="0">
                          <a:solidFill>
                            <a:srgbClr val="00B050"/>
                          </a:solidFill>
                          <a:effectLst/>
                          <a:latin typeface="+mj-lt"/>
                          <a:ea typeface="Calibri"/>
                          <a:cs typeface="Times New Roman"/>
                        </a:rPr>
                        <a:t>0</a:t>
                      </a:r>
                    </a:p>
                  </a:txBody>
                  <a:tcPr marL="62503" marR="62503" marT="0" marB="0"/>
                </a:tc>
                <a:tc>
                  <a:txBody>
                    <a:bodyPr/>
                    <a:lstStyle/>
                    <a:p>
                      <a:pPr algn="ctr">
                        <a:lnSpc>
                          <a:spcPct val="115000"/>
                        </a:lnSpc>
                        <a:spcAft>
                          <a:spcPts val="0"/>
                        </a:spcAft>
                      </a:pPr>
                      <a:r>
                        <a:rPr lang="sl-SI" sz="2000" b="0" dirty="0">
                          <a:effectLst/>
                          <a:latin typeface="+mj-lt"/>
                          <a:ea typeface="Calibri"/>
                          <a:cs typeface="Times New Roman"/>
                        </a:rPr>
                        <a:t>13 </a:t>
                      </a:r>
                      <a:r>
                        <a:rPr lang="sl-SI" sz="2000" b="0" dirty="0">
                          <a:solidFill>
                            <a:srgbClr val="FF0000"/>
                          </a:solidFill>
                          <a:effectLst/>
                          <a:latin typeface="+mj-lt"/>
                          <a:ea typeface="Calibri"/>
                          <a:cs typeface="Times New Roman"/>
                        </a:rPr>
                        <a:t>(2)</a:t>
                      </a:r>
                    </a:p>
                  </a:txBody>
                  <a:tcPr marL="62503" marR="62503" marT="0" marB="0"/>
                </a:tc>
                <a:extLst>
                  <a:ext uri="{0D108BD9-81ED-4DB2-BD59-A6C34878D82A}">
                    <a16:rowId xmlns:a16="http://schemas.microsoft.com/office/drawing/2014/main" val="10006"/>
                  </a:ext>
                </a:extLst>
              </a:tr>
              <a:tr h="324407">
                <a:tc>
                  <a:txBody>
                    <a:bodyPr/>
                    <a:lstStyle/>
                    <a:p>
                      <a:pPr algn="ctr">
                        <a:lnSpc>
                          <a:spcPct val="115000"/>
                        </a:lnSpc>
                        <a:spcAft>
                          <a:spcPts val="0"/>
                        </a:spcAft>
                      </a:pPr>
                      <a:r>
                        <a:rPr lang="sl-SI" sz="1800" dirty="0">
                          <a:effectLst/>
                          <a:latin typeface="+mj-lt"/>
                        </a:rPr>
                        <a:t>KGZS ZAVOD CELJE</a:t>
                      </a:r>
                      <a:endParaRPr lang="sl-SI" sz="1000" dirty="0">
                        <a:effectLst/>
                        <a:latin typeface="+mj-lt"/>
                        <a:ea typeface="Calibri"/>
                        <a:cs typeface="Times New Roman"/>
                      </a:endParaRPr>
                    </a:p>
                  </a:txBody>
                  <a:tcPr marL="62503" marR="62503" marT="0" marB="0"/>
                </a:tc>
                <a:tc>
                  <a:txBody>
                    <a:bodyPr/>
                    <a:lstStyle/>
                    <a:p>
                      <a:pPr algn="ctr">
                        <a:lnSpc>
                          <a:spcPct val="115000"/>
                        </a:lnSpc>
                        <a:spcAft>
                          <a:spcPts val="0"/>
                        </a:spcAft>
                      </a:pPr>
                      <a:r>
                        <a:rPr lang="sl-SI" sz="2000" b="0" dirty="0">
                          <a:solidFill>
                            <a:schemeClr val="tx1"/>
                          </a:solidFill>
                          <a:effectLst/>
                          <a:latin typeface="+mj-lt"/>
                          <a:ea typeface="Calibri"/>
                          <a:cs typeface="Times New Roman"/>
                        </a:rPr>
                        <a:t>8</a:t>
                      </a:r>
                    </a:p>
                  </a:txBody>
                  <a:tcPr marL="62503" marR="62503" marT="0" marB="0"/>
                </a:tc>
                <a:tc>
                  <a:txBody>
                    <a:bodyPr/>
                    <a:lstStyle/>
                    <a:p>
                      <a:pPr algn="ctr">
                        <a:lnSpc>
                          <a:spcPct val="115000"/>
                        </a:lnSpc>
                        <a:spcAft>
                          <a:spcPts val="0"/>
                        </a:spcAft>
                      </a:pPr>
                      <a:r>
                        <a:rPr lang="sl-SI" sz="2000" b="0" dirty="0">
                          <a:solidFill>
                            <a:schemeClr val="tx1"/>
                          </a:solidFill>
                          <a:effectLst/>
                          <a:latin typeface="+mj-lt"/>
                          <a:ea typeface="Calibri"/>
                          <a:cs typeface="Times New Roman"/>
                        </a:rPr>
                        <a:t>7</a:t>
                      </a:r>
                    </a:p>
                  </a:txBody>
                  <a:tcPr marL="62503" marR="62503" marT="0" marB="0"/>
                </a:tc>
                <a:tc>
                  <a:txBody>
                    <a:bodyPr/>
                    <a:lstStyle/>
                    <a:p>
                      <a:pPr algn="ctr">
                        <a:lnSpc>
                          <a:spcPct val="115000"/>
                        </a:lnSpc>
                        <a:spcAft>
                          <a:spcPts val="0"/>
                        </a:spcAft>
                      </a:pPr>
                      <a:r>
                        <a:rPr lang="sl-SI" sz="2000" b="0" dirty="0">
                          <a:solidFill>
                            <a:schemeClr val="tx1"/>
                          </a:solidFill>
                          <a:effectLst/>
                          <a:latin typeface="+mj-lt"/>
                          <a:ea typeface="Calibri"/>
                          <a:cs typeface="Times New Roman"/>
                        </a:rPr>
                        <a:t>13</a:t>
                      </a:r>
                    </a:p>
                  </a:txBody>
                  <a:tcPr marL="62503" marR="62503" marT="0" marB="0"/>
                </a:tc>
                <a:tc>
                  <a:txBody>
                    <a:bodyPr/>
                    <a:lstStyle/>
                    <a:p>
                      <a:pPr algn="ctr">
                        <a:lnSpc>
                          <a:spcPct val="115000"/>
                        </a:lnSpc>
                        <a:spcAft>
                          <a:spcPts val="0"/>
                        </a:spcAft>
                      </a:pPr>
                      <a:r>
                        <a:rPr lang="sl-SI" sz="2000" b="1" dirty="0">
                          <a:solidFill>
                            <a:srgbClr val="00B050"/>
                          </a:solidFill>
                          <a:effectLst/>
                          <a:latin typeface="+mj-lt"/>
                          <a:ea typeface="Calibri"/>
                          <a:cs typeface="Times New Roman"/>
                        </a:rPr>
                        <a:t>7</a:t>
                      </a:r>
                    </a:p>
                  </a:txBody>
                  <a:tcPr marL="62503" marR="62503" marT="0" marB="0"/>
                </a:tc>
                <a:tc>
                  <a:txBody>
                    <a:bodyPr/>
                    <a:lstStyle/>
                    <a:p>
                      <a:pPr algn="ctr">
                        <a:lnSpc>
                          <a:spcPct val="115000"/>
                        </a:lnSpc>
                        <a:spcAft>
                          <a:spcPts val="0"/>
                        </a:spcAft>
                      </a:pPr>
                      <a:r>
                        <a:rPr lang="sl-SI" sz="2000" b="0" dirty="0">
                          <a:solidFill>
                            <a:schemeClr val="tx1"/>
                          </a:solidFill>
                          <a:effectLst/>
                          <a:latin typeface="+mj-lt"/>
                          <a:ea typeface="Calibri"/>
                          <a:cs typeface="Times New Roman"/>
                        </a:rPr>
                        <a:t>105 </a:t>
                      </a:r>
                      <a:r>
                        <a:rPr lang="sl-SI" sz="2000" b="0" dirty="0">
                          <a:solidFill>
                            <a:srgbClr val="FF0000"/>
                          </a:solidFill>
                          <a:effectLst/>
                          <a:latin typeface="+mj-lt"/>
                          <a:ea typeface="Calibri"/>
                          <a:cs typeface="Times New Roman"/>
                        </a:rPr>
                        <a:t>(2)</a:t>
                      </a:r>
                    </a:p>
                  </a:txBody>
                  <a:tcPr marL="62503" marR="62503" marT="0" marB="0"/>
                </a:tc>
                <a:extLst>
                  <a:ext uri="{0D108BD9-81ED-4DB2-BD59-A6C34878D82A}">
                    <a16:rowId xmlns:a16="http://schemas.microsoft.com/office/drawing/2014/main" val="10007"/>
                  </a:ext>
                </a:extLst>
              </a:tr>
              <a:tr h="324407">
                <a:tc>
                  <a:txBody>
                    <a:bodyPr/>
                    <a:lstStyle/>
                    <a:p>
                      <a:pPr algn="ctr">
                        <a:lnSpc>
                          <a:spcPct val="115000"/>
                        </a:lnSpc>
                        <a:spcAft>
                          <a:spcPts val="0"/>
                        </a:spcAft>
                      </a:pPr>
                      <a:r>
                        <a:rPr lang="sl-SI" sz="1800" dirty="0">
                          <a:effectLst/>
                          <a:latin typeface="+mj-lt"/>
                          <a:ea typeface="Calibri"/>
                          <a:cs typeface="Times New Roman"/>
                        </a:rPr>
                        <a:t>KGZS ZAVOD MURSKA S.</a:t>
                      </a:r>
                    </a:p>
                  </a:txBody>
                  <a:tcPr marL="62503" marR="62503" marT="0" marB="0"/>
                </a:tc>
                <a:tc>
                  <a:txBody>
                    <a:bodyPr/>
                    <a:lstStyle/>
                    <a:p>
                      <a:pPr algn="ctr">
                        <a:lnSpc>
                          <a:spcPct val="115000"/>
                        </a:lnSpc>
                        <a:spcAft>
                          <a:spcPts val="0"/>
                        </a:spcAft>
                      </a:pPr>
                      <a:r>
                        <a:rPr lang="sl-SI" sz="2000" b="0" dirty="0">
                          <a:solidFill>
                            <a:schemeClr val="tx1"/>
                          </a:solidFill>
                          <a:effectLst/>
                          <a:latin typeface="+mj-lt"/>
                          <a:ea typeface="Calibri"/>
                          <a:cs typeface="Times New Roman"/>
                        </a:rPr>
                        <a:t>0</a:t>
                      </a:r>
                    </a:p>
                  </a:txBody>
                  <a:tcPr marL="62503" marR="62503" marT="0" marB="0"/>
                </a:tc>
                <a:tc>
                  <a:txBody>
                    <a:bodyPr/>
                    <a:lstStyle/>
                    <a:p>
                      <a:pPr algn="ctr">
                        <a:lnSpc>
                          <a:spcPct val="115000"/>
                        </a:lnSpc>
                        <a:spcAft>
                          <a:spcPts val="0"/>
                        </a:spcAft>
                      </a:pPr>
                      <a:r>
                        <a:rPr lang="sl-SI" sz="2000" b="0" dirty="0">
                          <a:solidFill>
                            <a:schemeClr val="tx1"/>
                          </a:solidFill>
                          <a:effectLst/>
                          <a:latin typeface="+mj-lt"/>
                          <a:ea typeface="Calibri"/>
                          <a:cs typeface="Times New Roman"/>
                        </a:rPr>
                        <a:t>1</a:t>
                      </a:r>
                    </a:p>
                  </a:txBody>
                  <a:tcPr marL="62503" marR="62503" marT="0" marB="0"/>
                </a:tc>
                <a:tc>
                  <a:txBody>
                    <a:bodyPr/>
                    <a:lstStyle/>
                    <a:p>
                      <a:pPr algn="ctr">
                        <a:lnSpc>
                          <a:spcPct val="115000"/>
                        </a:lnSpc>
                        <a:spcAft>
                          <a:spcPts val="0"/>
                        </a:spcAft>
                      </a:pPr>
                      <a:r>
                        <a:rPr lang="sl-SI" sz="2000" b="0" dirty="0">
                          <a:solidFill>
                            <a:schemeClr val="tx1"/>
                          </a:solidFill>
                          <a:effectLst/>
                          <a:latin typeface="+mj-lt"/>
                          <a:ea typeface="Calibri"/>
                          <a:cs typeface="Times New Roman"/>
                        </a:rPr>
                        <a:t>0</a:t>
                      </a:r>
                    </a:p>
                  </a:txBody>
                  <a:tcPr marL="62503" marR="62503" marT="0" marB="0"/>
                </a:tc>
                <a:tc>
                  <a:txBody>
                    <a:bodyPr/>
                    <a:lstStyle/>
                    <a:p>
                      <a:pPr algn="ctr">
                        <a:lnSpc>
                          <a:spcPct val="115000"/>
                        </a:lnSpc>
                        <a:spcAft>
                          <a:spcPts val="0"/>
                        </a:spcAft>
                      </a:pPr>
                      <a:r>
                        <a:rPr lang="sl-SI" sz="2000" b="1" dirty="0">
                          <a:solidFill>
                            <a:srgbClr val="00B050"/>
                          </a:solidFill>
                          <a:effectLst/>
                          <a:latin typeface="+mj-lt"/>
                          <a:ea typeface="Calibri"/>
                          <a:cs typeface="Times New Roman"/>
                        </a:rPr>
                        <a:t>0</a:t>
                      </a:r>
                    </a:p>
                  </a:txBody>
                  <a:tcPr marL="62503" marR="62503" marT="0" marB="0"/>
                </a:tc>
                <a:tc>
                  <a:txBody>
                    <a:bodyPr/>
                    <a:lstStyle/>
                    <a:p>
                      <a:pPr algn="ctr">
                        <a:lnSpc>
                          <a:spcPct val="115000"/>
                        </a:lnSpc>
                        <a:spcAft>
                          <a:spcPts val="0"/>
                        </a:spcAft>
                      </a:pPr>
                      <a:r>
                        <a:rPr lang="sl-SI" sz="2000" b="0" dirty="0">
                          <a:solidFill>
                            <a:schemeClr val="tx1"/>
                          </a:solidFill>
                          <a:effectLst/>
                          <a:latin typeface="+mj-lt"/>
                          <a:ea typeface="Calibri"/>
                          <a:cs typeface="Times New Roman"/>
                        </a:rPr>
                        <a:t>1 </a:t>
                      </a:r>
                      <a:r>
                        <a:rPr lang="sl-SI" sz="2000" b="0" dirty="0">
                          <a:solidFill>
                            <a:srgbClr val="FF0000"/>
                          </a:solidFill>
                          <a:effectLst/>
                          <a:latin typeface="+mj-lt"/>
                          <a:ea typeface="Calibri"/>
                          <a:cs typeface="Times New Roman"/>
                        </a:rPr>
                        <a:t>(0)</a:t>
                      </a:r>
                    </a:p>
                  </a:txBody>
                  <a:tcPr marL="62503" marR="62503" marT="0" marB="0"/>
                </a:tc>
                <a:extLst>
                  <a:ext uri="{0D108BD9-81ED-4DB2-BD59-A6C34878D82A}">
                    <a16:rowId xmlns:a16="http://schemas.microsoft.com/office/drawing/2014/main" val="10008"/>
                  </a:ext>
                </a:extLst>
              </a:tr>
              <a:tr h="354795">
                <a:tc>
                  <a:txBody>
                    <a:bodyPr/>
                    <a:lstStyle/>
                    <a:p>
                      <a:pPr algn="ctr">
                        <a:lnSpc>
                          <a:spcPct val="115000"/>
                        </a:lnSpc>
                        <a:spcAft>
                          <a:spcPts val="0"/>
                        </a:spcAft>
                      </a:pPr>
                      <a:r>
                        <a:rPr lang="sl-SI" sz="1800" b="1" dirty="0">
                          <a:effectLst/>
                          <a:latin typeface="+mj-lt"/>
                        </a:rPr>
                        <a:t>SKUPAJ</a:t>
                      </a:r>
                      <a:endParaRPr lang="sl-SI" sz="1800" b="1" dirty="0">
                        <a:effectLst/>
                        <a:latin typeface="+mj-lt"/>
                        <a:ea typeface="Calibri"/>
                        <a:cs typeface="Times New Roman"/>
                      </a:endParaRPr>
                    </a:p>
                  </a:txBody>
                  <a:tcPr marL="62503" marR="62503" marT="0" marB="0"/>
                </a:tc>
                <a:tc>
                  <a:txBody>
                    <a:bodyPr/>
                    <a:lstStyle/>
                    <a:p>
                      <a:pPr algn="ctr">
                        <a:lnSpc>
                          <a:spcPct val="115000"/>
                        </a:lnSpc>
                        <a:spcAft>
                          <a:spcPts val="0"/>
                        </a:spcAft>
                      </a:pPr>
                      <a:r>
                        <a:rPr lang="sl-SI" sz="1800" b="1" dirty="0">
                          <a:solidFill>
                            <a:schemeClr val="tx1"/>
                          </a:solidFill>
                          <a:effectLst/>
                          <a:latin typeface="+mj-lt"/>
                          <a:ea typeface="Calibri"/>
                          <a:cs typeface="Times New Roman"/>
                        </a:rPr>
                        <a:t>42</a:t>
                      </a:r>
                    </a:p>
                  </a:txBody>
                  <a:tcPr marL="62503" marR="62503" marT="0" marB="0"/>
                </a:tc>
                <a:tc>
                  <a:txBody>
                    <a:bodyPr/>
                    <a:lstStyle/>
                    <a:p>
                      <a:pPr algn="ctr">
                        <a:lnSpc>
                          <a:spcPct val="115000"/>
                        </a:lnSpc>
                        <a:spcAft>
                          <a:spcPts val="0"/>
                        </a:spcAft>
                      </a:pPr>
                      <a:r>
                        <a:rPr lang="sl-SI" sz="1800" b="1" dirty="0">
                          <a:solidFill>
                            <a:schemeClr val="tx1"/>
                          </a:solidFill>
                          <a:effectLst/>
                          <a:latin typeface="+mj-lt"/>
                          <a:ea typeface="Calibri"/>
                          <a:cs typeface="Times New Roman"/>
                        </a:rPr>
                        <a:t>33</a:t>
                      </a:r>
                    </a:p>
                  </a:txBody>
                  <a:tcPr marL="62503" marR="62503" marT="0" marB="0"/>
                </a:tc>
                <a:tc>
                  <a:txBody>
                    <a:bodyPr/>
                    <a:lstStyle/>
                    <a:p>
                      <a:pPr algn="ctr">
                        <a:lnSpc>
                          <a:spcPct val="115000"/>
                        </a:lnSpc>
                        <a:spcAft>
                          <a:spcPts val="0"/>
                        </a:spcAft>
                      </a:pPr>
                      <a:r>
                        <a:rPr lang="sl-SI" sz="1800" b="1" dirty="0">
                          <a:solidFill>
                            <a:schemeClr val="tx1"/>
                          </a:solidFill>
                          <a:effectLst/>
                          <a:latin typeface="+mj-lt"/>
                          <a:ea typeface="Calibri"/>
                          <a:cs typeface="Times New Roman"/>
                        </a:rPr>
                        <a:t>42</a:t>
                      </a:r>
                    </a:p>
                  </a:txBody>
                  <a:tcPr marL="62503" marR="62503" marT="0" marB="0"/>
                </a:tc>
                <a:tc>
                  <a:txBody>
                    <a:bodyPr/>
                    <a:lstStyle/>
                    <a:p>
                      <a:pPr algn="ctr">
                        <a:lnSpc>
                          <a:spcPct val="115000"/>
                        </a:lnSpc>
                        <a:spcAft>
                          <a:spcPts val="0"/>
                        </a:spcAft>
                      </a:pPr>
                      <a:r>
                        <a:rPr lang="sl-SI" sz="1800" b="1" dirty="0">
                          <a:solidFill>
                            <a:schemeClr val="tx1"/>
                          </a:solidFill>
                          <a:effectLst/>
                          <a:latin typeface="+mj-lt"/>
                          <a:ea typeface="Calibri"/>
                          <a:cs typeface="Times New Roman"/>
                        </a:rPr>
                        <a:t>25</a:t>
                      </a:r>
                    </a:p>
                  </a:txBody>
                  <a:tcPr marL="62503" marR="62503" marT="0" marB="0"/>
                </a:tc>
                <a:tc rowSpan="2">
                  <a:txBody>
                    <a:bodyPr/>
                    <a:lstStyle/>
                    <a:p>
                      <a:pPr algn="ctr">
                        <a:lnSpc>
                          <a:spcPct val="115000"/>
                        </a:lnSpc>
                        <a:spcAft>
                          <a:spcPts val="0"/>
                        </a:spcAft>
                      </a:pPr>
                      <a:r>
                        <a:rPr lang="sl-SI" sz="2400" b="1" baseline="0" dirty="0">
                          <a:solidFill>
                            <a:schemeClr val="tx1"/>
                          </a:solidFill>
                          <a:effectLst/>
                          <a:latin typeface="+mj-lt"/>
                          <a:ea typeface="Calibri"/>
                          <a:cs typeface="Times New Roman"/>
                        </a:rPr>
                        <a:t>401 </a:t>
                      </a:r>
                      <a:r>
                        <a:rPr lang="sl-SI" sz="2400" b="1" baseline="0" dirty="0">
                          <a:solidFill>
                            <a:srgbClr val="FF0000"/>
                          </a:solidFill>
                          <a:effectLst/>
                          <a:latin typeface="+mj-lt"/>
                          <a:ea typeface="Calibri"/>
                          <a:cs typeface="Times New Roman"/>
                        </a:rPr>
                        <a:t>(10)*</a:t>
                      </a:r>
                      <a:endParaRPr lang="sl-SI" sz="2400" b="1" dirty="0">
                        <a:solidFill>
                          <a:srgbClr val="FF0000"/>
                        </a:solidFill>
                        <a:effectLst/>
                        <a:latin typeface="+mj-lt"/>
                        <a:ea typeface="Calibri"/>
                        <a:cs typeface="Times New Roman"/>
                      </a:endParaRPr>
                    </a:p>
                  </a:txBody>
                  <a:tcPr marL="62503" marR="62503" marT="0" marB="0"/>
                </a:tc>
                <a:extLst>
                  <a:ext uri="{0D108BD9-81ED-4DB2-BD59-A6C34878D82A}">
                    <a16:rowId xmlns:a16="http://schemas.microsoft.com/office/drawing/2014/main" val="10009"/>
                  </a:ext>
                </a:extLst>
              </a:tr>
              <a:tr h="389288">
                <a:tc>
                  <a:txBody>
                    <a:bodyPr/>
                    <a:lstStyle/>
                    <a:p>
                      <a:pPr algn="ctr">
                        <a:lnSpc>
                          <a:spcPct val="115000"/>
                        </a:lnSpc>
                        <a:spcAft>
                          <a:spcPts val="0"/>
                        </a:spcAft>
                      </a:pPr>
                      <a:r>
                        <a:rPr lang="sl-SI" sz="2400" b="1" dirty="0">
                          <a:effectLst/>
                          <a:latin typeface="+mj-lt"/>
                          <a:ea typeface="Calibri"/>
                          <a:cs typeface="Times New Roman"/>
                        </a:rPr>
                        <a:t>SKUPAJ/LETNO</a:t>
                      </a:r>
                    </a:p>
                  </a:txBody>
                  <a:tcPr marL="62503" marR="62503" marT="0" marB="0"/>
                </a:tc>
                <a:tc gridSpan="2">
                  <a:txBody>
                    <a:bodyPr/>
                    <a:lstStyle/>
                    <a:p>
                      <a:pPr algn="ctr">
                        <a:lnSpc>
                          <a:spcPct val="115000"/>
                        </a:lnSpc>
                        <a:spcAft>
                          <a:spcPts val="0"/>
                        </a:spcAft>
                      </a:pPr>
                      <a:r>
                        <a:rPr lang="sl-SI" sz="2400" b="1" dirty="0">
                          <a:solidFill>
                            <a:schemeClr val="tx1"/>
                          </a:solidFill>
                          <a:effectLst/>
                          <a:latin typeface="+mj-lt"/>
                          <a:ea typeface="Calibri"/>
                          <a:cs typeface="Times New Roman"/>
                        </a:rPr>
                        <a:t>75 </a:t>
                      </a:r>
                      <a:r>
                        <a:rPr lang="sl-SI" sz="2400" b="1" dirty="0">
                          <a:solidFill>
                            <a:srgbClr val="FF0000"/>
                          </a:solidFill>
                          <a:effectLst/>
                          <a:latin typeface="+mj-lt"/>
                          <a:ea typeface="Calibri"/>
                          <a:cs typeface="Times New Roman"/>
                        </a:rPr>
                        <a:t>(0)*</a:t>
                      </a:r>
                    </a:p>
                  </a:txBody>
                  <a:tcPr marL="62503" marR="62503" marT="0" marB="0"/>
                </a:tc>
                <a:tc hMerge="1">
                  <a:txBody>
                    <a:bodyPr/>
                    <a:lstStyle/>
                    <a:p>
                      <a:pPr algn="ctr">
                        <a:lnSpc>
                          <a:spcPct val="115000"/>
                        </a:lnSpc>
                        <a:spcAft>
                          <a:spcPts val="0"/>
                        </a:spcAft>
                      </a:pPr>
                      <a:endParaRPr lang="sl-SI" sz="2400" b="1" dirty="0">
                        <a:solidFill>
                          <a:schemeClr val="tx1"/>
                        </a:solidFill>
                        <a:effectLst/>
                        <a:latin typeface="+mj-lt"/>
                        <a:ea typeface="Calibri"/>
                        <a:cs typeface="Times New Roman"/>
                      </a:endParaRPr>
                    </a:p>
                  </a:txBody>
                  <a:tcPr marL="62503" marR="62503" marT="0" marB="0"/>
                </a:tc>
                <a:tc gridSpan="2">
                  <a:txBody>
                    <a:bodyPr/>
                    <a:lstStyle/>
                    <a:p>
                      <a:pPr algn="ctr">
                        <a:lnSpc>
                          <a:spcPct val="115000"/>
                        </a:lnSpc>
                        <a:spcAft>
                          <a:spcPts val="0"/>
                        </a:spcAft>
                      </a:pPr>
                      <a:r>
                        <a:rPr lang="sl-SI" sz="2400" b="1" dirty="0">
                          <a:solidFill>
                            <a:schemeClr val="tx1"/>
                          </a:solidFill>
                          <a:effectLst/>
                          <a:latin typeface="+mj-lt"/>
                          <a:ea typeface="Calibri"/>
                          <a:cs typeface="Times New Roman"/>
                        </a:rPr>
                        <a:t>67</a:t>
                      </a:r>
                      <a:r>
                        <a:rPr lang="sl-SI" sz="2400" b="1" baseline="0" dirty="0">
                          <a:solidFill>
                            <a:schemeClr val="tx1"/>
                          </a:solidFill>
                          <a:effectLst/>
                          <a:latin typeface="+mj-lt"/>
                          <a:ea typeface="Calibri"/>
                          <a:cs typeface="Times New Roman"/>
                        </a:rPr>
                        <a:t> </a:t>
                      </a:r>
                      <a:r>
                        <a:rPr lang="sl-SI" sz="2400" b="1" baseline="0" dirty="0">
                          <a:solidFill>
                            <a:srgbClr val="FF0000"/>
                          </a:solidFill>
                          <a:effectLst/>
                          <a:latin typeface="+mj-lt"/>
                          <a:ea typeface="Calibri"/>
                          <a:cs typeface="Times New Roman"/>
                        </a:rPr>
                        <a:t>(1)*</a:t>
                      </a:r>
                      <a:endParaRPr lang="sl-SI" sz="2400" b="1" dirty="0">
                        <a:solidFill>
                          <a:srgbClr val="FF0000"/>
                        </a:solidFill>
                        <a:effectLst/>
                        <a:latin typeface="+mj-lt"/>
                        <a:ea typeface="Calibri"/>
                        <a:cs typeface="Times New Roman"/>
                      </a:endParaRPr>
                    </a:p>
                  </a:txBody>
                  <a:tcPr marL="62503" marR="62503" marT="0" marB="0"/>
                </a:tc>
                <a:tc hMerge="1">
                  <a:txBody>
                    <a:bodyPr/>
                    <a:lstStyle/>
                    <a:p>
                      <a:pPr algn="ctr">
                        <a:lnSpc>
                          <a:spcPct val="115000"/>
                        </a:lnSpc>
                        <a:spcAft>
                          <a:spcPts val="0"/>
                        </a:spcAft>
                      </a:pPr>
                      <a:endParaRPr lang="sl-SI" sz="2400" b="1" dirty="0">
                        <a:solidFill>
                          <a:schemeClr val="tx1"/>
                        </a:solidFill>
                        <a:effectLst/>
                        <a:latin typeface="+mj-lt"/>
                        <a:ea typeface="Calibri"/>
                        <a:cs typeface="Times New Roman"/>
                      </a:endParaRPr>
                    </a:p>
                  </a:txBody>
                  <a:tcPr marL="62503" marR="62503" marT="0" marB="0"/>
                </a:tc>
                <a:tc vMerge="1">
                  <a:txBody>
                    <a:bodyPr/>
                    <a:lstStyle/>
                    <a:p>
                      <a:pPr algn="ctr">
                        <a:lnSpc>
                          <a:spcPct val="115000"/>
                        </a:lnSpc>
                        <a:spcAft>
                          <a:spcPts val="0"/>
                        </a:spcAft>
                      </a:pPr>
                      <a:endParaRPr lang="sl-SI" sz="2400" b="1" dirty="0">
                        <a:solidFill>
                          <a:srgbClr val="FF0000"/>
                        </a:solidFill>
                        <a:effectLst/>
                        <a:latin typeface="+mj-lt"/>
                        <a:ea typeface="Calibri"/>
                        <a:cs typeface="Times New Roman"/>
                      </a:endParaRPr>
                    </a:p>
                  </a:txBody>
                  <a:tcPr marL="62503" marR="62503" marT="0" marB="0"/>
                </a:tc>
                <a:extLst>
                  <a:ext uri="{0D108BD9-81ED-4DB2-BD59-A6C34878D82A}">
                    <a16:rowId xmlns:a16="http://schemas.microsoft.com/office/drawing/2014/main" val="10010"/>
                  </a:ext>
                </a:extLst>
              </a:tr>
            </a:tbl>
          </a:graphicData>
        </a:graphic>
      </p:graphicFrame>
      <p:sp>
        <p:nvSpPr>
          <p:cNvPr id="3" name="Pravokotnik 2"/>
          <p:cNvSpPr/>
          <p:nvPr/>
        </p:nvSpPr>
        <p:spPr>
          <a:xfrm>
            <a:off x="323528" y="6165304"/>
            <a:ext cx="7473393" cy="646331"/>
          </a:xfrm>
          <a:prstGeom prst="rect">
            <a:avLst/>
          </a:prstGeom>
        </p:spPr>
        <p:txBody>
          <a:bodyPr wrap="none">
            <a:spAutoFit/>
          </a:bodyPr>
          <a:lstStyle/>
          <a:p>
            <a:r>
              <a:rPr lang="sl-SI" dirty="0">
                <a:solidFill>
                  <a:srgbClr val="FF0000"/>
                </a:solidFill>
              </a:rPr>
              <a:t>*</a:t>
            </a:r>
            <a:r>
              <a:rPr lang="sl-SI" dirty="0"/>
              <a:t>RDEČE-NEPOTRJENO DODATNO PREVERJANJE POREKLA  PLEMENSKEGA BIKA</a:t>
            </a:r>
          </a:p>
          <a:p>
            <a:r>
              <a:rPr lang="sl-SI" dirty="0">
                <a:solidFill>
                  <a:srgbClr val="00B050"/>
                </a:solidFill>
              </a:rPr>
              <a:t>ZELENO – TEST STARŠEVSTVA JE V DELU!</a:t>
            </a:r>
          </a:p>
        </p:txBody>
      </p:sp>
    </p:spTree>
    <p:extLst>
      <p:ext uri="{BB962C8B-B14F-4D97-AF65-F5344CB8AC3E}">
        <p14:creationId xmlns:p14="http://schemas.microsoft.com/office/powerpoint/2010/main" val="205820974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457200" y="274638"/>
            <a:ext cx="8229600" cy="1498178"/>
          </a:xfrm>
        </p:spPr>
        <p:txBody>
          <a:bodyPr>
            <a:normAutofit/>
          </a:bodyPr>
          <a:lstStyle/>
          <a:p>
            <a:r>
              <a:rPr lang="sl-SI" sz="3200" b="1" dirty="0">
                <a:solidFill>
                  <a:prstClr val="black"/>
                </a:solidFill>
              </a:rPr>
              <a:t>VHLEVITEV PLEMESKIH BIKOV CIKASTE PASME NA OC PRESKA (2015 – 2022)</a:t>
            </a:r>
            <a:endParaRPr lang="sl-SI" sz="3200" dirty="0"/>
          </a:p>
        </p:txBody>
      </p:sp>
      <p:graphicFrame>
        <p:nvGraphicFramePr>
          <p:cNvPr id="4" name="Tabela 3"/>
          <p:cNvGraphicFramePr>
            <a:graphicFrameLocks noGrp="1"/>
          </p:cNvGraphicFramePr>
          <p:nvPr>
            <p:extLst>
              <p:ext uri="{D42A27DB-BD31-4B8C-83A1-F6EECF244321}">
                <p14:modId xmlns:p14="http://schemas.microsoft.com/office/powerpoint/2010/main" val="3950597791"/>
              </p:ext>
            </p:extLst>
          </p:nvPr>
        </p:nvGraphicFramePr>
        <p:xfrm>
          <a:off x="467542" y="1844824"/>
          <a:ext cx="7920883" cy="3814176"/>
        </p:xfrm>
        <a:graphic>
          <a:graphicData uri="http://schemas.openxmlformats.org/drawingml/2006/table">
            <a:tbl>
              <a:tblPr firstRow="1" firstCol="1" bandRow="1">
                <a:tableStyleId>{5C22544A-7EE6-4342-B048-85BDC9FD1C3A}</a:tableStyleId>
              </a:tblPr>
              <a:tblGrid>
                <a:gridCol w="1872210">
                  <a:extLst>
                    <a:ext uri="{9D8B030D-6E8A-4147-A177-3AD203B41FA5}">
                      <a16:colId xmlns:a16="http://schemas.microsoft.com/office/drawing/2014/main" val="20000"/>
                    </a:ext>
                  </a:extLst>
                </a:gridCol>
                <a:gridCol w="1800200">
                  <a:extLst>
                    <a:ext uri="{9D8B030D-6E8A-4147-A177-3AD203B41FA5}">
                      <a16:colId xmlns:a16="http://schemas.microsoft.com/office/drawing/2014/main" val="20001"/>
                    </a:ext>
                  </a:extLst>
                </a:gridCol>
                <a:gridCol w="1728192">
                  <a:extLst>
                    <a:ext uri="{9D8B030D-6E8A-4147-A177-3AD203B41FA5}">
                      <a16:colId xmlns:a16="http://schemas.microsoft.com/office/drawing/2014/main" val="20002"/>
                    </a:ext>
                  </a:extLst>
                </a:gridCol>
                <a:gridCol w="2520281">
                  <a:extLst>
                    <a:ext uri="{9D8B030D-6E8A-4147-A177-3AD203B41FA5}">
                      <a16:colId xmlns:a16="http://schemas.microsoft.com/office/drawing/2014/main" val="20003"/>
                    </a:ext>
                  </a:extLst>
                </a:gridCol>
              </a:tblGrid>
              <a:tr h="504056">
                <a:tc>
                  <a:txBody>
                    <a:bodyPr/>
                    <a:lstStyle/>
                    <a:p>
                      <a:pPr algn="ctr">
                        <a:lnSpc>
                          <a:spcPct val="115000"/>
                        </a:lnSpc>
                        <a:spcAft>
                          <a:spcPts val="0"/>
                        </a:spcAft>
                      </a:pPr>
                      <a:r>
                        <a:rPr lang="sl-SI" sz="2000" dirty="0">
                          <a:solidFill>
                            <a:schemeClr val="bg1"/>
                          </a:solidFill>
                          <a:effectLst/>
                          <a:latin typeface="Calibri"/>
                          <a:ea typeface="Calibri"/>
                          <a:cs typeface="Times New Roman"/>
                        </a:rPr>
                        <a:t>LETO 2019</a:t>
                      </a:r>
                    </a:p>
                  </a:txBody>
                  <a:tcPr marL="68580" marR="68580" marT="0" marB="0"/>
                </a:tc>
                <a:tc>
                  <a:txBody>
                    <a:bodyPr/>
                    <a:lstStyle/>
                    <a:p>
                      <a:pPr algn="ctr"/>
                      <a:r>
                        <a:rPr lang="sl-SI" sz="2000" dirty="0"/>
                        <a:t>LETO</a:t>
                      </a:r>
                      <a:r>
                        <a:rPr lang="sl-SI" sz="2000" baseline="0" dirty="0"/>
                        <a:t> 2020</a:t>
                      </a:r>
                      <a:endParaRPr lang="sl-SI" sz="2000" dirty="0"/>
                    </a:p>
                  </a:txBody>
                  <a:tcPr marL="68580" marR="68580" marT="0" marB="0"/>
                </a:tc>
                <a:tc>
                  <a:txBody>
                    <a:bodyPr/>
                    <a:lstStyle/>
                    <a:p>
                      <a:pPr algn="ctr"/>
                      <a:r>
                        <a:rPr lang="sl-SI" sz="2000" dirty="0"/>
                        <a:t>LETO 2022</a:t>
                      </a:r>
                    </a:p>
                  </a:txBody>
                  <a:tcPr marL="68580" marR="68580" marT="0" marB="0"/>
                </a:tc>
                <a:tc>
                  <a:txBody>
                    <a:bodyPr/>
                    <a:lstStyle/>
                    <a:p>
                      <a:pPr algn="ctr">
                        <a:lnSpc>
                          <a:spcPct val="115000"/>
                        </a:lnSpc>
                        <a:spcAft>
                          <a:spcPts val="0"/>
                        </a:spcAft>
                      </a:pPr>
                      <a:r>
                        <a:rPr lang="sl-SI" sz="2000" dirty="0">
                          <a:solidFill>
                            <a:schemeClr val="bg1"/>
                          </a:solidFill>
                          <a:effectLst/>
                          <a:latin typeface="Calibri"/>
                          <a:ea typeface="Calibri"/>
                          <a:cs typeface="Times New Roman"/>
                        </a:rPr>
                        <a:t>SKUPAJ</a:t>
                      </a:r>
                    </a:p>
                    <a:p>
                      <a:pPr algn="ctr">
                        <a:lnSpc>
                          <a:spcPct val="115000"/>
                        </a:lnSpc>
                        <a:spcAft>
                          <a:spcPts val="0"/>
                        </a:spcAft>
                      </a:pPr>
                      <a:r>
                        <a:rPr lang="sl-SI" sz="2000" dirty="0">
                          <a:solidFill>
                            <a:schemeClr val="bg1"/>
                          </a:solidFill>
                          <a:effectLst/>
                          <a:latin typeface="Calibri"/>
                          <a:ea typeface="Calibri"/>
                          <a:cs typeface="Times New Roman"/>
                        </a:rPr>
                        <a:t>(2015 – 2021)</a:t>
                      </a:r>
                    </a:p>
                  </a:txBody>
                  <a:tcPr marL="68580" marR="68580" marT="0" marB="0"/>
                </a:tc>
                <a:extLst>
                  <a:ext uri="{0D108BD9-81ED-4DB2-BD59-A6C34878D82A}">
                    <a16:rowId xmlns:a16="http://schemas.microsoft.com/office/drawing/2014/main" val="10000"/>
                  </a:ext>
                </a:extLst>
              </a:tr>
              <a:tr h="518856">
                <a:tc>
                  <a:txBody>
                    <a:bodyPr/>
                    <a:lstStyle/>
                    <a:p>
                      <a:pPr algn="ctr">
                        <a:lnSpc>
                          <a:spcPct val="115000"/>
                        </a:lnSpc>
                        <a:spcAft>
                          <a:spcPts val="0"/>
                        </a:spcAft>
                      </a:pPr>
                      <a:r>
                        <a:rPr lang="sl-SI" sz="2000" b="1" dirty="0">
                          <a:solidFill>
                            <a:schemeClr val="tx1"/>
                          </a:solidFill>
                          <a:effectLst/>
                          <a:latin typeface="Calibri"/>
                          <a:ea typeface="Calibri"/>
                          <a:cs typeface="Times New Roman"/>
                        </a:rPr>
                        <a:t>GREN 854285</a:t>
                      </a:r>
                    </a:p>
                  </a:txBody>
                  <a:tcPr marL="68580" marR="68580" marT="0" marB="0"/>
                </a:tc>
                <a:tc>
                  <a:txBody>
                    <a:bodyPr/>
                    <a:lstStyle/>
                    <a:p>
                      <a:pPr algn="ctr">
                        <a:lnSpc>
                          <a:spcPct val="115000"/>
                        </a:lnSpc>
                        <a:spcAft>
                          <a:spcPts val="0"/>
                        </a:spcAft>
                      </a:pPr>
                      <a:r>
                        <a:rPr lang="sl-SI" sz="2000" b="1" dirty="0">
                          <a:solidFill>
                            <a:schemeClr val="tx1"/>
                          </a:solidFill>
                          <a:effectLst/>
                          <a:latin typeface="Calibri"/>
                          <a:ea typeface="Calibri"/>
                          <a:cs typeface="Times New Roman"/>
                        </a:rPr>
                        <a:t>DIN 854638</a:t>
                      </a:r>
                    </a:p>
                  </a:txBody>
                  <a:tcPr marL="68580" marR="68580" marT="0" marB="0"/>
                </a:tc>
                <a:tc>
                  <a:txBody>
                    <a:bodyPr/>
                    <a:lstStyle/>
                    <a:p>
                      <a:pPr algn="ctr">
                        <a:lnSpc>
                          <a:spcPct val="115000"/>
                        </a:lnSpc>
                        <a:spcAft>
                          <a:spcPts val="0"/>
                        </a:spcAft>
                      </a:pPr>
                      <a:r>
                        <a:rPr lang="sl-SI" sz="2000" b="1" dirty="0">
                          <a:solidFill>
                            <a:schemeClr val="tx1"/>
                          </a:solidFill>
                          <a:effectLst/>
                          <a:latin typeface="Calibri"/>
                          <a:ea typeface="Calibri"/>
                          <a:cs typeface="Times New Roman"/>
                        </a:rPr>
                        <a:t>SANI 855263</a:t>
                      </a:r>
                    </a:p>
                  </a:txBody>
                  <a:tcPr marL="68580" marR="68580" marT="0" marB="0"/>
                </a:tc>
                <a:tc rowSpan="6">
                  <a:txBody>
                    <a:bodyPr/>
                    <a:lstStyle/>
                    <a:p>
                      <a:pPr algn="ctr">
                        <a:lnSpc>
                          <a:spcPct val="115000"/>
                        </a:lnSpc>
                        <a:spcAft>
                          <a:spcPts val="0"/>
                        </a:spcAft>
                      </a:pPr>
                      <a:r>
                        <a:rPr lang="sl-SI" sz="2000" b="1" dirty="0">
                          <a:solidFill>
                            <a:schemeClr val="tx1"/>
                          </a:solidFill>
                          <a:effectLst/>
                          <a:latin typeface="Calibri"/>
                          <a:ea typeface="Calibri"/>
                          <a:cs typeface="Times New Roman"/>
                        </a:rPr>
                        <a:t>25 BIKOV NA OC PRESKA</a:t>
                      </a:r>
                    </a:p>
                    <a:p>
                      <a:pPr algn="ctr">
                        <a:lnSpc>
                          <a:spcPct val="115000"/>
                        </a:lnSpc>
                        <a:spcAft>
                          <a:spcPts val="0"/>
                        </a:spcAft>
                      </a:pPr>
                      <a:endParaRPr lang="sl-SI" sz="2000" b="1" dirty="0">
                        <a:solidFill>
                          <a:schemeClr val="tx1"/>
                        </a:solidFill>
                        <a:effectLst/>
                        <a:latin typeface="Calibri"/>
                        <a:ea typeface="Calibri"/>
                        <a:cs typeface="Times New Roman"/>
                      </a:endParaRPr>
                    </a:p>
                    <a:p>
                      <a:pPr algn="ctr">
                        <a:lnSpc>
                          <a:spcPct val="115000"/>
                        </a:lnSpc>
                        <a:spcAft>
                          <a:spcPts val="0"/>
                        </a:spcAft>
                      </a:pPr>
                      <a:endParaRPr lang="sl-SI" sz="2000" b="1" dirty="0">
                        <a:solidFill>
                          <a:schemeClr val="tx1"/>
                        </a:solidFill>
                        <a:effectLst/>
                        <a:latin typeface="Calibri"/>
                        <a:ea typeface="Calibri"/>
                        <a:cs typeface="Times New Roman"/>
                      </a:endParaRPr>
                    </a:p>
                    <a:p>
                      <a:pPr algn="ctr">
                        <a:lnSpc>
                          <a:spcPct val="115000"/>
                        </a:lnSpc>
                        <a:spcAft>
                          <a:spcPts val="0"/>
                        </a:spcAft>
                      </a:pPr>
                      <a:r>
                        <a:rPr lang="sl-SI" sz="2000" b="1" dirty="0">
                          <a:solidFill>
                            <a:schemeClr val="tx1"/>
                          </a:solidFill>
                          <a:effectLst/>
                          <a:latin typeface="Calibri"/>
                          <a:ea typeface="Calibri"/>
                          <a:cs typeface="Times New Roman"/>
                        </a:rPr>
                        <a:t>4 BIKOV NEUSPEŠNO</a:t>
                      </a:r>
                      <a:r>
                        <a:rPr lang="sl-SI" sz="2000" b="1" baseline="0" dirty="0">
                          <a:solidFill>
                            <a:schemeClr val="tx1"/>
                          </a:solidFill>
                          <a:effectLst/>
                          <a:latin typeface="Calibri"/>
                          <a:ea typeface="Calibri"/>
                          <a:cs typeface="Times New Roman"/>
                        </a:rPr>
                        <a:t> - RAZLOGI*</a:t>
                      </a:r>
                      <a:endParaRPr lang="sl-SI" sz="2000" b="1" dirty="0">
                        <a:solidFill>
                          <a:schemeClr val="tx1"/>
                        </a:solidFill>
                        <a:effectLst/>
                        <a:latin typeface="Calibri"/>
                        <a:ea typeface="Calibri"/>
                        <a:cs typeface="Times New Roman"/>
                      </a:endParaRPr>
                    </a:p>
                    <a:p>
                      <a:pPr algn="ctr">
                        <a:lnSpc>
                          <a:spcPct val="115000"/>
                        </a:lnSpc>
                        <a:spcAft>
                          <a:spcPts val="0"/>
                        </a:spcAft>
                      </a:pPr>
                      <a:endParaRPr lang="sl-SI" sz="2000" b="1" dirty="0">
                        <a:solidFill>
                          <a:schemeClr val="tx1"/>
                        </a:solidFill>
                        <a:effectLst/>
                        <a:latin typeface="Calibri"/>
                        <a:ea typeface="Calibri"/>
                        <a:cs typeface="Times New Roman"/>
                      </a:endParaRPr>
                    </a:p>
                  </a:txBody>
                  <a:tcPr marL="68580" marR="68580" marT="0" marB="0"/>
                </a:tc>
                <a:extLst>
                  <a:ext uri="{0D108BD9-81ED-4DB2-BD59-A6C34878D82A}">
                    <a16:rowId xmlns:a16="http://schemas.microsoft.com/office/drawing/2014/main" val="10001"/>
                  </a:ext>
                </a:extLst>
              </a:tr>
              <a:tr h="518856">
                <a:tc>
                  <a:txBody>
                    <a:bodyPr/>
                    <a:lstStyle/>
                    <a:p>
                      <a:pPr algn="ctr">
                        <a:lnSpc>
                          <a:spcPct val="115000"/>
                        </a:lnSpc>
                        <a:spcAft>
                          <a:spcPts val="0"/>
                        </a:spcAft>
                      </a:pPr>
                      <a:r>
                        <a:rPr lang="sl-SI" sz="2000" b="1" dirty="0">
                          <a:solidFill>
                            <a:schemeClr val="tx1"/>
                          </a:solidFill>
                          <a:effectLst/>
                          <a:latin typeface="Calibri"/>
                          <a:ea typeface="Calibri"/>
                          <a:cs typeface="Times New Roman"/>
                        </a:rPr>
                        <a:t>JARC 854286</a:t>
                      </a:r>
                    </a:p>
                  </a:txBody>
                  <a:tcPr marL="68580" marR="68580" marT="0" marB="0"/>
                </a:tc>
                <a:tc>
                  <a:txBody>
                    <a:bodyPr/>
                    <a:lstStyle/>
                    <a:p>
                      <a:pPr algn="ctr">
                        <a:lnSpc>
                          <a:spcPct val="115000"/>
                        </a:lnSpc>
                        <a:spcAft>
                          <a:spcPts val="0"/>
                        </a:spcAft>
                      </a:pPr>
                      <a:r>
                        <a:rPr lang="sl-SI" sz="2000" b="1" dirty="0">
                          <a:solidFill>
                            <a:schemeClr val="tx1"/>
                          </a:solidFill>
                          <a:effectLst/>
                          <a:latin typeface="Calibri"/>
                          <a:ea typeface="Calibri"/>
                          <a:cs typeface="Times New Roman"/>
                        </a:rPr>
                        <a:t>TIM 854622</a:t>
                      </a:r>
                    </a:p>
                  </a:txBody>
                  <a:tcPr marL="68580" marR="68580" marT="0" marB="0"/>
                </a:tc>
                <a:tc>
                  <a:txBody>
                    <a:bodyPr/>
                    <a:lstStyle/>
                    <a:p>
                      <a:pPr algn="ctr">
                        <a:lnSpc>
                          <a:spcPct val="115000"/>
                        </a:lnSpc>
                        <a:spcAft>
                          <a:spcPts val="0"/>
                        </a:spcAft>
                      </a:pPr>
                      <a:r>
                        <a:rPr lang="sl-SI" sz="2000" b="1" dirty="0">
                          <a:solidFill>
                            <a:schemeClr val="tx1"/>
                          </a:solidFill>
                          <a:effectLst/>
                          <a:latin typeface="Calibri"/>
                          <a:ea typeface="Calibri"/>
                          <a:cs typeface="Times New Roman"/>
                        </a:rPr>
                        <a:t>MLIN 855272</a:t>
                      </a:r>
                    </a:p>
                  </a:txBody>
                  <a:tcPr marL="68580" marR="68580" marT="0" marB="0"/>
                </a:tc>
                <a:tc vMerge="1">
                  <a:txBody>
                    <a:bodyPr/>
                    <a:lstStyle/>
                    <a:p>
                      <a:pPr algn="ctr">
                        <a:lnSpc>
                          <a:spcPct val="115000"/>
                        </a:lnSpc>
                        <a:spcAft>
                          <a:spcPts val="0"/>
                        </a:spcAft>
                      </a:pPr>
                      <a:endParaRPr lang="sl-SI" sz="2000" b="1" dirty="0">
                        <a:solidFill>
                          <a:schemeClr val="tx1"/>
                        </a:solidFill>
                        <a:effectLst/>
                        <a:latin typeface="Calibri"/>
                        <a:ea typeface="Calibri"/>
                        <a:cs typeface="Times New Roman"/>
                      </a:endParaRPr>
                    </a:p>
                  </a:txBody>
                  <a:tcPr marL="68580" marR="68580" marT="0" marB="0"/>
                </a:tc>
                <a:extLst>
                  <a:ext uri="{0D108BD9-81ED-4DB2-BD59-A6C34878D82A}">
                    <a16:rowId xmlns:a16="http://schemas.microsoft.com/office/drawing/2014/main" val="10002"/>
                  </a:ext>
                </a:extLst>
              </a:tr>
              <a:tr h="518856">
                <a:tc>
                  <a:txBody>
                    <a:bodyPr/>
                    <a:lstStyle/>
                    <a:p>
                      <a:pPr algn="ctr">
                        <a:lnSpc>
                          <a:spcPct val="115000"/>
                        </a:lnSpc>
                        <a:spcAft>
                          <a:spcPts val="0"/>
                        </a:spcAft>
                      </a:pPr>
                      <a:r>
                        <a:rPr lang="sl-SI" sz="2000" b="1" dirty="0">
                          <a:solidFill>
                            <a:schemeClr val="tx1"/>
                          </a:solidFill>
                          <a:effectLst/>
                          <a:latin typeface="Calibri"/>
                          <a:ea typeface="Calibri"/>
                          <a:cs typeface="Times New Roman"/>
                        </a:rPr>
                        <a:t>ROMI 854352</a:t>
                      </a:r>
                    </a:p>
                  </a:txBody>
                  <a:tcPr marL="68580" marR="68580" marT="0" marB="0"/>
                </a:tc>
                <a:tc>
                  <a:txBody>
                    <a:bodyPr/>
                    <a:lstStyle/>
                    <a:p>
                      <a:pPr algn="ctr">
                        <a:lnSpc>
                          <a:spcPct val="115000"/>
                        </a:lnSpc>
                        <a:spcAft>
                          <a:spcPts val="0"/>
                        </a:spcAft>
                      </a:pPr>
                      <a:r>
                        <a:rPr lang="sl-SI" sz="2000" b="1" dirty="0">
                          <a:solidFill>
                            <a:schemeClr val="tx1"/>
                          </a:solidFill>
                          <a:effectLst/>
                          <a:latin typeface="Calibri"/>
                          <a:ea typeface="Calibri"/>
                          <a:cs typeface="Times New Roman"/>
                        </a:rPr>
                        <a:t>MIKO 854610</a:t>
                      </a:r>
                    </a:p>
                  </a:txBody>
                  <a:tcPr marL="68580" marR="68580" marT="0" marB="0"/>
                </a:tc>
                <a:tc>
                  <a:txBody>
                    <a:bodyPr/>
                    <a:lstStyle/>
                    <a:p>
                      <a:pPr algn="ctr">
                        <a:lnSpc>
                          <a:spcPct val="115000"/>
                        </a:lnSpc>
                        <a:spcAft>
                          <a:spcPts val="0"/>
                        </a:spcAft>
                      </a:pPr>
                      <a:r>
                        <a:rPr lang="sl-SI" sz="2000" b="1" dirty="0">
                          <a:solidFill>
                            <a:schemeClr val="tx1"/>
                          </a:solidFill>
                          <a:effectLst/>
                          <a:latin typeface="Calibri"/>
                          <a:ea typeface="Calibri"/>
                          <a:cs typeface="Times New Roman"/>
                        </a:rPr>
                        <a:t>PIKO 855094</a:t>
                      </a:r>
                    </a:p>
                  </a:txBody>
                  <a:tcPr marL="68580" marR="68580" marT="0" marB="0"/>
                </a:tc>
                <a:tc vMerge="1">
                  <a:txBody>
                    <a:bodyPr/>
                    <a:lstStyle/>
                    <a:p>
                      <a:pPr algn="ctr">
                        <a:lnSpc>
                          <a:spcPct val="115000"/>
                        </a:lnSpc>
                        <a:spcAft>
                          <a:spcPts val="0"/>
                        </a:spcAft>
                      </a:pPr>
                      <a:endParaRPr lang="sl-SI" sz="2000" b="1" dirty="0">
                        <a:solidFill>
                          <a:schemeClr val="tx1"/>
                        </a:solidFill>
                        <a:effectLst/>
                        <a:latin typeface="Calibri"/>
                        <a:ea typeface="Calibri"/>
                        <a:cs typeface="Times New Roman"/>
                      </a:endParaRPr>
                    </a:p>
                  </a:txBody>
                  <a:tcPr marL="68580" marR="68580" marT="0" marB="0"/>
                </a:tc>
                <a:extLst>
                  <a:ext uri="{0D108BD9-81ED-4DB2-BD59-A6C34878D82A}">
                    <a16:rowId xmlns:a16="http://schemas.microsoft.com/office/drawing/2014/main" val="10003"/>
                  </a:ext>
                </a:extLst>
              </a:tr>
              <a:tr h="518856">
                <a:tc>
                  <a:txBody>
                    <a:bodyPr/>
                    <a:lstStyle/>
                    <a:p>
                      <a:pPr algn="ctr">
                        <a:lnSpc>
                          <a:spcPct val="115000"/>
                        </a:lnSpc>
                        <a:spcAft>
                          <a:spcPts val="0"/>
                        </a:spcAft>
                      </a:pPr>
                      <a:r>
                        <a:rPr lang="sl-SI" sz="1100" b="1" dirty="0">
                          <a:solidFill>
                            <a:schemeClr val="tx1"/>
                          </a:solidFill>
                          <a:effectLst/>
                          <a:latin typeface="Calibri"/>
                          <a:ea typeface="Calibri"/>
                          <a:cs typeface="Times New Roman"/>
                        </a:rPr>
                        <a:t>-</a:t>
                      </a:r>
                    </a:p>
                  </a:txBody>
                  <a:tcPr marL="68580" marR="68580" marT="0" marB="0"/>
                </a:tc>
                <a:tc>
                  <a:txBody>
                    <a:bodyPr/>
                    <a:lstStyle/>
                    <a:p>
                      <a:pPr algn="ctr">
                        <a:lnSpc>
                          <a:spcPct val="115000"/>
                        </a:lnSpc>
                        <a:spcAft>
                          <a:spcPts val="0"/>
                        </a:spcAft>
                      </a:pPr>
                      <a:r>
                        <a:rPr lang="sl-SI" sz="2000" b="1" dirty="0">
                          <a:solidFill>
                            <a:schemeClr val="tx1"/>
                          </a:solidFill>
                          <a:effectLst/>
                          <a:latin typeface="Calibri"/>
                          <a:ea typeface="Calibri"/>
                          <a:cs typeface="Times New Roman"/>
                        </a:rPr>
                        <a:t>-</a:t>
                      </a:r>
                    </a:p>
                  </a:txBody>
                  <a:tcPr marL="68580" marR="68580" marT="0" marB="0"/>
                </a:tc>
                <a:tc>
                  <a:txBody>
                    <a:bodyPr/>
                    <a:lstStyle/>
                    <a:p>
                      <a:pPr algn="ctr">
                        <a:lnSpc>
                          <a:spcPct val="115000"/>
                        </a:lnSpc>
                        <a:spcAft>
                          <a:spcPts val="0"/>
                        </a:spcAft>
                      </a:pPr>
                      <a:r>
                        <a:rPr lang="sl-SI" sz="2000" b="1" dirty="0">
                          <a:solidFill>
                            <a:schemeClr val="tx1"/>
                          </a:solidFill>
                          <a:effectLst/>
                          <a:latin typeface="Calibri"/>
                          <a:ea typeface="Calibri"/>
                          <a:cs typeface="Times New Roman"/>
                        </a:rPr>
                        <a:t>-</a:t>
                      </a:r>
                    </a:p>
                  </a:txBody>
                  <a:tcPr marL="68580" marR="68580" marT="0" marB="0"/>
                </a:tc>
                <a:tc vMerge="1">
                  <a:txBody>
                    <a:bodyPr/>
                    <a:lstStyle/>
                    <a:p>
                      <a:pPr algn="ctr">
                        <a:lnSpc>
                          <a:spcPct val="115000"/>
                        </a:lnSpc>
                        <a:spcAft>
                          <a:spcPts val="0"/>
                        </a:spcAft>
                      </a:pPr>
                      <a:endParaRPr lang="sl-SI" sz="2000" b="1" dirty="0">
                        <a:solidFill>
                          <a:srgbClr val="00B050"/>
                        </a:solidFill>
                        <a:effectLst/>
                        <a:latin typeface="Calibri"/>
                        <a:ea typeface="Calibri"/>
                        <a:cs typeface="Times New Roman"/>
                      </a:endParaRPr>
                    </a:p>
                  </a:txBody>
                  <a:tcPr marL="68580" marR="68580" marT="0" marB="0"/>
                </a:tc>
                <a:extLst>
                  <a:ext uri="{0D108BD9-81ED-4DB2-BD59-A6C34878D82A}">
                    <a16:rowId xmlns:a16="http://schemas.microsoft.com/office/drawing/2014/main" val="10004"/>
                  </a:ext>
                </a:extLst>
              </a:tr>
              <a:tr h="518856">
                <a:tc>
                  <a:txBody>
                    <a:bodyPr/>
                    <a:lstStyle/>
                    <a:p>
                      <a:pPr algn="ctr">
                        <a:lnSpc>
                          <a:spcPct val="115000"/>
                        </a:lnSpc>
                        <a:spcAft>
                          <a:spcPts val="0"/>
                        </a:spcAft>
                      </a:pPr>
                      <a:r>
                        <a:rPr lang="sl-SI" sz="1100" b="1" dirty="0">
                          <a:solidFill>
                            <a:schemeClr val="tx1"/>
                          </a:solidFill>
                          <a:effectLst/>
                          <a:latin typeface="Calibri"/>
                          <a:ea typeface="Calibri"/>
                          <a:cs typeface="Times New Roman"/>
                        </a:rPr>
                        <a:t>-</a:t>
                      </a:r>
                    </a:p>
                  </a:txBody>
                  <a:tcPr marL="68580" marR="68580" marT="0" marB="0"/>
                </a:tc>
                <a:tc>
                  <a:txBody>
                    <a:bodyPr/>
                    <a:lstStyle/>
                    <a:p>
                      <a:pPr algn="ctr">
                        <a:lnSpc>
                          <a:spcPct val="115000"/>
                        </a:lnSpc>
                        <a:spcAft>
                          <a:spcPts val="0"/>
                        </a:spcAft>
                      </a:pPr>
                      <a:r>
                        <a:rPr lang="sl-SI" sz="2000" b="1" dirty="0">
                          <a:solidFill>
                            <a:schemeClr val="tx1"/>
                          </a:solidFill>
                          <a:effectLst/>
                          <a:latin typeface="Calibri"/>
                          <a:ea typeface="Calibri"/>
                          <a:cs typeface="Times New Roman"/>
                        </a:rPr>
                        <a:t>-</a:t>
                      </a:r>
                    </a:p>
                  </a:txBody>
                  <a:tcPr marL="68580" marR="68580" marT="0" marB="0"/>
                </a:tc>
                <a:tc>
                  <a:txBody>
                    <a:bodyPr/>
                    <a:lstStyle/>
                    <a:p>
                      <a:pPr algn="ctr">
                        <a:lnSpc>
                          <a:spcPct val="115000"/>
                        </a:lnSpc>
                        <a:spcAft>
                          <a:spcPts val="0"/>
                        </a:spcAft>
                      </a:pPr>
                      <a:r>
                        <a:rPr lang="sl-SI" sz="2000" b="1" dirty="0">
                          <a:solidFill>
                            <a:schemeClr val="tx1"/>
                          </a:solidFill>
                          <a:effectLst/>
                          <a:latin typeface="Calibri"/>
                          <a:ea typeface="Calibri"/>
                          <a:cs typeface="Times New Roman"/>
                        </a:rPr>
                        <a:t>-</a:t>
                      </a:r>
                    </a:p>
                  </a:txBody>
                  <a:tcPr marL="68580" marR="68580" marT="0" marB="0"/>
                </a:tc>
                <a:tc vMerge="1">
                  <a:txBody>
                    <a:bodyPr/>
                    <a:lstStyle/>
                    <a:p>
                      <a:pPr algn="ctr">
                        <a:lnSpc>
                          <a:spcPct val="115000"/>
                        </a:lnSpc>
                        <a:spcAft>
                          <a:spcPts val="0"/>
                        </a:spcAft>
                      </a:pPr>
                      <a:endParaRPr lang="sl-SI" sz="2000" b="1" dirty="0">
                        <a:solidFill>
                          <a:srgbClr val="00B050"/>
                        </a:solidFill>
                        <a:effectLst/>
                        <a:latin typeface="Calibri"/>
                        <a:ea typeface="Calibri"/>
                        <a:cs typeface="Times New Roman"/>
                      </a:endParaRPr>
                    </a:p>
                  </a:txBody>
                  <a:tcPr marL="68580" marR="68580" marT="0" marB="0"/>
                </a:tc>
                <a:extLst>
                  <a:ext uri="{0D108BD9-81ED-4DB2-BD59-A6C34878D82A}">
                    <a16:rowId xmlns:a16="http://schemas.microsoft.com/office/drawing/2014/main" val="10005"/>
                  </a:ext>
                </a:extLst>
              </a:tr>
              <a:tr h="518856">
                <a:tc>
                  <a:txBody>
                    <a:bodyPr/>
                    <a:lstStyle/>
                    <a:p>
                      <a:pPr algn="ctr">
                        <a:lnSpc>
                          <a:spcPct val="115000"/>
                        </a:lnSpc>
                        <a:spcAft>
                          <a:spcPts val="0"/>
                        </a:spcAft>
                      </a:pPr>
                      <a:r>
                        <a:rPr lang="sl-SI" sz="1100" b="1" dirty="0">
                          <a:solidFill>
                            <a:schemeClr val="tx1"/>
                          </a:solidFill>
                          <a:effectLst/>
                          <a:latin typeface="Calibri"/>
                          <a:ea typeface="Calibri"/>
                          <a:cs typeface="Times New Roman"/>
                        </a:rPr>
                        <a:t>-</a:t>
                      </a:r>
                    </a:p>
                  </a:txBody>
                  <a:tcPr marL="68580" marR="68580" marT="0" marB="0"/>
                </a:tc>
                <a:tc>
                  <a:txBody>
                    <a:bodyPr/>
                    <a:lstStyle/>
                    <a:p>
                      <a:pPr marL="0" marR="0" indent="0" algn="ctr" defTabSz="914400" rtl="0" eaLnBrk="1" fontAlgn="auto" latinLnBrk="0" hangingPunct="1">
                        <a:lnSpc>
                          <a:spcPct val="115000"/>
                        </a:lnSpc>
                        <a:spcBef>
                          <a:spcPts val="0"/>
                        </a:spcBef>
                        <a:spcAft>
                          <a:spcPts val="0"/>
                        </a:spcAft>
                        <a:buClrTx/>
                        <a:buSzTx/>
                        <a:buFontTx/>
                        <a:buNone/>
                        <a:tabLst/>
                        <a:defRPr/>
                      </a:pPr>
                      <a:r>
                        <a:rPr lang="sl-SI" sz="2000" b="1" dirty="0">
                          <a:solidFill>
                            <a:schemeClr val="tx1"/>
                          </a:solidFill>
                          <a:effectLst/>
                          <a:latin typeface="+mn-lt"/>
                          <a:ea typeface="Calibri"/>
                          <a:cs typeface="Times New Roman"/>
                        </a:rPr>
                        <a:t>-</a:t>
                      </a:r>
                    </a:p>
                  </a:txBody>
                  <a:tcPr marL="68580" marR="68580" marT="0" marB="0"/>
                </a:tc>
                <a:tc>
                  <a:txBody>
                    <a:bodyPr/>
                    <a:lstStyle/>
                    <a:p>
                      <a:pPr marL="0" marR="0" indent="0" algn="ctr" defTabSz="914400" rtl="0" eaLnBrk="1" fontAlgn="auto" latinLnBrk="0" hangingPunct="1">
                        <a:lnSpc>
                          <a:spcPct val="115000"/>
                        </a:lnSpc>
                        <a:spcBef>
                          <a:spcPts val="0"/>
                        </a:spcBef>
                        <a:spcAft>
                          <a:spcPts val="0"/>
                        </a:spcAft>
                        <a:buClrTx/>
                        <a:buSzTx/>
                        <a:buFontTx/>
                        <a:buNone/>
                        <a:tabLst/>
                        <a:defRPr/>
                      </a:pPr>
                      <a:r>
                        <a:rPr lang="sl-SI" sz="2000" b="1" dirty="0">
                          <a:solidFill>
                            <a:schemeClr val="tx1"/>
                          </a:solidFill>
                          <a:effectLst/>
                          <a:latin typeface="+mn-lt"/>
                          <a:ea typeface="Calibri"/>
                          <a:cs typeface="Times New Roman"/>
                        </a:rPr>
                        <a:t>-</a:t>
                      </a:r>
                    </a:p>
                  </a:txBody>
                  <a:tcPr marL="68580" marR="68580" marT="0" marB="0"/>
                </a:tc>
                <a:tc vMerge="1">
                  <a:txBody>
                    <a:bodyPr/>
                    <a:lstStyle/>
                    <a:p>
                      <a:pPr marL="0" marR="0" indent="0" algn="ctr" defTabSz="914400" rtl="0" eaLnBrk="1" fontAlgn="auto" latinLnBrk="0" hangingPunct="1">
                        <a:lnSpc>
                          <a:spcPct val="115000"/>
                        </a:lnSpc>
                        <a:spcBef>
                          <a:spcPts val="0"/>
                        </a:spcBef>
                        <a:spcAft>
                          <a:spcPts val="0"/>
                        </a:spcAft>
                        <a:buClrTx/>
                        <a:buSzTx/>
                        <a:buFontTx/>
                        <a:buNone/>
                        <a:tabLst/>
                        <a:defRPr/>
                      </a:pPr>
                      <a:endParaRPr lang="sl-SI" sz="2000" b="1" dirty="0">
                        <a:solidFill>
                          <a:srgbClr val="00B050"/>
                        </a:solidFill>
                        <a:effectLst/>
                        <a:latin typeface="+mn-lt"/>
                        <a:ea typeface="Calibri"/>
                        <a:cs typeface="Times New Roman"/>
                      </a:endParaRPr>
                    </a:p>
                  </a:txBody>
                  <a:tcPr marL="68580" marR="68580" marT="0" marB="0"/>
                </a:tc>
                <a:extLst>
                  <a:ext uri="{0D108BD9-81ED-4DB2-BD59-A6C34878D82A}">
                    <a16:rowId xmlns:a16="http://schemas.microsoft.com/office/drawing/2014/main" val="10006"/>
                  </a:ext>
                </a:extLst>
              </a:tr>
            </a:tbl>
          </a:graphicData>
        </a:graphic>
      </p:graphicFrame>
      <p:sp>
        <p:nvSpPr>
          <p:cNvPr id="3" name="Pravokotnik 2"/>
          <p:cNvSpPr/>
          <p:nvPr/>
        </p:nvSpPr>
        <p:spPr>
          <a:xfrm>
            <a:off x="1119428" y="5805264"/>
            <a:ext cx="2725554" cy="923330"/>
          </a:xfrm>
          <a:prstGeom prst="rect">
            <a:avLst/>
          </a:prstGeom>
        </p:spPr>
        <p:txBody>
          <a:bodyPr wrap="none">
            <a:spAutoFit/>
          </a:bodyPr>
          <a:lstStyle/>
          <a:p>
            <a:r>
              <a:rPr lang="sl-SI" b="1" dirty="0">
                <a:solidFill>
                  <a:prstClr val="black"/>
                </a:solidFill>
              </a:rPr>
              <a:t>*</a:t>
            </a:r>
            <a:r>
              <a:rPr lang="sl-SI" dirty="0">
                <a:solidFill>
                  <a:prstClr val="black"/>
                </a:solidFill>
              </a:rPr>
              <a:t>BIK ZBOLEL</a:t>
            </a:r>
          </a:p>
          <a:p>
            <a:r>
              <a:rPr lang="sl-SI" b="1" dirty="0">
                <a:solidFill>
                  <a:srgbClr val="FF0000"/>
                </a:solidFill>
              </a:rPr>
              <a:t>  </a:t>
            </a:r>
            <a:r>
              <a:rPr lang="sl-SI" dirty="0">
                <a:solidFill>
                  <a:prstClr val="black"/>
                </a:solidFill>
              </a:rPr>
              <a:t>REJEC NI HOTEL DATI BIKA</a:t>
            </a:r>
          </a:p>
          <a:p>
            <a:r>
              <a:rPr lang="sl-SI" b="1" dirty="0">
                <a:solidFill>
                  <a:srgbClr val="F79646">
                    <a:lumMod val="75000"/>
                  </a:srgbClr>
                </a:solidFill>
              </a:rPr>
              <a:t>  </a:t>
            </a:r>
            <a:r>
              <a:rPr lang="sl-SI" dirty="0">
                <a:solidFill>
                  <a:prstClr val="black"/>
                </a:solidFill>
              </a:rPr>
              <a:t>BIK NI DAL SEMENA</a:t>
            </a:r>
          </a:p>
        </p:txBody>
      </p:sp>
    </p:spTree>
    <p:extLst>
      <p:ext uri="{BB962C8B-B14F-4D97-AF65-F5344CB8AC3E}">
        <p14:creationId xmlns:p14="http://schemas.microsoft.com/office/powerpoint/2010/main" val="218054877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467544" y="116632"/>
            <a:ext cx="8229600" cy="850106"/>
          </a:xfrm>
        </p:spPr>
        <p:txBody>
          <a:bodyPr>
            <a:normAutofit/>
          </a:bodyPr>
          <a:lstStyle/>
          <a:p>
            <a:r>
              <a:rPr lang="sl-SI" sz="3200" b="1" dirty="0"/>
              <a:t>VSEBINA</a:t>
            </a:r>
          </a:p>
        </p:txBody>
      </p:sp>
      <p:sp>
        <p:nvSpPr>
          <p:cNvPr id="3" name="Ograda vsebine 2"/>
          <p:cNvSpPr>
            <a:spLocks noGrp="1"/>
          </p:cNvSpPr>
          <p:nvPr>
            <p:ph idx="1"/>
          </p:nvPr>
        </p:nvSpPr>
        <p:spPr>
          <a:xfrm>
            <a:off x="457200" y="836712"/>
            <a:ext cx="8229600" cy="5904656"/>
          </a:xfrm>
        </p:spPr>
        <p:txBody>
          <a:bodyPr>
            <a:normAutofit fontScale="25000" lnSpcReduction="20000"/>
          </a:bodyPr>
          <a:lstStyle/>
          <a:p>
            <a:pPr algn="just"/>
            <a:r>
              <a:rPr lang="sl-SI" sz="8000" b="1" dirty="0"/>
              <a:t>Ocenjevanje krav </a:t>
            </a:r>
            <a:r>
              <a:rPr lang="sl-SI" sz="8000" b="1" dirty="0" err="1"/>
              <a:t>cikaste</a:t>
            </a:r>
            <a:r>
              <a:rPr lang="sl-SI" sz="8000" b="1" dirty="0"/>
              <a:t> pasme;</a:t>
            </a:r>
          </a:p>
          <a:p>
            <a:pPr algn="just"/>
            <a:r>
              <a:rPr lang="sl-SI" sz="8000" b="1" dirty="0"/>
              <a:t>Lastnosti, ki se jih opisuje kot napako pri ocenjevanju;</a:t>
            </a:r>
          </a:p>
          <a:p>
            <a:pPr algn="just"/>
            <a:r>
              <a:rPr lang="sl-SI" sz="8000" b="1" dirty="0"/>
              <a:t>Seznam bikovskih mater </a:t>
            </a:r>
            <a:r>
              <a:rPr lang="sl-SI" sz="8000" b="1" dirty="0" err="1"/>
              <a:t>cikaste</a:t>
            </a:r>
            <a:r>
              <a:rPr lang="sl-SI" sz="8000" b="1" dirty="0"/>
              <a:t> pasme, 2023;</a:t>
            </a:r>
          </a:p>
          <a:p>
            <a:pPr algn="just"/>
            <a:r>
              <a:rPr lang="sl-SI" sz="8000" b="1" dirty="0" err="1"/>
              <a:t>Genotipizacija</a:t>
            </a:r>
            <a:r>
              <a:rPr lang="sl-SI" sz="8000" b="1" dirty="0"/>
              <a:t> </a:t>
            </a:r>
            <a:r>
              <a:rPr lang="sl-SI" sz="8000" b="1" dirty="0" err="1"/>
              <a:t>cikastih</a:t>
            </a:r>
            <a:r>
              <a:rPr lang="sl-SI" sz="8000" b="1" dirty="0"/>
              <a:t> bikov, 2022 in 2023;</a:t>
            </a:r>
          </a:p>
          <a:p>
            <a:pPr lvl="0" algn="just"/>
            <a:r>
              <a:rPr lang="sl-SI" sz="8000" b="1" dirty="0">
                <a:solidFill>
                  <a:prstClr val="black"/>
                </a:solidFill>
              </a:rPr>
              <a:t>Odbira plemenskih bikov </a:t>
            </a:r>
            <a:r>
              <a:rPr lang="sl-SI" sz="8000" b="1" dirty="0" err="1">
                <a:solidFill>
                  <a:prstClr val="black"/>
                </a:solidFill>
              </a:rPr>
              <a:t>cikaste</a:t>
            </a:r>
            <a:r>
              <a:rPr lang="sl-SI" sz="8000" b="1" dirty="0">
                <a:solidFill>
                  <a:prstClr val="black"/>
                </a:solidFill>
              </a:rPr>
              <a:t> pasme po območjih in letih (2015-2022);</a:t>
            </a:r>
          </a:p>
          <a:p>
            <a:pPr lvl="0" algn="just"/>
            <a:r>
              <a:rPr lang="sl-SI" sz="8000" b="1" dirty="0" err="1">
                <a:solidFill>
                  <a:prstClr val="black"/>
                </a:solidFill>
              </a:rPr>
              <a:t>Vhlevitev</a:t>
            </a:r>
            <a:r>
              <a:rPr lang="sl-SI" sz="8000" b="1" dirty="0">
                <a:solidFill>
                  <a:prstClr val="black"/>
                </a:solidFill>
              </a:rPr>
              <a:t> </a:t>
            </a:r>
            <a:r>
              <a:rPr lang="sl-SI" sz="8000" b="1" dirty="0" err="1">
                <a:solidFill>
                  <a:prstClr val="black"/>
                </a:solidFill>
              </a:rPr>
              <a:t>cikastih</a:t>
            </a:r>
            <a:r>
              <a:rPr lang="sl-SI" sz="8000" b="1" dirty="0">
                <a:solidFill>
                  <a:prstClr val="black"/>
                </a:solidFill>
              </a:rPr>
              <a:t> bikov na OC Preska, po letih (2015-2022);</a:t>
            </a:r>
          </a:p>
          <a:p>
            <a:pPr lvl="0" algn="just"/>
            <a:r>
              <a:rPr lang="sl-SI" sz="8000" b="1" dirty="0">
                <a:solidFill>
                  <a:prstClr val="black"/>
                </a:solidFill>
              </a:rPr>
              <a:t>Odbira plemenskih bikov </a:t>
            </a:r>
            <a:r>
              <a:rPr lang="sl-SI" sz="8000" b="1" dirty="0" err="1">
                <a:solidFill>
                  <a:prstClr val="black"/>
                </a:solidFill>
              </a:rPr>
              <a:t>cikaste</a:t>
            </a:r>
            <a:r>
              <a:rPr lang="sl-SI" sz="8000" b="1" dirty="0">
                <a:solidFill>
                  <a:prstClr val="black"/>
                </a:solidFill>
              </a:rPr>
              <a:t> pasme v letu 2022 in plan za leto 2023</a:t>
            </a:r>
            <a:endParaRPr lang="sl-SI" sz="8000" b="1" dirty="0"/>
          </a:p>
          <a:p>
            <a:pPr algn="just"/>
            <a:r>
              <a:rPr lang="sl-SI" sz="8000" b="1" dirty="0"/>
              <a:t>Število prvih osemenitev krav po pasmah in letih;</a:t>
            </a:r>
          </a:p>
          <a:p>
            <a:pPr algn="just"/>
            <a:r>
              <a:rPr lang="sl-SI" sz="8000" b="1" dirty="0"/>
              <a:t>Mlečnost krav </a:t>
            </a:r>
            <a:r>
              <a:rPr lang="sl-SI" sz="8000" b="1" dirty="0" err="1"/>
              <a:t>cikaste</a:t>
            </a:r>
            <a:r>
              <a:rPr lang="sl-SI" sz="8000" b="1" dirty="0"/>
              <a:t> pasme;</a:t>
            </a:r>
          </a:p>
          <a:p>
            <a:pPr algn="just"/>
            <a:r>
              <a:rPr lang="sl-SI" sz="8000" b="1" dirty="0"/>
              <a:t>Članstvo rejcev v Rejskem Društvu CIKA;</a:t>
            </a:r>
          </a:p>
          <a:p>
            <a:pPr algn="just"/>
            <a:r>
              <a:rPr lang="sl-SI" sz="8000" b="1" dirty="0"/>
              <a:t>Rejski cilj - </a:t>
            </a:r>
            <a:r>
              <a:rPr lang="sl-SI" sz="8000" b="1" dirty="0" err="1"/>
              <a:t>stalež</a:t>
            </a:r>
            <a:r>
              <a:rPr lang="sl-SI" sz="8000" b="1" dirty="0"/>
              <a:t> krav </a:t>
            </a:r>
            <a:r>
              <a:rPr lang="sl-SI" sz="8000" b="1" dirty="0" err="1"/>
              <a:t>cikaste</a:t>
            </a:r>
            <a:r>
              <a:rPr lang="sl-SI" sz="8000" b="1" dirty="0"/>
              <a:t> pasme;</a:t>
            </a:r>
          </a:p>
          <a:p>
            <a:pPr algn="just"/>
            <a:r>
              <a:rPr lang="sl-SI" sz="8000" b="1" dirty="0"/>
              <a:t>Izgubljeni rodovniški podatki;</a:t>
            </a:r>
          </a:p>
          <a:p>
            <a:pPr algn="just"/>
            <a:r>
              <a:rPr lang="sl-SI" sz="8000" b="1" dirty="0"/>
              <a:t>Pregled stopnje sorodstva </a:t>
            </a:r>
            <a:r>
              <a:rPr lang="sl-SI" sz="8000" b="1" dirty="0" err="1"/>
              <a:t>cikastih</a:t>
            </a:r>
            <a:r>
              <a:rPr lang="sl-SI" sz="8000" b="1" dirty="0"/>
              <a:t> bikov v osemenjevanju s populacijo </a:t>
            </a:r>
            <a:r>
              <a:rPr lang="sl-SI" sz="8000" b="1" dirty="0" err="1"/>
              <a:t>cikastih</a:t>
            </a:r>
            <a:r>
              <a:rPr lang="sl-SI" sz="8000" b="1" dirty="0"/>
              <a:t> krav;</a:t>
            </a:r>
          </a:p>
          <a:p>
            <a:pPr algn="just"/>
            <a:r>
              <a:rPr lang="sl-SI" sz="8000" b="1" dirty="0"/>
              <a:t>Društvene aktivnosti v letu 2022;</a:t>
            </a:r>
          </a:p>
          <a:p>
            <a:pPr algn="just"/>
            <a:r>
              <a:rPr lang="sl-SI" sz="8000" b="1" dirty="0"/>
              <a:t>Program dela za leto 2023;</a:t>
            </a:r>
          </a:p>
          <a:p>
            <a:pPr algn="just"/>
            <a:r>
              <a:rPr lang="sl-SI" sz="8000" b="1" dirty="0"/>
              <a:t>Priznanja.</a:t>
            </a:r>
          </a:p>
          <a:p>
            <a:pPr marL="0" indent="0">
              <a:buNone/>
            </a:pPr>
            <a:endParaRPr lang="sl-SI" sz="8000" dirty="0"/>
          </a:p>
          <a:p>
            <a:endParaRPr lang="sl-SI" sz="2000" dirty="0"/>
          </a:p>
          <a:p>
            <a:endParaRPr lang="sl-SI" sz="2800" dirty="0"/>
          </a:p>
          <a:p>
            <a:endParaRPr lang="sl-SI" dirty="0"/>
          </a:p>
          <a:p>
            <a:endParaRPr lang="sl-SI" dirty="0"/>
          </a:p>
          <a:p>
            <a:endParaRPr lang="sl-SI" dirty="0"/>
          </a:p>
        </p:txBody>
      </p:sp>
    </p:spTree>
    <p:extLst>
      <p:ext uri="{BB962C8B-B14F-4D97-AF65-F5344CB8AC3E}">
        <p14:creationId xmlns:p14="http://schemas.microsoft.com/office/powerpoint/2010/main" val="356143357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normAutofit/>
          </a:bodyPr>
          <a:lstStyle/>
          <a:p>
            <a:r>
              <a:rPr lang="sl-SI" sz="3200" b="1" dirty="0"/>
              <a:t>ODBIRA PLEMENSKIH BIKOV CIKASTE PASME V LETU 2022 IN PLAN 2023</a:t>
            </a:r>
          </a:p>
        </p:txBody>
      </p:sp>
      <p:graphicFrame>
        <p:nvGraphicFramePr>
          <p:cNvPr id="4" name="Ograda vsebine 3"/>
          <p:cNvGraphicFramePr>
            <a:graphicFrameLocks noGrp="1"/>
          </p:cNvGraphicFramePr>
          <p:nvPr>
            <p:ph idx="1"/>
            <p:extLst>
              <p:ext uri="{D42A27DB-BD31-4B8C-83A1-F6EECF244321}">
                <p14:modId xmlns:p14="http://schemas.microsoft.com/office/powerpoint/2010/main" val="52266240"/>
              </p:ext>
            </p:extLst>
          </p:nvPr>
        </p:nvGraphicFramePr>
        <p:xfrm>
          <a:off x="640981" y="1988840"/>
          <a:ext cx="7848876" cy="2592286"/>
        </p:xfrm>
        <a:graphic>
          <a:graphicData uri="http://schemas.openxmlformats.org/drawingml/2006/table">
            <a:tbl>
              <a:tblPr firstRow="1" firstCol="1" bandRow="1">
                <a:tableStyleId>{5C22544A-7EE6-4342-B048-85BDC9FD1C3A}</a:tableStyleId>
              </a:tblPr>
              <a:tblGrid>
                <a:gridCol w="1962219">
                  <a:extLst>
                    <a:ext uri="{9D8B030D-6E8A-4147-A177-3AD203B41FA5}">
                      <a16:colId xmlns:a16="http://schemas.microsoft.com/office/drawing/2014/main" val="20000"/>
                    </a:ext>
                  </a:extLst>
                </a:gridCol>
                <a:gridCol w="1962219">
                  <a:extLst>
                    <a:ext uri="{9D8B030D-6E8A-4147-A177-3AD203B41FA5}">
                      <a16:colId xmlns:a16="http://schemas.microsoft.com/office/drawing/2014/main" val="20001"/>
                    </a:ext>
                  </a:extLst>
                </a:gridCol>
                <a:gridCol w="1962219">
                  <a:extLst>
                    <a:ext uri="{9D8B030D-6E8A-4147-A177-3AD203B41FA5}">
                      <a16:colId xmlns:a16="http://schemas.microsoft.com/office/drawing/2014/main" val="20002"/>
                    </a:ext>
                  </a:extLst>
                </a:gridCol>
                <a:gridCol w="1962219">
                  <a:extLst>
                    <a:ext uri="{9D8B030D-6E8A-4147-A177-3AD203B41FA5}">
                      <a16:colId xmlns:a16="http://schemas.microsoft.com/office/drawing/2014/main" val="20003"/>
                    </a:ext>
                  </a:extLst>
                </a:gridCol>
              </a:tblGrid>
              <a:tr h="594311">
                <a:tc>
                  <a:txBody>
                    <a:bodyPr/>
                    <a:lstStyle/>
                    <a:p>
                      <a:pPr algn="ctr">
                        <a:lnSpc>
                          <a:spcPct val="115000"/>
                        </a:lnSpc>
                        <a:spcAft>
                          <a:spcPts val="0"/>
                        </a:spcAft>
                      </a:pPr>
                      <a:r>
                        <a:rPr lang="sl-SI" sz="2000" b="1" dirty="0">
                          <a:effectLst/>
                        </a:rPr>
                        <a:t>Plemenski biki</a:t>
                      </a:r>
                      <a:endParaRPr lang="sl-SI" sz="2000" b="1" dirty="0">
                        <a:effectLst/>
                        <a:latin typeface="Calibri"/>
                        <a:ea typeface="Calibri"/>
                        <a:cs typeface="Times New Roman"/>
                      </a:endParaRPr>
                    </a:p>
                  </a:txBody>
                  <a:tcPr marL="68580" marR="68580" marT="0" marB="0"/>
                </a:tc>
                <a:tc>
                  <a:txBody>
                    <a:bodyPr/>
                    <a:lstStyle/>
                    <a:p>
                      <a:pPr algn="ctr">
                        <a:lnSpc>
                          <a:spcPct val="115000"/>
                        </a:lnSpc>
                        <a:spcAft>
                          <a:spcPts val="0"/>
                        </a:spcAft>
                      </a:pPr>
                      <a:r>
                        <a:rPr lang="sl-SI" sz="2000" b="1" dirty="0">
                          <a:effectLst/>
                        </a:rPr>
                        <a:t>Plan  2022</a:t>
                      </a:r>
                      <a:endParaRPr lang="sl-SI" sz="2000" b="1" dirty="0">
                        <a:effectLst/>
                        <a:latin typeface="Calibri"/>
                        <a:ea typeface="Calibri"/>
                        <a:cs typeface="Times New Roman"/>
                      </a:endParaRPr>
                    </a:p>
                  </a:txBody>
                  <a:tcPr marL="68580" marR="68580" marT="0" marB="0"/>
                </a:tc>
                <a:tc>
                  <a:txBody>
                    <a:bodyPr/>
                    <a:lstStyle/>
                    <a:p>
                      <a:pPr algn="ctr">
                        <a:lnSpc>
                          <a:spcPct val="115000"/>
                        </a:lnSpc>
                        <a:spcAft>
                          <a:spcPts val="0"/>
                        </a:spcAft>
                      </a:pPr>
                      <a:r>
                        <a:rPr lang="sl-SI" sz="2000" b="1" dirty="0">
                          <a:effectLst/>
                          <a:latin typeface="Calibri"/>
                          <a:ea typeface="Calibri"/>
                          <a:cs typeface="Times New Roman"/>
                        </a:rPr>
                        <a:t>Opravljeno</a:t>
                      </a:r>
                      <a:r>
                        <a:rPr lang="sl-SI" sz="2000" b="1" baseline="0" dirty="0">
                          <a:effectLst/>
                          <a:latin typeface="Calibri"/>
                          <a:ea typeface="Calibri"/>
                          <a:cs typeface="Times New Roman"/>
                        </a:rPr>
                        <a:t> 2022</a:t>
                      </a:r>
                      <a:endParaRPr lang="sl-SI" sz="2000" b="1" dirty="0">
                        <a:effectLst/>
                        <a:latin typeface="Calibri"/>
                        <a:ea typeface="Calibri"/>
                        <a:cs typeface="Times New Roman"/>
                      </a:endParaRPr>
                    </a:p>
                  </a:txBody>
                  <a:tcPr marL="68580" marR="68580" marT="0" marB="0"/>
                </a:tc>
                <a:tc>
                  <a:txBody>
                    <a:bodyPr/>
                    <a:lstStyle/>
                    <a:p>
                      <a:pPr algn="ctr">
                        <a:lnSpc>
                          <a:spcPct val="115000"/>
                        </a:lnSpc>
                        <a:spcAft>
                          <a:spcPts val="0"/>
                        </a:spcAft>
                      </a:pPr>
                      <a:r>
                        <a:rPr lang="sl-SI" sz="2000" b="1" dirty="0">
                          <a:effectLst/>
                        </a:rPr>
                        <a:t>Plan  2023</a:t>
                      </a:r>
                      <a:endParaRPr lang="sl-SI" sz="2000" b="1" dirty="0">
                        <a:effectLst/>
                        <a:latin typeface="Calibri"/>
                        <a:ea typeface="Calibri"/>
                        <a:cs typeface="Times New Roman"/>
                      </a:endParaRPr>
                    </a:p>
                  </a:txBody>
                  <a:tcPr marL="68580" marR="68580" marT="0" marB="0"/>
                </a:tc>
                <a:extLst>
                  <a:ext uri="{0D108BD9-81ED-4DB2-BD59-A6C34878D82A}">
                    <a16:rowId xmlns:a16="http://schemas.microsoft.com/office/drawing/2014/main" val="10000"/>
                  </a:ext>
                </a:extLst>
              </a:tr>
              <a:tr h="594311">
                <a:tc>
                  <a:txBody>
                    <a:bodyPr/>
                    <a:lstStyle/>
                    <a:p>
                      <a:pPr algn="ctr">
                        <a:lnSpc>
                          <a:spcPct val="115000"/>
                        </a:lnSpc>
                        <a:spcAft>
                          <a:spcPts val="0"/>
                        </a:spcAft>
                      </a:pPr>
                      <a:r>
                        <a:rPr lang="sl-SI" sz="2000" dirty="0">
                          <a:effectLst/>
                        </a:rPr>
                        <a:t>Naravni pripust</a:t>
                      </a:r>
                      <a:endParaRPr lang="sl-SI" sz="2000" dirty="0">
                        <a:effectLst/>
                        <a:latin typeface="Calibri"/>
                        <a:ea typeface="Calibri"/>
                        <a:cs typeface="Times New Roman"/>
                      </a:endParaRPr>
                    </a:p>
                  </a:txBody>
                  <a:tcPr marL="68580" marR="68580" marT="0" marB="0"/>
                </a:tc>
                <a:tc>
                  <a:txBody>
                    <a:bodyPr/>
                    <a:lstStyle/>
                    <a:p>
                      <a:pPr algn="ctr">
                        <a:lnSpc>
                          <a:spcPct val="115000"/>
                        </a:lnSpc>
                        <a:spcAft>
                          <a:spcPts val="0"/>
                        </a:spcAft>
                      </a:pPr>
                      <a:r>
                        <a:rPr lang="sl-SI" sz="2000" b="1" dirty="0">
                          <a:effectLst/>
                        </a:rPr>
                        <a:t>65</a:t>
                      </a:r>
                      <a:endParaRPr lang="sl-SI" sz="2000" b="1" dirty="0">
                        <a:effectLst/>
                        <a:latin typeface="Calibri"/>
                        <a:ea typeface="Calibri"/>
                        <a:cs typeface="Times New Roman"/>
                      </a:endParaRPr>
                    </a:p>
                  </a:txBody>
                  <a:tcPr marL="68580" marR="68580" marT="0" marB="0"/>
                </a:tc>
                <a:tc>
                  <a:txBody>
                    <a:bodyPr/>
                    <a:lstStyle/>
                    <a:p>
                      <a:pPr algn="ctr">
                        <a:lnSpc>
                          <a:spcPct val="115000"/>
                        </a:lnSpc>
                        <a:spcAft>
                          <a:spcPts val="0"/>
                        </a:spcAft>
                      </a:pPr>
                      <a:r>
                        <a:rPr lang="sl-SI" sz="2000" b="1" dirty="0">
                          <a:effectLst/>
                          <a:latin typeface="Calibri"/>
                          <a:ea typeface="Calibri"/>
                          <a:cs typeface="Times New Roman"/>
                        </a:rPr>
                        <a:t>67</a:t>
                      </a:r>
                    </a:p>
                  </a:txBody>
                  <a:tcPr marL="68580" marR="68580" marT="0" marB="0"/>
                </a:tc>
                <a:tc>
                  <a:txBody>
                    <a:bodyPr/>
                    <a:lstStyle/>
                    <a:p>
                      <a:pPr algn="ctr">
                        <a:lnSpc>
                          <a:spcPct val="115000"/>
                        </a:lnSpc>
                        <a:spcAft>
                          <a:spcPts val="0"/>
                        </a:spcAft>
                      </a:pPr>
                      <a:r>
                        <a:rPr lang="sl-SI" sz="2000" b="1" dirty="0">
                          <a:effectLst/>
                          <a:latin typeface="+mn-lt"/>
                          <a:ea typeface="+mn-ea"/>
                          <a:cs typeface="+mn-cs"/>
                        </a:rPr>
                        <a:t>70</a:t>
                      </a:r>
                      <a:endParaRPr lang="sl-SI" sz="2000" b="1" dirty="0">
                        <a:effectLst/>
                        <a:latin typeface="Calibri"/>
                        <a:ea typeface="Calibri"/>
                        <a:cs typeface="Times New Roman"/>
                      </a:endParaRPr>
                    </a:p>
                  </a:txBody>
                  <a:tcPr marL="68580" marR="68580" marT="0" marB="0"/>
                </a:tc>
                <a:extLst>
                  <a:ext uri="{0D108BD9-81ED-4DB2-BD59-A6C34878D82A}">
                    <a16:rowId xmlns:a16="http://schemas.microsoft.com/office/drawing/2014/main" val="10001"/>
                  </a:ext>
                </a:extLst>
              </a:tr>
              <a:tr h="809353">
                <a:tc>
                  <a:txBody>
                    <a:bodyPr/>
                    <a:lstStyle/>
                    <a:p>
                      <a:pPr algn="ctr">
                        <a:lnSpc>
                          <a:spcPct val="115000"/>
                        </a:lnSpc>
                        <a:spcAft>
                          <a:spcPts val="0"/>
                        </a:spcAft>
                      </a:pPr>
                      <a:r>
                        <a:rPr lang="sl-SI" sz="2000" dirty="0">
                          <a:effectLst/>
                        </a:rPr>
                        <a:t>Osemenjevalni center</a:t>
                      </a:r>
                      <a:endParaRPr lang="sl-SI" sz="2000" dirty="0">
                        <a:effectLst/>
                        <a:latin typeface="Calibri"/>
                        <a:ea typeface="Calibri"/>
                        <a:cs typeface="Times New Roman"/>
                      </a:endParaRPr>
                    </a:p>
                  </a:txBody>
                  <a:tcPr marL="68580" marR="68580" marT="0" marB="0"/>
                </a:tc>
                <a:tc>
                  <a:txBody>
                    <a:bodyPr/>
                    <a:lstStyle/>
                    <a:p>
                      <a:pPr algn="ctr">
                        <a:lnSpc>
                          <a:spcPct val="115000"/>
                        </a:lnSpc>
                        <a:spcAft>
                          <a:spcPts val="0"/>
                        </a:spcAft>
                      </a:pPr>
                      <a:r>
                        <a:rPr lang="sl-SI" sz="2000" b="1" dirty="0">
                          <a:effectLst/>
                          <a:latin typeface="+mn-lt"/>
                          <a:ea typeface="+mn-ea"/>
                          <a:cs typeface="+mn-cs"/>
                        </a:rPr>
                        <a:t>4</a:t>
                      </a:r>
                      <a:endParaRPr lang="sl-SI" sz="2000" b="1" dirty="0">
                        <a:effectLst/>
                        <a:latin typeface="Calibri"/>
                        <a:ea typeface="Calibri"/>
                        <a:cs typeface="Times New Roman"/>
                      </a:endParaRPr>
                    </a:p>
                  </a:txBody>
                  <a:tcPr marL="68580" marR="68580" marT="0" marB="0"/>
                </a:tc>
                <a:tc>
                  <a:txBody>
                    <a:bodyPr/>
                    <a:lstStyle/>
                    <a:p>
                      <a:pPr algn="ctr">
                        <a:lnSpc>
                          <a:spcPct val="115000"/>
                        </a:lnSpc>
                        <a:spcAft>
                          <a:spcPts val="0"/>
                        </a:spcAft>
                      </a:pPr>
                      <a:r>
                        <a:rPr lang="sl-SI" sz="2000" b="1" dirty="0">
                          <a:effectLst/>
                          <a:latin typeface="Calibri"/>
                          <a:ea typeface="Calibri"/>
                          <a:cs typeface="Times New Roman"/>
                        </a:rPr>
                        <a:t>3</a:t>
                      </a:r>
                    </a:p>
                  </a:txBody>
                  <a:tcPr marL="68580" marR="68580" marT="0" marB="0"/>
                </a:tc>
                <a:tc>
                  <a:txBody>
                    <a:bodyPr/>
                    <a:lstStyle/>
                    <a:p>
                      <a:pPr algn="ctr">
                        <a:lnSpc>
                          <a:spcPct val="115000"/>
                        </a:lnSpc>
                        <a:spcAft>
                          <a:spcPts val="0"/>
                        </a:spcAft>
                      </a:pPr>
                      <a:r>
                        <a:rPr lang="sl-SI" sz="2000" b="1" dirty="0">
                          <a:effectLst/>
                          <a:latin typeface="+mn-lt"/>
                          <a:ea typeface="+mn-ea"/>
                          <a:cs typeface="+mn-cs"/>
                        </a:rPr>
                        <a:t>3</a:t>
                      </a:r>
                      <a:endParaRPr lang="sl-SI" sz="2000" b="1" dirty="0">
                        <a:effectLst/>
                        <a:latin typeface="Calibri"/>
                        <a:ea typeface="Calibri"/>
                        <a:cs typeface="Times New Roman"/>
                      </a:endParaRPr>
                    </a:p>
                  </a:txBody>
                  <a:tcPr marL="68580" marR="68580" marT="0" marB="0"/>
                </a:tc>
                <a:extLst>
                  <a:ext uri="{0D108BD9-81ED-4DB2-BD59-A6C34878D82A}">
                    <a16:rowId xmlns:a16="http://schemas.microsoft.com/office/drawing/2014/main" val="10002"/>
                  </a:ext>
                </a:extLst>
              </a:tr>
              <a:tr h="594311">
                <a:tc>
                  <a:txBody>
                    <a:bodyPr/>
                    <a:lstStyle/>
                    <a:p>
                      <a:pPr algn="ctr">
                        <a:lnSpc>
                          <a:spcPct val="115000"/>
                        </a:lnSpc>
                        <a:spcAft>
                          <a:spcPts val="0"/>
                        </a:spcAft>
                      </a:pPr>
                      <a:r>
                        <a:rPr lang="sl-SI" sz="2000" dirty="0" err="1">
                          <a:effectLst/>
                        </a:rPr>
                        <a:t>Genotipizacija</a:t>
                      </a:r>
                      <a:endParaRPr lang="sl-SI" sz="2000" dirty="0">
                        <a:effectLst/>
                        <a:latin typeface="Calibri"/>
                        <a:ea typeface="Calibri"/>
                        <a:cs typeface="Times New Roman"/>
                      </a:endParaRPr>
                    </a:p>
                  </a:txBody>
                  <a:tcPr marL="68580" marR="68580" marT="0" marB="0"/>
                </a:tc>
                <a:tc>
                  <a:txBody>
                    <a:bodyPr/>
                    <a:lstStyle/>
                    <a:p>
                      <a:pPr algn="ctr">
                        <a:lnSpc>
                          <a:spcPct val="115000"/>
                        </a:lnSpc>
                        <a:spcAft>
                          <a:spcPts val="0"/>
                        </a:spcAft>
                      </a:pPr>
                      <a:r>
                        <a:rPr lang="sl-SI" sz="2000" b="1" dirty="0">
                          <a:effectLst/>
                        </a:rPr>
                        <a:t>15</a:t>
                      </a:r>
                      <a:endParaRPr lang="sl-SI" sz="2000" b="1" dirty="0">
                        <a:effectLst/>
                        <a:latin typeface="Calibri"/>
                        <a:ea typeface="Calibri"/>
                        <a:cs typeface="Times New Roman"/>
                      </a:endParaRPr>
                    </a:p>
                  </a:txBody>
                  <a:tcPr marL="68580" marR="68580" marT="0" marB="0"/>
                </a:tc>
                <a:tc>
                  <a:txBody>
                    <a:bodyPr/>
                    <a:lstStyle/>
                    <a:p>
                      <a:pPr algn="ctr">
                        <a:lnSpc>
                          <a:spcPct val="115000"/>
                        </a:lnSpc>
                        <a:spcAft>
                          <a:spcPts val="0"/>
                        </a:spcAft>
                      </a:pPr>
                      <a:r>
                        <a:rPr lang="sl-SI" sz="2000" b="1" dirty="0">
                          <a:effectLst/>
                          <a:latin typeface="Calibri"/>
                          <a:ea typeface="Calibri"/>
                          <a:cs typeface="Times New Roman"/>
                        </a:rPr>
                        <a:t>11</a:t>
                      </a:r>
                    </a:p>
                  </a:txBody>
                  <a:tcPr marL="68580" marR="68580" marT="0" marB="0"/>
                </a:tc>
                <a:tc>
                  <a:txBody>
                    <a:bodyPr/>
                    <a:lstStyle/>
                    <a:p>
                      <a:pPr algn="ctr">
                        <a:lnSpc>
                          <a:spcPct val="115000"/>
                        </a:lnSpc>
                        <a:spcAft>
                          <a:spcPts val="0"/>
                        </a:spcAft>
                      </a:pPr>
                      <a:r>
                        <a:rPr lang="sl-SI" sz="2000" b="1" dirty="0">
                          <a:effectLst/>
                        </a:rPr>
                        <a:t>15</a:t>
                      </a:r>
                      <a:endParaRPr lang="sl-SI" sz="2000" b="1" dirty="0">
                        <a:effectLst/>
                        <a:latin typeface="Calibri"/>
                        <a:ea typeface="Calibri"/>
                        <a:cs typeface="Times New Roman"/>
                      </a:endParaRPr>
                    </a:p>
                  </a:txBody>
                  <a:tcPr marL="68580" marR="68580" marT="0" marB="0"/>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287657094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normAutofit fontScale="90000"/>
          </a:bodyPr>
          <a:lstStyle/>
          <a:p>
            <a:r>
              <a:rPr lang="sl-SI" sz="3600" b="1" dirty="0"/>
              <a:t>ŠTEVILO PRVIH OSEMENITEV KRAV PO PASMAH IN LETIH</a:t>
            </a:r>
          </a:p>
        </p:txBody>
      </p:sp>
      <p:graphicFrame>
        <p:nvGraphicFramePr>
          <p:cNvPr id="4" name="Ograda vsebine 3"/>
          <p:cNvGraphicFramePr>
            <a:graphicFrameLocks noGrp="1"/>
          </p:cNvGraphicFramePr>
          <p:nvPr>
            <p:ph idx="1"/>
            <p:extLst>
              <p:ext uri="{D42A27DB-BD31-4B8C-83A1-F6EECF244321}">
                <p14:modId xmlns:p14="http://schemas.microsoft.com/office/powerpoint/2010/main" val="1292638795"/>
              </p:ext>
            </p:extLst>
          </p:nvPr>
        </p:nvGraphicFramePr>
        <p:xfrm>
          <a:off x="611560" y="1700808"/>
          <a:ext cx="7848870" cy="4445000"/>
        </p:xfrm>
        <a:graphic>
          <a:graphicData uri="http://schemas.openxmlformats.org/drawingml/2006/table">
            <a:tbl>
              <a:tblPr firstRow="1" bandRow="1">
                <a:tableStyleId>{5C22544A-7EE6-4342-B048-85BDC9FD1C3A}</a:tableStyleId>
              </a:tblPr>
              <a:tblGrid>
                <a:gridCol w="1728192">
                  <a:extLst>
                    <a:ext uri="{9D8B030D-6E8A-4147-A177-3AD203B41FA5}">
                      <a16:colId xmlns:a16="http://schemas.microsoft.com/office/drawing/2014/main" val="20000"/>
                    </a:ext>
                  </a:extLst>
                </a:gridCol>
                <a:gridCol w="1584176">
                  <a:extLst>
                    <a:ext uri="{9D8B030D-6E8A-4147-A177-3AD203B41FA5}">
                      <a16:colId xmlns:a16="http://schemas.microsoft.com/office/drawing/2014/main" val="20001"/>
                    </a:ext>
                  </a:extLst>
                </a:gridCol>
                <a:gridCol w="1584176">
                  <a:extLst>
                    <a:ext uri="{9D8B030D-6E8A-4147-A177-3AD203B41FA5}">
                      <a16:colId xmlns:a16="http://schemas.microsoft.com/office/drawing/2014/main" val="20002"/>
                    </a:ext>
                  </a:extLst>
                </a:gridCol>
                <a:gridCol w="1584176">
                  <a:extLst>
                    <a:ext uri="{9D8B030D-6E8A-4147-A177-3AD203B41FA5}">
                      <a16:colId xmlns:a16="http://schemas.microsoft.com/office/drawing/2014/main" val="20003"/>
                    </a:ext>
                  </a:extLst>
                </a:gridCol>
                <a:gridCol w="1368150">
                  <a:extLst>
                    <a:ext uri="{9D8B030D-6E8A-4147-A177-3AD203B41FA5}">
                      <a16:colId xmlns:a16="http://schemas.microsoft.com/office/drawing/2014/main" val="20004"/>
                    </a:ext>
                  </a:extLst>
                </a:gridCol>
              </a:tblGrid>
              <a:tr h="0">
                <a:tc>
                  <a:txBody>
                    <a:bodyPr/>
                    <a:lstStyle/>
                    <a:p>
                      <a:pPr algn="ctr"/>
                      <a:r>
                        <a:rPr lang="sl-SI" b="1" dirty="0"/>
                        <a:t>LETO</a:t>
                      </a:r>
                    </a:p>
                  </a:txBody>
                  <a:tcPr/>
                </a:tc>
                <a:tc>
                  <a:txBody>
                    <a:bodyPr/>
                    <a:lstStyle/>
                    <a:p>
                      <a:pPr algn="ctr"/>
                      <a:r>
                        <a:rPr lang="sl-SI" b="1" dirty="0">
                          <a:solidFill>
                            <a:srgbClr val="FF0000"/>
                          </a:solidFill>
                        </a:rPr>
                        <a:t>CK</a:t>
                      </a:r>
                    </a:p>
                  </a:txBody>
                  <a:tcPr/>
                </a:tc>
                <a:tc>
                  <a:txBody>
                    <a:bodyPr/>
                    <a:lstStyle/>
                    <a:p>
                      <a:pPr algn="ctr"/>
                      <a:r>
                        <a:rPr lang="sl-SI" b="1" dirty="0"/>
                        <a:t>RJ</a:t>
                      </a:r>
                    </a:p>
                  </a:txBody>
                  <a:tcPr/>
                </a:tc>
                <a:tc>
                  <a:txBody>
                    <a:bodyPr/>
                    <a:lstStyle/>
                    <a:p>
                      <a:pPr algn="ctr"/>
                      <a:r>
                        <a:rPr lang="sl-SI" b="1" dirty="0"/>
                        <a:t>ČB</a:t>
                      </a:r>
                    </a:p>
                  </a:txBody>
                  <a:tcPr/>
                </a:tc>
                <a:tc>
                  <a:txBody>
                    <a:bodyPr/>
                    <a:lstStyle/>
                    <a:p>
                      <a:pPr algn="ctr"/>
                      <a:r>
                        <a:rPr lang="sl-SI" b="1" dirty="0"/>
                        <a:t>MESNA</a:t>
                      </a:r>
                    </a:p>
                  </a:txBody>
                  <a:tcPr/>
                </a:tc>
                <a:extLst>
                  <a:ext uri="{0D108BD9-81ED-4DB2-BD59-A6C34878D82A}">
                    <a16:rowId xmlns:a16="http://schemas.microsoft.com/office/drawing/2014/main" val="10000"/>
                  </a:ext>
                </a:extLst>
              </a:tr>
              <a:tr h="370840">
                <a:tc>
                  <a:txBody>
                    <a:bodyPr/>
                    <a:lstStyle/>
                    <a:p>
                      <a:pPr algn="ctr"/>
                      <a:r>
                        <a:rPr lang="sl-SI" b="1" dirty="0"/>
                        <a:t>1985</a:t>
                      </a:r>
                    </a:p>
                  </a:txBody>
                  <a:tcPr/>
                </a:tc>
                <a:tc>
                  <a:txBody>
                    <a:bodyPr/>
                    <a:lstStyle/>
                    <a:p>
                      <a:pPr algn="ctr"/>
                      <a:r>
                        <a:rPr lang="sl-SI" b="1" dirty="0">
                          <a:solidFill>
                            <a:srgbClr val="FF0000"/>
                          </a:solidFill>
                        </a:rPr>
                        <a:t>(160)</a:t>
                      </a:r>
                    </a:p>
                  </a:txBody>
                  <a:tcPr/>
                </a:tc>
                <a:tc>
                  <a:txBody>
                    <a:bodyPr/>
                    <a:lstStyle/>
                    <a:p>
                      <a:pPr algn="ctr"/>
                      <a:r>
                        <a:rPr lang="sl-SI" b="1" dirty="0"/>
                        <a:t>73505</a:t>
                      </a:r>
                    </a:p>
                  </a:txBody>
                  <a:tcPr/>
                </a:tc>
                <a:tc>
                  <a:txBody>
                    <a:bodyPr/>
                    <a:lstStyle/>
                    <a:p>
                      <a:pPr algn="ctr"/>
                      <a:r>
                        <a:rPr lang="sl-SI" b="1" dirty="0"/>
                        <a:t>20103</a:t>
                      </a:r>
                    </a:p>
                  </a:txBody>
                  <a:tcPr/>
                </a:tc>
                <a:tc>
                  <a:txBody>
                    <a:bodyPr/>
                    <a:lstStyle/>
                    <a:p>
                      <a:pPr algn="ctr"/>
                      <a:r>
                        <a:rPr lang="sl-SI" b="1" dirty="0"/>
                        <a:t>6864</a:t>
                      </a:r>
                    </a:p>
                  </a:txBody>
                  <a:tcPr/>
                </a:tc>
                <a:extLst>
                  <a:ext uri="{0D108BD9-81ED-4DB2-BD59-A6C34878D82A}">
                    <a16:rowId xmlns:a16="http://schemas.microsoft.com/office/drawing/2014/main" val="10001"/>
                  </a:ext>
                </a:extLst>
              </a:tr>
              <a:tr h="370840">
                <a:tc>
                  <a:txBody>
                    <a:bodyPr/>
                    <a:lstStyle/>
                    <a:p>
                      <a:pPr algn="ctr"/>
                      <a:r>
                        <a:rPr lang="sl-SI" b="1" dirty="0"/>
                        <a:t>2005</a:t>
                      </a:r>
                    </a:p>
                  </a:txBody>
                  <a:tcPr/>
                </a:tc>
                <a:tc>
                  <a:txBody>
                    <a:bodyPr/>
                    <a:lstStyle/>
                    <a:p>
                      <a:pPr algn="ctr"/>
                      <a:r>
                        <a:rPr lang="sl-SI" b="1" dirty="0">
                          <a:solidFill>
                            <a:srgbClr val="FF0000"/>
                          </a:solidFill>
                        </a:rPr>
                        <a:t>642</a:t>
                      </a:r>
                    </a:p>
                  </a:txBody>
                  <a:tcPr/>
                </a:tc>
                <a:tc>
                  <a:txBody>
                    <a:bodyPr/>
                    <a:lstStyle/>
                    <a:p>
                      <a:pPr algn="ctr"/>
                      <a:r>
                        <a:rPr lang="sl-SI" b="1" dirty="0"/>
                        <a:t>17801</a:t>
                      </a:r>
                    </a:p>
                  </a:txBody>
                  <a:tcPr/>
                </a:tc>
                <a:tc>
                  <a:txBody>
                    <a:bodyPr/>
                    <a:lstStyle/>
                    <a:p>
                      <a:pPr algn="ctr"/>
                      <a:r>
                        <a:rPr lang="sl-SI" b="1" dirty="0"/>
                        <a:t>34555</a:t>
                      </a:r>
                    </a:p>
                  </a:txBody>
                  <a:tcPr/>
                </a:tc>
                <a:tc>
                  <a:txBody>
                    <a:bodyPr/>
                    <a:lstStyle/>
                    <a:p>
                      <a:pPr algn="ctr"/>
                      <a:r>
                        <a:rPr lang="sl-SI" b="1" dirty="0"/>
                        <a:t>24389</a:t>
                      </a:r>
                    </a:p>
                  </a:txBody>
                  <a:tcPr/>
                </a:tc>
                <a:extLst>
                  <a:ext uri="{0D108BD9-81ED-4DB2-BD59-A6C34878D82A}">
                    <a16:rowId xmlns:a16="http://schemas.microsoft.com/office/drawing/2014/main" val="10002"/>
                  </a:ext>
                </a:extLst>
              </a:tr>
              <a:tr h="370840">
                <a:tc>
                  <a:txBody>
                    <a:bodyPr/>
                    <a:lstStyle/>
                    <a:p>
                      <a:pPr algn="ctr"/>
                      <a:r>
                        <a:rPr lang="sl-SI" b="1" dirty="0"/>
                        <a:t>2010</a:t>
                      </a:r>
                    </a:p>
                  </a:txBody>
                  <a:tcPr/>
                </a:tc>
                <a:tc>
                  <a:txBody>
                    <a:bodyPr/>
                    <a:lstStyle/>
                    <a:p>
                      <a:pPr algn="ctr"/>
                      <a:r>
                        <a:rPr lang="sl-SI" b="1" dirty="0">
                          <a:solidFill>
                            <a:srgbClr val="FF0000"/>
                          </a:solidFill>
                        </a:rPr>
                        <a:t>780</a:t>
                      </a:r>
                    </a:p>
                  </a:txBody>
                  <a:tcPr/>
                </a:tc>
                <a:tc>
                  <a:txBody>
                    <a:bodyPr/>
                    <a:lstStyle/>
                    <a:p>
                      <a:pPr algn="ctr"/>
                      <a:r>
                        <a:rPr lang="sl-SI" b="1" dirty="0"/>
                        <a:t>13606</a:t>
                      </a:r>
                    </a:p>
                  </a:txBody>
                  <a:tcPr/>
                </a:tc>
                <a:tc>
                  <a:txBody>
                    <a:bodyPr/>
                    <a:lstStyle/>
                    <a:p>
                      <a:pPr algn="ctr"/>
                      <a:r>
                        <a:rPr lang="sl-SI" b="1" dirty="0"/>
                        <a:t>39561</a:t>
                      </a:r>
                    </a:p>
                  </a:txBody>
                  <a:tcPr/>
                </a:tc>
                <a:tc>
                  <a:txBody>
                    <a:bodyPr/>
                    <a:lstStyle/>
                    <a:p>
                      <a:pPr algn="ctr"/>
                      <a:r>
                        <a:rPr lang="sl-SI" b="1" dirty="0"/>
                        <a:t>18435</a:t>
                      </a:r>
                    </a:p>
                  </a:txBody>
                  <a:tcPr/>
                </a:tc>
                <a:extLst>
                  <a:ext uri="{0D108BD9-81ED-4DB2-BD59-A6C34878D82A}">
                    <a16:rowId xmlns:a16="http://schemas.microsoft.com/office/drawing/2014/main" val="10003"/>
                  </a:ext>
                </a:extLst>
              </a:tr>
              <a:tr h="370840">
                <a:tc>
                  <a:txBody>
                    <a:bodyPr/>
                    <a:lstStyle/>
                    <a:p>
                      <a:pPr algn="ctr"/>
                      <a:r>
                        <a:rPr lang="sl-SI" b="1" dirty="0"/>
                        <a:t>2015</a:t>
                      </a:r>
                    </a:p>
                  </a:txBody>
                  <a:tcPr/>
                </a:tc>
                <a:tc>
                  <a:txBody>
                    <a:bodyPr/>
                    <a:lstStyle/>
                    <a:p>
                      <a:pPr algn="ctr"/>
                      <a:r>
                        <a:rPr lang="sl-SI" b="1" dirty="0">
                          <a:solidFill>
                            <a:srgbClr val="FF0000"/>
                          </a:solidFill>
                        </a:rPr>
                        <a:t>1118</a:t>
                      </a:r>
                    </a:p>
                  </a:txBody>
                  <a:tcPr/>
                </a:tc>
                <a:tc>
                  <a:txBody>
                    <a:bodyPr/>
                    <a:lstStyle/>
                    <a:p>
                      <a:pPr algn="ctr"/>
                      <a:r>
                        <a:rPr lang="sl-SI" b="1" dirty="0"/>
                        <a:t>9952</a:t>
                      </a:r>
                    </a:p>
                  </a:txBody>
                  <a:tcPr/>
                </a:tc>
                <a:tc>
                  <a:txBody>
                    <a:bodyPr/>
                    <a:lstStyle/>
                    <a:p>
                      <a:pPr algn="ctr"/>
                      <a:r>
                        <a:rPr lang="sl-SI" b="1" dirty="0"/>
                        <a:t>42160</a:t>
                      </a:r>
                    </a:p>
                  </a:txBody>
                  <a:tcPr/>
                </a:tc>
                <a:tc>
                  <a:txBody>
                    <a:bodyPr/>
                    <a:lstStyle/>
                    <a:p>
                      <a:pPr algn="ctr"/>
                      <a:r>
                        <a:rPr lang="sl-SI" b="1" dirty="0"/>
                        <a:t>17633</a:t>
                      </a:r>
                    </a:p>
                  </a:txBody>
                  <a:tcPr/>
                </a:tc>
                <a:extLst>
                  <a:ext uri="{0D108BD9-81ED-4DB2-BD59-A6C34878D82A}">
                    <a16:rowId xmlns:a16="http://schemas.microsoft.com/office/drawing/2014/main" val="10004"/>
                  </a:ext>
                </a:extLst>
              </a:tr>
              <a:tr h="370840">
                <a:tc>
                  <a:txBody>
                    <a:bodyPr/>
                    <a:lstStyle/>
                    <a:p>
                      <a:pPr algn="ctr"/>
                      <a:r>
                        <a:rPr lang="sl-SI" b="1" dirty="0"/>
                        <a:t>2016</a:t>
                      </a:r>
                    </a:p>
                  </a:txBody>
                  <a:tcPr/>
                </a:tc>
                <a:tc>
                  <a:txBody>
                    <a:bodyPr/>
                    <a:lstStyle/>
                    <a:p>
                      <a:pPr algn="ctr"/>
                      <a:r>
                        <a:rPr lang="sl-SI" b="1" dirty="0">
                          <a:solidFill>
                            <a:srgbClr val="FF0000"/>
                          </a:solidFill>
                        </a:rPr>
                        <a:t>1150</a:t>
                      </a:r>
                    </a:p>
                  </a:txBody>
                  <a:tcPr/>
                </a:tc>
                <a:tc>
                  <a:txBody>
                    <a:bodyPr/>
                    <a:lstStyle/>
                    <a:p>
                      <a:pPr algn="ctr"/>
                      <a:r>
                        <a:rPr lang="sl-SI" b="1" dirty="0"/>
                        <a:t>9021</a:t>
                      </a:r>
                    </a:p>
                  </a:txBody>
                  <a:tcPr/>
                </a:tc>
                <a:tc>
                  <a:txBody>
                    <a:bodyPr/>
                    <a:lstStyle/>
                    <a:p>
                      <a:pPr algn="ctr"/>
                      <a:r>
                        <a:rPr lang="sl-SI" b="1" dirty="0"/>
                        <a:t>40247</a:t>
                      </a:r>
                    </a:p>
                  </a:txBody>
                  <a:tcPr/>
                </a:tc>
                <a:tc>
                  <a:txBody>
                    <a:bodyPr/>
                    <a:lstStyle/>
                    <a:p>
                      <a:pPr algn="ctr"/>
                      <a:r>
                        <a:rPr lang="sl-SI" b="1" dirty="0"/>
                        <a:t>19253</a:t>
                      </a:r>
                    </a:p>
                  </a:txBody>
                  <a:tcPr/>
                </a:tc>
                <a:extLst>
                  <a:ext uri="{0D108BD9-81ED-4DB2-BD59-A6C34878D82A}">
                    <a16:rowId xmlns:a16="http://schemas.microsoft.com/office/drawing/2014/main" val="10005"/>
                  </a:ext>
                </a:extLst>
              </a:tr>
              <a:tr h="370840">
                <a:tc>
                  <a:txBody>
                    <a:bodyPr/>
                    <a:lstStyle/>
                    <a:p>
                      <a:pPr algn="ctr"/>
                      <a:r>
                        <a:rPr lang="sl-SI" b="1" dirty="0"/>
                        <a:t>2017</a:t>
                      </a:r>
                    </a:p>
                  </a:txBody>
                  <a:tcPr/>
                </a:tc>
                <a:tc>
                  <a:txBody>
                    <a:bodyPr/>
                    <a:lstStyle/>
                    <a:p>
                      <a:pPr algn="ctr"/>
                      <a:r>
                        <a:rPr lang="sl-SI" b="1" dirty="0">
                          <a:solidFill>
                            <a:srgbClr val="FF0000"/>
                          </a:solidFill>
                        </a:rPr>
                        <a:t>1127</a:t>
                      </a:r>
                    </a:p>
                  </a:txBody>
                  <a:tcPr/>
                </a:tc>
                <a:tc>
                  <a:txBody>
                    <a:bodyPr/>
                    <a:lstStyle/>
                    <a:p>
                      <a:pPr algn="ctr"/>
                      <a:r>
                        <a:rPr lang="sl-SI" b="1" dirty="0"/>
                        <a:t>8112</a:t>
                      </a:r>
                    </a:p>
                  </a:txBody>
                  <a:tcPr/>
                </a:tc>
                <a:tc>
                  <a:txBody>
                    <a:bodyPr/>
                    <a:lstStyle/>
                    <a:p>
                      <a:pPr algn="ctr"/>
                      <a:r>
                        <a:rPr lang="sl-SI" b="1" dirty="0"/>
                        <a:t>38749</a:t>
                      </a:r>
                    </a:p>
                  </a:txBody>
                  <a:tcPr/>
                </a:tc>
                <a:tc>
                  <a:txBody>
                    <a:bodyPr/>
                    <a:lstStyle/>
                    <a:p>
                      <a:pPr algn="ctr"/>
                      <a:r>
                        <a:rPr lang="sl-SI" b="1" dirty="0"/>
                        <a:t>17832</a:t>
                      </a:r>
                    </a:p>
                  </a:txBody>
                  <a:tcPr/>
                </a:tc>
                <a:extLst>
                  <a:ext uri="{0D108BD9-81ED-4DB2-BD59-A6C34878D82A}">
                    <a16:rowId xmlns:a16="http://schemas.microsoft.com/office/drawing/2014/main" val="10006"/>
                  </a:ext>
                </a:extLst>
              </a:tr>
              <a:tr h="370840">
                <a:tc>
                  <a:txBody>
                    <a:bodyPr/>
                    <a:lstStyle/>
                    <a:p>
                      <a:pPr algn="ctr"/>
                      <a:r>
                        <a:rPr lang="sl-SI" b="1" dirty="0"/>
                        <a:t>2018</a:t>
                      </a:r>
                    </a:p>
                  </a:txBody>
                  <a:tcPr/>
                </a:tc>
                <a:tc>
                  <a:txBody>
                    <a:bodyPr/>
                    <a:lstStyle/>
                    <a:p>
                      <a:pPr algn="ctr"/>
                      <a:r>
                        <a:rPr lang="sl-SI" b="1" dirty="0">
                          <a:solidFill>
                            <a:srgbClr val="FF0000"/>
                          </a:solidFill>
                        </a:rPr>
                        <a:t>1048</a:t>
                      </a:r>
                    </a:p>
                  </a:txBody>
                  <a:tcPr/>
                </a:tc>
                <a:tc>
                  <a:txBody>
                    <a:bodyPr/>
                    <a:lstStyle/>
                    <a:p>
                      <a:pPr algn="ctr"/>
                      <a:r>
                        <a:rPr lang="sl-SI" b="1" dirty="0"/>
                        <a:t>7761</a:t>
                      </a:r>
                    </a:p>
                  </a:txBody>
                  <a:tcPr/>
                </a:tc>
                <a:tc>
                  <a:txBody>
                    <a:bodyPr/>
                    <a:lstStyle/>
                    <a:p>
                      <a:pPr algn="ctr"/>
                      <a:r>
                        <a:rPr lang="sl-SI" b="1" dirty="0"/>
                        <a:t>38645</a:t>
                      </a:r>
                    </a:p>
                  </a:txBody>
                  <a:tcPr/>
                </a:tc>
                <a:tc>
                  <a:txBody>
                    <a:bodyPr/>
                    <a:lstStyle/>
                    <a:p>
                      <a:pPr algn="ctr"/>
                      <a:r>
                        <a:rPr lang="sl-SI" b="1" dirty="0"/>
                        <a:t>17846</a:t>
                      </a:r>
                    </a:p>
                  </a:txBody>
                  <a:tcPr/>
                </a:tc>
                <a:extLst>
                  <a:ext uri="{0D108BD9-81ED-4DB2-BD59-A6C34878D82A}">
                    <a16:rowId xmlns:a16="http://schemas.microsoft.com/office/drawing/2014/main" val="10007"/>
                  </a:ext>
                </a:extLst>
              </a:tr>
              <a:tr h="370840">
                <a:tc>
                  <a:txBody>
                    <a:bodyPr/>
                    <a:lstStyle/>
                    <a:p>
                      <a:pPr algn="ctr"/>
                      <a:r>
                        <a:rPr lang="sl-SI" b="1" dirty="0"/>
                        <a:t>2019</a:t>
                      </a:r>
                    </a:p>
                  </a:txBody>
                  <a:tcPr/>
                </a:tc>
                <a:tc>
                  <a:txBody>
                    <a:bodyPr/>
                    <a:lstStyle/>
                    <a:p>
                      <a:pPr algn="ctr"/>
                      <a:r>
                        <a:rPr lang="sl-SI" b="1" dirty="0">
                          <a:solidFill>
                            <a:srgbClr val="FF0000"/>
                          </a:solidFill>
                        </a:rPr>
                        <a:t>1021</a:t>
                      </a:r>
                    </a:p>
                  </a:txBody>
                  <a:tcPr/>
                </a:tc>
                <a:tc>
                  <a:txBody>
                    <a:bodyPr/>
                    <a:lstStyle/>
                    <a:p>
                      <a:pPr algn="ctr"/>
                      <a:r>
                        <a:rPr lang="sl-SI" b="1" dirty="0"/>
                        <a:t>7527</a:t>
                      </a:r>
                    </a:p>
                  </a:txBody>
                  <a:tcPr/>
                </a:tc>
                <a:tc>
                  <a:txBody>
                    <a:bodyPr/>
                    <a:lstStyle/>
                    <a:p>
                      <a:pPr algn="ctr"/>
                      <a:r>
                        <a:rPr lang="sl-SI" b="1" dirty="0"/>
                        <a:t>38581</a:t>
                      </a:r>
                    </a:p>
                  </a:txBody>
                  <a:tcPr/>
                </a:tc>
                <a:tc>
                  <a:txBody>
                    <a:bodyPr/>
                    <a:lstStyle/>
                    <a:p>
                      <a:pPr algn="ctr"/>
                      <a:r>
                        <a:rPr lang="sl-SI" b="1" dirty="0"/>
                        <a:t>18149</a:t>
                      </a:r>
                    </a:p>
                  </a:txBody>
                  <a:tcPr/>
                </a:tc>
                <a:extLst>
                  <a:ext uri="{0D108BD9-81ED-4DB2-BD59-A6C34878D82A}">
                    <a16:rowId xmlns:a16="http://schemas.microsoft.com/office/drawing/2014/main" val="10008"/>
                  </a:ext>
                </a:extLst>
              </a:tr>
              <a:tr h="370840">
                <a:tc>
                  <a:txBody>
                    <a:bodyPr/>
                    <a:lstStyle/>
                    <a:p>
                      <a:pPr algn="ctr"/>
                      <a:r>
                        <a:rPr lang="sl-SI" b="1" dirty="0"/>
                        <a:t>2020</a:t>
                      </a:r>
                    </a:p>
                  </a:txBody>
                  <a:tcPr/>
                </a:tc>
                <a:tc>
                  <a:txBody>
                    <a:bodyPr/>
                    <a:lstStyle/>
                    <a:p>
                      <a:pPr algn="ctr"/>
                      <a:r>
                        <a:rPr lang="sl-SI" b="1" dirty="0">
                          <a:solidFill>
                            <a:srgbClr val="FF0000"/>
                          </a:solidFill>
                        </a:rPr>
                        <a:t>1087</a:t>
                      </a:r>
                    </a:p>
                  </a:txBody>
                  <a:tcPr/>
                </a:tc>
                <a:tc>
                  <a:txBody>
                    <a:bodyPr/>
                    <a:lstStyle/>
                    <a:p>
                      <a:pPr algn="ctr"/>
                      <a:r>
                        <a:rPr lang="sl-SI" b="1" dirty="0"/>
                        <a:t>7235</a:t>
                      </a:r>
                    </a:p>
                  </a:txBody>
                  <a:tcPr/>
                </a:tc>
                <a:tc>
                  <a:txBody>
                    <a:bodyPr/>
                    <a:lstStyle/>
                    <a:p>
                      <a:pPr algn="ctr"/>
                      <a:r>
                        <a:rPr lang="sl-SI" b="1" dirty="0"/>
                        <a:t>39311</a:t>
                      </a:r>
                    </a:p>
                  </a:txBody>
                  <a:tcPr/>
                </a:tc>
                <a:tc>
                  <a:txBody>
                    <a:bodyPr/>
                    <a:lstStyle/>
                    <a:p>
                      <a:pPr algn="ctr"/>
                      <a:r>
                        <a:rPr lang="sl-SI" b="1" dirty="0"/>
                        <a:t>18035</a:t>
                      </a:r>
                    </a:p>
                  </a:txBody>
                  <a:tcPr/>
                </a:tc>
                <a:extLst>
                  <a:ext uri="{0D108BD9-81ED-4DB2-BD59-A6C34878D82A}">
                    <a16:rowId xmlns:a16="http://schemas.microsoft.com/office/drawing/2014/main" val="10009"/>
                  </a:ext>
                </a:extLst>
              </a:tr>
              <a:tr h="370840">
                <a:tc>
                  <a:txBody>
                    <a:bodyPr/>
                    <a:lstStyle/>
                    <a:p>
                      <a:pPr algn="ctr"/>
                      <a:r>
                        <a:rPr lang="sl-SI" b="1" dirty="0"/>
                        <a:t>2021</a:t>
                      </a:r>
                    </a:p>
                  </a:txBody>
                  <a:tcPr/>
                </a:tc>
                <a:tc>
                  <a:txBody>
                    <a:bodyPr/>
                    <a:lstStyle/>
                    <a:p>
                      <a:pPr algn="ctr"/>
                      <a:r>
                        <a:rPr lang="sl-SI" b="1" dirty="0">
                          <a:solidFill>
                            <a:srgbClr val="FF0000"/>
                          </a:solidFill>
                        </a:rPr>
                        <a:t>1134</a:t>
                      </a:r>
                    </a:p>
                  </a:txBody>
                  <a:tcPr/>
                </a:tc>
                <a:tc>
                  <a:txBody>
                    <a:bodyPr/>
                    <a:lstStyle/>
                    <a:p>
                      <a:pPr algn="ctr"/>
                      <a:r>
                        <a:rPr lang="sl-SI" b="1" dirty="0"/>
                        <a:t>6984</a:t>
                      </a:r>
                    </a:p>
                  </a:txBody>
                  <a:tcPr/>
                </a:tc>
                <a:tc>
                  <a:txBody>
                    <a:bodyPr/>
                    <a:lstStyle/>
                    <a:p>
                      <a:pPr algn="ctr"/>
                      <a:r>
                        <a:rPr lang="sl-SI" b="1" dirty="0"/>
                        <a:t>39292</a:t>
                      </a:r>
                    </a:p>
                  </a:txBody>
                  <a:tcPr/>
                </a:tc>
                <a:tc>
                  <a:txBody>
                    <a:bodyPr/>
                    <a:lstStyle/>
                    <a:p>
                      <a:pPr algn="ctr"/>
                      <a:r>
                        <a:rPr lang="sl-SI" b="1" dirty="0"/>
                        <a:t>18865</a:t>
                      </a:r>
                    </a:p>
                  </a:txBody>
                  <a:tcPr/>
                </a:tc>
                <a:extLst>
                  <a:ext uri="{0D108BD9-81ED-4DB2-BD59-A6C34878D82A}">
                    <a16:rowId xmlns:a16="http://schemas.microsoft.com/office/drawing/2014/main" val="10010"/>
                  </a:ext>
                </a:extLst>
              </a:tr>
              <a:tr h="370840">
                <a:tc>
                  <a:txBody>
                    <a:bodyPr/>
                    <a:lstStyle/>
                    <a:p>
                      <a:pPr algn="ctr"/>
                      <a:r>
                        <a:rPr lang="sl-SI" b="1" dirty="0"/>
                        <a:t>2022</a:t>
                      </a:r>
                    </a:p>
                  </a:txBody>
                  <a:tcPr/>
                </a:tc>
                <a:tc>
                  <a:txBody>
                    <a:bodyPr/>
                    <a:lstStyle/>
                    <a:p>
                      <a:pPr algn="ctr"/>
                      <a:r>
                        <a:rPr lang="sl-SI" b="1" dirty="0">
                          <a:solidFill>
                            <a:srgbClr val="FF0000"/>
                          </a:solidFill>
                        </a:rPr>
                        <a:t>1062</a:t>
                      </a:r>
                    </a:p>
                  </a:txBody>
                  <a:tcPr/>
                </a:tc>
                <a:tc>
                  <a:txBody>
                    <a:bodyPr/>
                    <a:lstStyle/>
                    <a:p>
                      <a:pPr algn="ctr"/>
                      <a:r>
                        <a:rPr lang="sl-SI" b="1" dirty="0"/>
                        <a:t>6186</a:t>
                      </a:r>
                    </a:p>
                  </a:txBody>
                  <a:tcPr/>
                </a:tc>
                <a:tc>
                  <a:txBody>
                    <a:bodyPr/>
                    <a:lstStyle/>
                    <a:p>
                      <a:pPr algn="ctr"/>
                      <a:r>
                        <a:rPr lang="sl-SI" b="1" dirty="0"/>
                        <a:t>37311</a:t>
                      </a:r>
                    </a:p>
                  </a:txBody>
                  <a:tcPr/>
                </a:tc>
                <a:tc>
                  <a:txBody>
                    <a:bodyPr/>
                    <a:lstStyle/>
                    <a:p>
                      <a:pPr algn="ctr"/>
                      <a:r>
                        <a:rPr lang="sl-SI" b="1" dirty="0"/>
                        <a:t>17485</a:t>
                      </a:r>
                    </a:p>
                  </a:txBody>
                  <a:tcPr/>
                </a:tc>
                <a:extLst>
                  <a:ext uri="{0D108BD9-81ED-4DB2-BD59-A6C34878D82A}">
                    <a16:rowId xmlns:a16="http://schemas.microsoft.com/office/drawing/2014/main" val="10011"/>
                  </a:ext>
                </a:extLst>
              </a:tr>
            </a:tbl>
          </a:graphicData>
        </a:graphic>
      </p:graphicFrame>
      <p:sp>
        <p:nvSpPr>
          <p:cNvPr id="5" name="Pravokotnik 4"/>
          <p:cNvSpPr/>
          <p:nvPr/>
        </p:nvSpPr>
        <p:spPr>
          <a:xfrm>
            <a:off x="611560" y="6309320"/>
            <a:ext cx="1620380" cy="369332"/>
          </a:xfrm>
          <a:prstGeom prst="rect">
            <a:avLst/>
          </a:prstGeom>
        </p:spPr>
        <p:txBody>
          <a:bodyPr wrap="none">
            <a:spAutoFit/>
          </a:bodyPr>
          <a:lstStyle/>
          <a:p>
            <a:r>
              <a:rPr lang="sl-SI" dirty="0">
                <a:solidFill>
                  <a:prstClr val="black"/>
                </a:solidFill>
              </a:rPr>
              <a:t>Vir: OC Preska; </a:t>
            </a:r>
          </a:p>
        </p:txBody>
      </p:sp>
    </p:spTree>
    <p:extLst>
      <p:ext uri="{BB962C8B-B14F-4D97-AF65-F5344CB8AC3E}">
        <p14:creationId xmlns:p14="http://schemas.microsoft.com/office/powerpoint/2010/main" val="186996721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395536" y="332656"/>
            <a:ext cx="8229600" cy="936104"/>
          </a:xfrm>
        </p:spPr>
        <p:txBody>
          <a:bodyPr>
            <a:normAutofit fontScale="90000"/>
          </a:bodyPr>
          <a:lstStyle/>
          <a:p>
            <a:r>
              <a:rPr lang="sl-SI" sz="3600" b="1" dirty="0"/>
              <a:t>MLEČNOST KRAV (305 dni) CIKASTE PASME</a:t>
            </a:r>
            <a:br>
              <a:rPr lang="sl-SI" sz="3600" b="1" dirty="0"/>
            </a:br>
            <a:r>
              <a:rPr lang="sl-SI" sz="3600" b="1" dirty="0"/>
              <a:t>(</a:t>
            </a:r>
            <a:r>
              <a:rPr lang="sl-SI" sz="3600" b="1" dirty="0">
                <a:solidFill>
                  <a:srgbClr val="FF0000"/>
                </a:solidFill>
              </a:rPr>
              <a:t>*</a:t>
            </a:r>
            <a:r>
              <a:rPr lang="sl-SI" sz="3600" b="1" dirty="0"/>
              <a:t>letna mlečnost)</a:t>
            </a:r>
          </a:p>
        </p:txBody>
      </p:sp>
      <p:graphicFrame>
        <p:nvGraphicFramePr>
          <p:cNvPr id="5" name="Ograda vsebine 4"/>
          <p:cNvGraphicFramePr>
            <a:graphicFrameLocks noGrp="1"/>
          </p:cNvGraphicFramePr>
          <p:nvPr>
            <p:ph idx="1"/>
            <p:extLst>
              <p:ext uri="{D42A27DB-BD31-4B8C-83A1-F6EECF244321}">
                <p14:modId xmlns:p14="http://schemas.microsoft.com/office/powerpoint/2010/main" val="1440597343"/>
              </p:ext>
            </p:extLst>
          </p:nvPr>
        </p:nvGraphicFramePr>
        <p:xfrm>
          <a:off x="467544" y="1412776"/>
          <a:ext cx="8229602" cy="4877524"/>
        </p:xfrm>
        <a:graphic>
          <a:graphicData uri="http://schemas.openxmlformats.org/drawingml/2006/table">
            <a:tbl>
              <a:tblPr firstRow="1" bandRow="1">
                <a:tableStyleId>{5C22544A-7EE6-4342-B048-85BDC9FD1C3A}</a:tableStyleId>
              </a:tblPr>
              <a:tblGrid>
                <a:gridCol w="1451746">
                  <a:extLst>
                    <a:ext uri="{9D8B030D-6E8A-4147-A177-3AD203B41FA5}">
                      <a16:colId xmlns:a16="http://schemas.microsoft.com/office/drawing/2014/main" val="20000"/>
                    </a:ext>
                  </a:extLst>
                </a:gridCol>
                <a:gridCol w="970872">
                  <a:extLst>
                    <a:ext uri="{9D8B030D-6E8A-4147-A177-3AD203B41FA5}">
                      <a16:colId xmlns:a16="http://schemas.microsoft.com/office/drawing/2014/main" val="20001"/>
                    </a:ext>
                  </a:extLst>
                </a:gridCol>
                <a:gridCol w="1476158">
                  <a:extLst>
                    <a:ext uri="{9D8B030D-6E8A-4147-A177-3AD203B41FA5}">
                      <a16:colId xmlns:a16="http://schemas.microsoft.com/office/drawing/2014/main" val="20002"/>
                    </a:ext>
                  </a:extLst>
                </a:gridCol>
                <a:gridCol w="1427334">
                  <a:extLst>
                    <a:ext uri="{9D8B030D-6E8A-4147-A177-3AD203B41FA5}">
                      <a16:colId xmlns:a16="http://schemas.microsoft.com/office/drawing/2014/main" val="20003"/>
                    </a:ext>
                  </a:extLst>
                </a:gridCol>
                <a:gridCol w="1451746">
                  <a:extLst>
                    <a:ext uri="{9D8B030D-6E8A-4147-A177-3AD203B41FA5}">
                      <a16:colId xmlns:a16="http://schemas.microsoft.com/office/drawing/2014/main" val="20004"/>
                    </a:ext>
                  </a:extLst>
                </a:gridCol>
                <a:gridCol w="1451746">
                  <a:extLst>
                    <a:ext uri="{9D8B030D-6E8A-4147-A177-3AD203B41FA5}">
                      <a16:colId xmlns:a16="http://schemas.microsoft.com/office/drawing/2014/main" val="20005"/>
                    </a:ext>
                  </a:extLst>
                </a:gridCol>
              </a:tblGrid>
              <a:tr h="366484">
                <a:tc>
                  <a:txBody>
                    <a:bodyPr/>
                    <a:lstStyle/>
                    <a:p>
                      <a:pPr algn="ctr"/>
                      <a:r>
                        <a:rPr lang="sl-SI" sz="1400" dirty="0"/>
                        <a:t>LETO</a:t>
                      </a:r>
                    </a:p>
                  </a:txBody>
                  <a:tcPr/>
                </a:tc>
                <a:tc>
                  <a:txBody>
                    <a:bodyPr/>
                    <a:lstStyle/>
                    <a:p>
                      <a:pPr algn="ctr"/>
                      <a:r>
                        <a:rPr lang="sl-SI" sz="1400" dirty="0"/>
                        <a:t>PASMA</a:t>
                      </a:r>
                    </a:p>
                  </a:txBody>
                  <a:tcPr/>
                </a:tc>
                <a:tc>
                  <a:txBody>
                    <a:bodyPr/>
                    <a:lstStyle/>
                    <a:p>
                      <a:pPr algn="ctr"/>
                      <a:r>
                        <a:rPr lang="sl-SI" sz="1400" dirty="0"/>
                        <a:t>LAK.</a:t>
                      </a:r>
                      <a:r>
                        <a:rPr lang="sl-SI" sz="1400" baseline="0" dirty="0"/>
                        <a:t> ZAKLJ.</a:t>
                      </a:r>
                      <a:endParaRPr lang="sl-SI" sz="1400" dirty="0"/>
                    </a:p>
                  </a:txBody>
                  <a:tcPr/>
                </a:tc>
                <a:tc>
                  <a:txBody>
                    <a:bodyPr/>
                    <a:lstStyle/>
                    <a:p>
                      <a:pPr algn="ctr"/>
                      <a:r>
                        <a:rPr lang="sl-SI" sz="1400" dirty="0"/>
                        <a:t>MLEKO (KG)</a:t>
                      </a:r>
                    </a:p>
                  </a:txBody>
                  <a:tcPr/>
                </a:tc>
                <a:tc>
                  <a:txBody>
                    <a:bodyPr/>
                    <a:lstStyle/>
                    <a:p>
                      <a:pPr algn="ctr"/>
                      <a:r>
                        <a:rPr lang="sl-SI" sz="1400" dirty="0"/>
                        <a:t>MAŠČ. (KG)</a:t>
                      </a:r>
                    </a:p>
                  </a:txBody>
                  <a:tcPr/>
                </a:tc>
                <a:tc>
                  <a:txBody>
                    <a:bodyPr/>
                    <a:lstStyle/>
                    <a:p>
                      <a:pPr algn="ctr"/>
                      <a:r>
                        <a:rPr lang="sl-SI" sz="1400" dirty="0"/>
                        <a:t>BELJ. (KG)</a:t>
                      </a:r>
                    </a:p>
                  </a:txBody>
                  <a:tcPr/>
                </a:tc>
                <a:extLst>
                  <a:ext uri="{0D108BD9-81ED-4DB2-BD59-A6C34878D82A}">
                    <a16:rowId xmlns:a16="http://schemas.microsoft.com/office/drawing/2014/main" val="10000"/>
                  </a:ext>
                </a:extLst>
              </a:tr>
              <a:tr h="301220">
                <a:tc rowSpan="4">
                  <a:txBody>
                    <a:bodyPr/>
                    <a:lstStyle/>
                    <a:p>
                      <a:pPr algn="ctr"/>
                      <a:r>
                        <a:rPr lang="sl-SI" sz="1400" dirty="0"/>
                        <a:t>1955</a:t>
                      </a:r>
                      <a:r>
                        <a:rPr lang="sl-SI" sz="1400" dirty="0">
                          <a:solidFill>
                            <a:srgbClr val="FF0000"/>
                          </a:solidFill>
                        </a:rPr>
                        <a:t>*</a:t>
                      </a:r>
                    </a:p>
                  </a:txBody>
                  <a:tcPr/>
                </a:tc>
                <a:tc>
                  <a:txBody>
                    <a:bodyPr/>
                    <a:lstStyle/>
                    <a:p>
                      <a:pPr algn="ctr"/>
                      <a:r>
                        <a:rPr lang="sl-SI" sz="1400" b="1" dirty="0">
                          <a:solidFill>
                            <a:schemeClr val="tx1"/>
                          </a:solidFill>
                        </a:rPr>
                        <a:t>CK</a:t>
                      </a:r>
                    </a:p>
                  </a:txBody>
                  <a:tcPr/>
                </a:tc>
                <a:tc>
                  <a:txBody>
                    <a:bodyPr/>
                    <a:lstStyle/>
                    <a:p>
                      <a:pPr algn="ctr"/>
                      <a:r>
                        <a:rPr lang="sl-SI" sz="1400" b="1" dirty="0">
                          <a:solidFill>
                            <a:schemeClr val="tx1"/>
                          </a:solidFill>
                        </a:rPr>
                        <a:t>2647</a:t>
                      </a:r>
                    </a:p>
                  </a:txBody>
                  <a:tcPr/>
                </a:tc>
                <a:tc>
                  <a:txBody>
                    <a:bodyPr/>
                    <a:lstStyle/>
                    <a:p>
                      <a:pPr algn="ctr"/>
                      <a:r>
                        <a:rPr lang="sl-SI" sz="1400" b="1" dirty="0">
                          <a:solidFill>
                            <a:schemeClr val="tx1"/>
                          </a:solidFill>
                        </a:rPr>
                        <a:t>2282</a:t>
                      </a:r>
                    </a:p>
                  </a:txBody>
                  <a:tcPr/>
                </a:tc>
                <a:tc>
                  <a:txBody>
                    <a:bodyPr/>
                    <a:lstStyle/>
                    <a:p>
                      <a:pPr algn="ctr"/>
                      <a:r>
                        <a:rPr lang="sl-SI" sz="1400" b="1" dirty="0">
                          <a:solidFill>
                            <a:schemeClr val="tx1"/>
                          </a:solidFill>
                        </a:rPr>
                        <a:t>3,81%</a:t>
                      </a:r>
                    </a:p>
                  </a:txBody>
                  <a:tcPr/>
                </a:tc>
                <a:tc>
                  <a:txBody>
                    <a:bodyPr/>
                    <a:lstStyle/>
                    <a:p>
                      <a:pPr algn="ctr"/>
                      <a:r>
                        <a:rPr lang="sl-SI" sz="1400" b="1" dirty="0">
                          <a:solidFill>
                            <a:schemeClr val="tx1"/>
                          </a:solidFill>
                        </a:rPr>
                        <a:t>-</a:t>
                      </a:r>
                    </a:p>
                  </a:txBody>
                  <a:tcPr/>
                </a:tc>
                <a:extLst>
                  <a:ext uri="{0D108BD9-81ED-4DB2-BD59-A6C34878D82A}">
                    <a16:rowId xmlns:a16="http://schemas.microsoft.com/office/drawing/2014/main" val="10001"/>
                  </a:ext>
                </a:extLst>
              </a:tr>
              <a:tr h="271098">
                <a:tc vMerge="1">
                  <a:txBody>
                    <a:bodyPr/>
                    <a:lstStyle/>
                    <a:p>
                      <a:endParaRPr lang="sl-SI"/>
                    </a:p>
                  </a:txBody>
                  <a:tcPr/>
                </a:tc>
                <a:tc>
                  <a:txBody>
                    <a:bodyPr/>
                    <a:lstStyle/>
                    <a:p>
                      <a:pPr algn="ctr"/>
                      <a:r>
                        <a:rPr lang="sl-SI" sz="1200" dirty="0"/>
                        <a:t>RJ</a:t>
                      </a:r>
                    </a:p>
                  </a:txBody>
                  <a:tcPr/>
                </a:tc>
                <a:tc>
                  <a:txBody>
                    <a:bodyPr/>
                    <a:lstStyle/>
                    <a:p>
                      <a:pPr algn="ctr"/>
                      <a:r>
                        <a:rPr lang="sl-SI" sz="1200" dirty="0"/>
                        <a:t>10053</a:t>
                      </a:r>
                    </a:p>
                  </a:txBody>
                  <a:tcPr/>
                </a:tc>
                <a:tc>
                  <a:txBody>
                    <a:bodyPr/>
                    <a:lstStyle/>
                    <a:p>
                      <a:pPr algn="ctr"/>
                      <a:r>
                        <a:rPr lang="sl-SI" sz="1200" dirty="0"/>
                        <a:t>2906</a:t>
                      </a:r>
                    </a:p>
                  </a:txBody>
                  <a:tcPr/>
                </a:tc>
                <a:tc>
                  <a:txBody>
                    <a:bodyPr/>
                    <a:lstStyle/>
                    <a:p>
                      <a:pPr algn="ctr"/>
                      <a:r>
                        <a:rPr lang="sl-SI" sz="1200" dirty="0"/>
                        <a:t>3,67%</a:t>
                      </a:r>
                    </a:p>
                  </a:txBody>
                  <a:tcPr/>
                </a:tc>
                <a:tc>
                  <a:txBody>
                    <a:bodyPr/>
                    <a:lstStyle/>
                    <a:p>
                      <a:pPr algn="ctr"/>
                      <a:r>
                        <a:rPr lang="sl-SI" sz="1200" dirty="0"/>
                        <a:t>-</a:t>
                      </a:r>
                    </a:p>
                  </a:txBody>
                  <a:tcPr/>
                </a:tc>
                <a:extLst>
                  <a:ext uri="{0D108BD9-81ED-4DB2-BD59-A6C34878D82A}">
                    <a16:rowId xmlns:a16="http://schemas.microsoft.com/office/drawing/2014/main" val="10002"/>
                  </a:ext>
                </a:extLst>
              </a:tr>
              <a:tr h="271098">
                <a:tc vMerge="1">
                  <a:txBody>
                    <a:bodyPr/>
                    <a:lstStyle/>
                    <a:p>
                      <a:endParaRPr lang="sl-SI"/>
                    </a:p>
                  </a:txBody>
                  <a:tcPr/>
                </a:tc>
                <a:tc>
                  <a:txBody>
                    <a:bodyPr/>
                    <a:lstStyle/>
                    <a:p>
                      <a:pPr algn="ctr"/>
                      <a:r>
                        <a:rPr lang="sl-SI" sz="1200" dirty="0"/>
                        <a:t>LS</a:t>
                      </a:r>
                    </a:p>
                  </a:txBody>
                  <a:tcPr/>
                </a:tc>
                <a:tc>
                  <a:txBody>
                    <a:bodyPr/>
                    <a:lstStyle/>
                    <a:p>
                      <a:pPr algn="ctr"/>
                      <a:r>
                        <a:rPr lang="sl-SI" sz="1200" dirty="0"/>
                        <a:t>4611</a:t>
                      </a:r>
                    </a:p>
                  </a:txBody>
                  <a:tcPr/>
                </a:tc>
                <a:tc>
                  <a:txBody>
                    <a:bodyPr/>
                    <a:lstStyle/>
                    <a:p>
                      <a:pPr algn="ctr"/>
                      <a:r>
                        <a:rPr lang="sl-SI" sz="1200" dirty="0"/>
                        <a:t>3034</a:t>
                      </a:r>
                    </a:p>
                  </a:txBody>
                  <a:tcPr/>
                </a:tc>
                <a:tc>
                  <a:txBody>
                    <a:bodyPr/>
                    <a:lstStyle/>
                    <a:p>
                      <a:pPr algn="ctr"/>
                      <a:r>
                        <a:rPr lang="sl-SI" sz="1200" dirty="0"/>
                        <a:t>3,91%</a:t>
                      </a:r>
                    </a:p>
                  </a:txBody>
                  <a:tcPr/>
                </a:tc>
                <a:tc>
                  <a:txBody>
                    <a:bodyPr/>
                    <a:lstStyle/>
                    <a:p>
                      <a:pPr algn="ctr"/>
                      <a:r>
                        <a:rPr lang="sl-SI" sz="1200" dirty="0"/>
                        <a:t>-</a:t>
                      </a:r>
                    </a:p>
                  </a:txBody>
                  <a:tcPr/>
                </a:tc>
                <a:extLst>
                  <a:ext uri="{0D108BD9-81ED-4DB2-BD59-A6C34878D82A}">
                    <a16:rowId xmlns:a16="http://schemas.microsoft.com/office/drawing/2014/main" val="10003"/>
                  </a:ext>
                </a:extLst>
              </a:tr>
              <a:tr h="271098">
                <a:tc vMerge="1">
                  <a:txBody>
                    <a:bodyPr/>
                    <a:lstStyle/>
                    <a:p>
                      <a:endParaRPr lang="sl-SI"/>
                    </a:p>
                  </a:txBody>
                  <a:tcPr/>
                </a:tc>
                <a:tc>
                  <a:txBody>
                    <a:bodyPr/>
                    <a:lstStyle/>
                    <a:p>
                      <a:pPr algn="ctr"/>
                      <a:r>
                        <a:rPr lang="sl-SI" sz="1200" dirty="0"/>
                        <a:t>ČB</a:t>
                      </a:r>
                    </a:p>
                  </a:txBody>
                  <a:tcPr/>
                </a:tc>
                <a:tc>
                  <a:txBody>
                    <a:bodyPr/>
                    <a:lstStyle/>
                    <a:p>
                      <a:pPr algn="ctr"/>
                      <a:r>
                        <a:rPr lang="sl-SI" sz="1200" dirty="0"/>
                        <a:t>-</a:t>
                      </a:r>
                    </a:p>
                  </a:txBody>
                  <a:tcPr/>
                </a:tc>
                <a:tc>
                  <a:txBody>
                    <a:bodyPr/>
                    <a:lstStyle/>
                    <a:p>
                      <a:pPr algn="ctr"/>
                      <a:r>
                        <a:rPr lang="sl-SI" sz="1200" dirty="0"/>
                        <a:t>-</a:t>
                      </a:r>
                    </a:p>
                  </a:txBody>
                  <a:tcPr/>
                </a:tc>
                <a:tc>
                  <a:txBody>
                    <a:bodyPr/>
                    <a:lstStyle/>
                    <a:p>
                      <a:pPr algn="ctr"/>
                      <a:r>
                        <a:rPr lang="sl-SI" sz="1200" dirty="0"/>
                        <a:t>-</a:t>
                      </a:r>
                    </a:p>
                  </a:txBody>
                  <a:tcPr/>
                </a:tc>
                <a:tc>
                  <a:txBody>
                    <a:bodyPr/>
                    <a:lstStyle/>
                    <a:p>
                      <a:pPr algn="ctr"/>
                      <a:r>
                        <a:rPr lang="sl-SI" sz="1200" dirty="0"/>
                        <a:t>-</a:t>
                      </a:r>
                    </a:p>
                  </a:txBody>
                  <a:tcPr/>
                </a:tc>
                <a:extLst>
                  <a:ext uri="{0D108BD9-81ED-4DB2-BD59-A6C34878D82A}">
                    <a16:rowId xmlns:a16="http://schemas.microsoft.com/office/drawing/2014/main" val="10004"/>
                  </a:ext>
                </a:extLst>
              </a:tr>
              <a:tr h="301220">
                <a:tc rowSpan="4">
                  <a:txBody>
                    <a:bodyPr/>
                    <a:lstStyle/>
                    <a:p>
                      <a:pPr algn="ctr"/>
                      <a:r>
                        <a:rPr lang="sl-SI" sz="1400" dirty="0"/>
                        <a:t>2015</a:t>
                      </a:r>
                    </a:p>
                  </a:txBody>
                  <a:tcPr/>
                </a:tc>
                <a:tc>
                  <a:txBody>
                    <a:bodyPr/>
                    <a:lstStyle/>
                    <a:p>
                      <a:pPr algn="ctr"/>
                      <a:r>
                        <a:rPr lang="sl-SI" sz="1400" b="1" dirty="0"/>
                        <a:t>CK</a:t>
                      </a:r>
                    </a:p>
                  </a:txBody>
                  <a:tcPr/>
                </a:tc>
                <a:tc>
                  <a:txBody>
                    <a:bodyPr/>
                    <a:lstStyle/>
                    <a:p>
                      <a:pPr algn="ctr"/>
                      <a:r>
                        <a:rPr lang="sl-SI" sz="1400" b="1" dirty="0"/>
                        <a:t>27</a:t>
                      </a:r>
                    </a:p>
                  </a:txBody>
                  <a:tcPr/>
                </a:tc>
                <a:tc>
                  <a:txBody>
                    <a:bodyPr/>
                    <a:lstStyle/>
                    <a:p>
                      <a:pPr algn="ctr"/>
                      <a:r>
                        <a:rPr lang="sl-SI" sz="1400" b="1" dirty="0"/>
                        <a:t>2906</a:t>
                      </a:r>
                    </a:p>
                  </a:txBody>
                  <a:tcPr/>
                </a:tc>
                <a:tc>
                  <a:txBody>
                    <a:bodyPr/>
                    <a:lstStyle/>
                    <a:p>
                      <a:pPr algn="ctr"/>
                      <a:r>
                        <a:rPr lang="sl-SI" sz="1400" b="1" dirty="0"/>
                        <a:t>103,2</a:t>
                      </a:r>
                    </a:p>
                  </a:txBody>
                  <a:tcPr/>
                </a:tc>
                <a:tc>
                  <a:txBody>
                    <a:bodyPr/>
                    <a:lstStyle/>
                    <a:p>
                      <a:pPr algn="ctr"/>
                      <a:r>
                        <a:rPr lang="sl-SI" sz="1400" b="1" dirty="0"/>
                        <a:t>92,7</a:t>
                      </a:r>
                    </a:p>
                  </a:txBody>
                  <a:tcPr/>
                </a:tc>
                <a:extLst>
                  <a:ext uri="{0D108BD9-81ED-4DB2-BD59-A6C34878D82A}">
                    <a16:rowId xmlns:a16="http://schemas.microsoft.com/office/drawing/2014/main" val="10005"/>
                  </a:ext>
                </a:extLst>
              </a:tr>
              <a:tr h="271098">
                <a:tc vMerge="1">
                  <a:txBody>
                    <a:bodyPr/>
                    <a:lstStyle/>
                    <a:p>
                      <a:endParaRPr lang="sl-SI"/>
                    </a:p>
                  </a:txBody>
                  <a:tcPr/>
                </a:tc>
                <a:tc>
                  <a:txBody>
                    <a:bodyPr/>
                    <a:lstStyle/>
                    <a:p>
                      <a:pPr algn="ctr"/>
                      <a:r>
                        <a:rPr lang="sl-SI" sz="1200" dirty="0"/>
                        <a:t>RJ</a:t>
                      </a:r>
                    </a:p>
                  </a:txBody>
                  <a:tcPr/>
                </a:tc>
                <a:tc>
                  <a:txBody>
                    <a:bodyPr/>
                    <a:lstStyle/>
                    <a:p>
                      <a:pPr algn="ctr"/>
                      <a:r>
                        <a:rPr lang="sl-SI" sz="1200" dirty="0"/>
                        <a:t>9820</a:t>
                      </a:r>
                    </a:p>
                  </a:txBody>
                  <a:tcPr/>
                </a:tc>
                <a:tc>
                  <a:txBody>
                    <a:bodyPr/>
                    <a:lstStyle/>
                    <a:p>
                      <a:pPr algn="ctr"/>
                      <a:r>
                        <a:rPr lang="sl-SI" sz="1200" dirty="0"/>
                        <a:t>5602</a:t>
                      </a:r>
                    </a:p>
                  </a:txBody>
                  <a:tcPr/>
                </a:tc>
                <a:tc>
                  <a:txBody>
                    <a:bodyPr/>
                    <a:lstStyle/>
                    <a:p>
                      <a:pPr algn="ctr"/>
                      <a:r>
                        <a:rPr lang="sl-SI" sz="1200" dirty="0"/>
                        <a:t>226,9</a:t>
                      </a:r>
                    </a:p>
                  </a:txBody>
                  <a:tcPr/>
                </a:tc>
                <a:tc>
                  <a:txBody>
                    <a:bodyPr/>
                    <a:lstStyle/>
                    <a:p>
                      <a:pPr algn="ctr"/>
                      <a:r>
                        <a:rPr lang="sl-SI" sz="1200" dirty="0"/>
                        <a:t>190,9</a:t>
                      </a:r>
                    </a:p>
                  </a:txBody>
                  <a:tcPr/>
                </a:tc>
                <a:extLst>
                  <a:ext uri="{0D108BD9-81ED-4DB2-BD59-A6C34878D82A}">
                    <a16:rowId xmlns:a16="http://schemas.microsoft.com/office/drawing/2014/main" val="10006"/>
                  </a:ext>
                </a:extLst>
              </a:tr>
              <a:tr h="271098">
                <a:tc vMerge="1">
                  <a:txBody>
                    <a:bodyPr/>
                    <a:lstStyle/>
                    <a:p>
                      <a:endParaRPr lang="sl-SI"/>
                    </a:p>
                  </a:txBody>
                  <a:tcPr/>
                </a:tc>
                <a:tc>
                  <a:txBody>
                    <a:bodyPr/>
                    <a:lstStyle/>
                    <a:p>
                      <a:pPr algn="ctr"/>
                      <a:r>
                        <a:rPr lang="sl-SI" sz="1200" dirty="0"/>
                        <a:t>LS</a:t>
                      </a:r>
                    </a:p>
                  </a:txBody>
                  <a:tcPr/>
                </a:tc>
                <a:tc>
                  <a:txBody>
                    <a:bodyPr/>
                    <a:lstStyle/>
                    <a:p>
                      <a:pPr algn="ctr"/>
                      <a:r>
                        <a:rPr lang="sl-SI" sz="1200" dirty="0"/>
                        <a:t>21413</a:t>
                      </a:r>
                    </a:p>
                  </a:txBody>
                  <a:tcPr/>
                </a:tc>
                <a:tc>
                  <a:txBody>
                    <a:bodyPr/>
                    <a:lstStyle/>
                    <a:p>
                      <a:pPr algn="ctr"/>
                      <a:r>
                        <a:rPr lang="sl-SI" sz="1200" dirty="0"/>
                        <a:t>5353</a:t>
                      </a:r>
                    </a:p>
                  </a:txBody>
                  <a:tcPr/>
                </a:tc>
                <a:tc>
                  <a:txBody>
                    <a:bodyPr/>
                    <a:lstStyle/>
                    <a:p>
                      <a:pPr algn="ctr"/>
                      <a:r>
                        <a:rPr lang="sl-SI" sz="1200" dirty="0"/>
                        <a:t>216,0</a:t>
                      </a:r>
                    </a:p>
                  </a:txBody>
                  <a:tcPr/>
                </a:tc>
                <a:tc>
                  <a:txBody>
                    <a:bodyPr/>
                    <a:lstStyle/>
                    <a:p>
                      <a:pPr algn="ctr"/>
                      <a:r>
                        <a:rPr lang="sl-SI" sz="1200" dirty="0"/>
                        <a:t>180,1</a:t>
                      </a:r>
                    </a:p>
                  </a:txBody>
                  <a:tcPr/>
                </a:tc>
                <a:extLst>
                  <a:ext uri="{0D108BD9-81ED-4DB2-BD59-A6C34878D82A}">
                    <a16:rowId xmlns:a16="http://schemas.microsoft.com/office/drawing/2014/main" val="10007"/>
                  </a:ext>
                </a:extLst>
              </a:tr>
              <a:tr h="271098">
                <a:tc vMerge="1">
                  <a:txBody>
                    <a:bodyPr/>
                    <a:lstStyle/>
                    <a:p>
                      <a:endParaRPr lang="sl-SI"/>
                    </a:p>
                  </a:txBody>
                  <a:tcPr/>
                </a:tc>
                <a:tc>
                  <a:txBody>
                    <a:bodyPr/>
                    <a:lstStyle/>
                    <a:p>
                      <a:pPr algn="ctr"/>
                      <a:r>
                        <a:rPr lang="sl-SI" sz="1200" dirty="0"/>
                        <a:t>ČB</a:t>
                      </a:r>
                    </a:p>
                  </a:txBody>
                  <a:tcPr/>
                </a:tc>
                <a:tc>
                  <a:txBody>
                    <a:bodyPr/>
                    <a:lstStyle/>
                    <a:p>
                      <a:pPr algn="ctr"/>
                      <a:r>
                        <a:rPr lang="sl-SI" sz="1200" dirty="0"/>
                        <a:t>33249</a:t>
                      </a:r>
                    </a:p>
                  </a:txBody>
                  <a:tcPr/>
                </a:tc>
                <a:tc>
                  <a:txBody>
                    <a:bodyPr/>
                    <a:lstStyle/>
                    <a:p>
                      <a:pPr algn="ctr"/>
                      <a:r>
                        <a:rPr lang="sl-SI" sz="1200" dirty="0"/>
                        <a:t>7535</a:t>
                      </a:r>
                    </a:p>
                  </a:txBody>
                  <a:tcPr/>
                </a:tc>
                <a:tc>
                  <a:txBody>
                    <a:bodyPr/>
                    <a:lstStyle/>
                    <a:p>
                      <a:pPr algn="ctr"/>
                      <a:r>
                        <a:rPr lang="sl-SI" sz="1200" dirty="0"/>
                        <a:t>299,2</a:t>
                      </a:r>
                    </a:p>
                  </a:txBody>
                  <a:tcPr/>
                </a:tc>
                <a:tc>
                  <a:txBody>
                    <a:bodyPr/>
                    <a:lstStyle/>
                    <a:p>
                      <a:pPr algn="ctr"/>
                      <a:r>
                        <a:rPr lang="sl-SI" sz="1200" dirty="0"/>
                        <a:t>247,2</a:t>
                      </a:r>
                    </a:p>
                  </a:txBody>
                  <a:tcPr/>
                </a:tc>
                <a:extLst>
                  <a:ext uri="{0D108BD9-81ED-4DB2-BD59-A6C34878D82A}">
                    <a16:rowId xmlns:a16="http://schemas.microsoft.com/office/drawing/2014/main" val="10008"/>
                  </a:ext>
                </a:extLst>
              </a:tr>
              <a:tr h="301220">
                <a:tc rowSpan="4">
                  <a:txBody>
                    <a:bodyPr/>
                    <a:lstStyle/>
                    <a:p>
                      <a:pPr algn="ctr"/>
                      <a:r>
                        <a:rPr lang="sl-SI" sz="1400" b="1" dirty="0"/>
                        <a:t>2020</a:t>
                      </a:r>
                    </a:p>
                  </a:txBody>
                  <a:tcPr/>
                </a:tc>
                <a:tc>
                  <a:txBody>
                    <a:bodyPr/>
                    <a:lstStyle/>
                    <a:p>
                      <a:pPr algn="ctr"/>
                      <a:r>
                        <a:rPr lang="sl-SI" sz="1400" b="1" dirty="0"/>
                        <a:t>CK</a:t>
                      </a:r>
                    </a:p>
                  </a:txBody>
                  <a:tcPr/>
                </a:tc>
                <a:tc>
                  <a:txBody>
                    <a:bodyPr/>
                    <a:lstStyle/>
                    <a:p>
                      <a:pPr algn="ctr"/>
                      <a:r>
                        <a:rPr lang="sl-SI" sz="1400" b="1" dirty="0"/>
                        <a:t>39</a:t>
                      </a:r>
                    </a:p>
                  </a:txBody>
                  <a:tcPr/>
                </a:tc>
                <a:tc>
                  <a:txBody>
                    <a:bodyPr/>
                    <a:lstStyle/>
                    <a:p>
                      <a:pPr algn="ctr"/>
                      <a:r>
                        <a:rPr lang="sl-SI" sz="1400" b="1" dirty="0"/>
                        <a:t>3297</a:t>
                      </a:r>
                    </a:p>
                  </a:txBody>
                  <a:tcPr/>
                </a:tc>
                <a:tc>
                  <a:txBody>
                    <a:bodyPr/>
                    <a:lstStyle/>
                    <a:p>
                      <a:pPr algn="ctr"/>
                      <a:r>
                        <a:rPr lang="sl-SI" sz="1400" b="1" dirty="0"/>
                        <a:t>123,1</a:t>
                      </a:r>
                    </a:p>
                  </a:txBody>
                  <a:tcPr/>
                </a:tc>
                <a:tc>
                  <a:txBody>
                    <a:bodyPr/>
                    <a:lstStyle/>
                    <a:p>
                      <a:pPr algn="ctr"/>
                      <a:r>
                        <a:rPr lang="sl-SI" sz="1400" b="1" dirty="0"/>
                        <a:t>109,0</a:t>
                      </a:r>
                    </a:p>
                  </a:txBody>
                  <a:tcPr/>
                </a:tc>
                <a:extLst>
                  <a:ext uri="{0D108BD9-81ED-4DB2-BD59-A6C34878D82A}">
                    <a16:rowId xmlns:a16="http://schemas.microsoft.com/office/drawing/2014/main" val="10009"/>
                  </a:ext>
                </a:extLst>
              </a:tr>
              <a:tr h="271098">
                <a:tc vMerge="1">
                  <a:txBody>
                    <a:bodyPr/>
                    <a:lstStyle/>
                    <a:p>
                      <a:endParaRPr lang="sl-SI"/>
                    </a:p>
                  </a:txBody>
                  <a:tcPr/>
                </a:tc>
                <a:tc>
                  <a:txBody>
                    <a:bodyPr/>
                    <a:lstStyle/>
                    <a:p>
                      <a:pPr algn="ctr"/>
                      <a:r>
                        <a:rPr lang="sl-SI" sz="1200" dirty="0"/>
                        <a:t>RJ</a:t>
                      </a:r>
                    </a:p>
                  </a:txBody>
                  <a:tcPr/>
                </a:tc>
                <a:tc>
                  <a:txBody>
                    <a:bodyPr/>
                    <a:lstStyle/>
                    <a:p>
                      <a:pPr algn="ctr"/>
                      <a:r>
                        <a:rPr lang="sl-SI" sz="1200" dirty="0"/>
                        <a:t>7772</a:t>
                      </a:r>
                    </a:p>
                  </a:txBody>
                  <a:tcPr/>
                </a:tc>
                <a:tc>
                  <a:txBody>
                    <a:bodyPr/>
                    <a:lstStyle/>
                    <a:p>
                      <a:pPr algn="ctr"/>
                      <a:r>
                        <a:rPr lang="sl-SI" sz="1200" dirty="0"/>
                        <a:t>6130</a:t>
                      </a:r>
                    </a:p>
                  </a:txBody>
                  <a:tcPr/>
                </a:tc>
                <a:tc>
                  <a:txBody>
                    <a:bodyPr/>
                    <a:lstStyle/>
                    <a:p>
                      <a:pPr algn="ctr"/>
                      <a:r>
                        <a:rPr lang="sl-SI" sz="1200" dirty="0"/>
                        <a:t>251,4</a:t>
                      </a:r>
                    </a:p>
                  </a:txBody>
                  <a:tcPr/>
                </a:tc>
                <a:tc>
                  <a:txBody>
                    <a:bodyPr/>
                    <a:lstStyle/>
                    <a:p>
                      <a:pPr algn="ctr"/>
                      <a:r>
                        <a:rPr lang="sl-SI" sz="1200" dirty="0"/>
                        <a:t>212,3</a:t>
                      </a:r>
                    </a:p>
                  </a:txBody>
                  <a:tcPr/>
                </a:tc>
                <a:extLst>
                  <a:ext uri="{0D108BD9-81ED-4DB2-BD59-A6C34878D82A}">
                    <a16:rowId xmlns:a16="http://schemas.microsoft.com/office/drawing/2014/main" val="10010"/>
                  </a:ext>
                </a:extLst>
              </a:tr>
              <a:tr h="271098">
                <a:tc vMerge="1">
                  <a:txBody>
                    <a:bodyPr/>
                    <a:lstStyle/>
                    <a:p>
                      <a:endParaRPr lang="sl-SI"/>
                    </a:p>
                  </a:txBody>
                  <a:tcPr/>
                </a:tc>
                <a:tc>
                  <a:txBody>
                    <a:bodyPr/>
                    <a:lstStyle/>
                    <a:p>
                      <a:pPr algn="ctr"/>
                      <a:r>
                        <a:rPr lang="sl-SI" sz="1200" dirty="0"/>
                        <a:t>LS</a:t>
                      </a:r>
                    </a:p>
                  </a:txBody>
                  <a:tcPr/>
                </a:tc>
                <a:tc>
                  <a:txBody>
                    <a:bodyPr/>
                    <a:lstStyle/>
                    <a:p>
                      <a:pPr algn="ctr"/>
                      <a:r>
                        <a:rPr lang="sl-SI" sz="1200" dirty="0"/>
                        <a:t>21960</a:t>
                      </a:r>
                    </a:p>
                  </a:txBody>
                  <a:tcPr/>
                </a:tc>
                <a:tc>
                  <a:txBody>
                    <a:bodyPr/>
                    <a:lstStyle/>
                    <a:p>
                      <a:pPr algn="ctr"/>
                      <a:r>
                        <a:rPr lang="sl-SI" sz="1200" dirty="0"/>
                        <a:t>5964</a:t>
                      </a:r>
                    </a:p>
                  </a:txBody>
                  <a:tcPr/>
                </a:tc>
                <a:tc>
                  <a:txBody>
                    <a:bodyPr/>
                    <a:lstStyle/>
                    <a:p>
                      <a:pPr algn="ctr"/>
                      <a:r>
                        <a:rPr lang="sl-SI" sz="1200" dirty="0"/>
                        <a:t>243,9</a:t>
                      </a:r>
                    </a:p>
                  </a:txBody>
                  <a:tcPr/>
                </a:tc>
                <a:tc>
                  <a:txBody>
                    <a:bodyPr/>
                    <a:lstStyle/>
                    <a:p>
                      <a:pPr algn="ctr"/>
                      <a:r>
                        <a:rPr lang="sl-SI" sz="1200" dirty="0"/>
                        <a:t>204,8</a:t>
                      </a:r>
                    </a:p>
                  </a:txBody>
                  <a:tcPr/>
                </a:tc>
                <a:extLst>
                  <a:ext uri="{0D108BD9-81ED-4DB2-BD59-A6C34878D82A}">
                    <a16:rowId xmlns:a16="http://schemas.microsoft.com/office/drawing/2014/main" val="10011"/>
                  </a:ext>
                </a:extLst>
              </a:tr>
              <a:tr h="271098">
                <a:tc vMerge="1">
                  <a:txBody>
                    <a:bodyPr/>
                    <a:lstStyle/>
                    <a:p>
                      <a:endParaRPr lang="sl-SI"/>
                    </a:p>
                  </a:txBody>
                  <a:tcPr/>
                </a:tc>
                <a:tc>
                  <a:txBody>
                    <a:bodyPr/>
                    <a:lstStyle/>
                    <a:p>
                      <a:pPr algn="ctr"/>
                      <a:r>
                        <a:rPr lang="sl-SI" sz="1200" dirty="0"/>
                        <a:t>ČB</a:t>
                      </a:r>
                    </a:p>
                  </a:txBody>
                  <a:tcPr/>
                </a:tc>
                <a:tc>
                  <a:txBody>
                    <a:bodyPr/>
                    <a:lstStyle/>
                    <a:p>
                      <a:pPr algn="ctr"/>
                      <a:r>
                        <a:rPr lang="sl-SI" sz="1200" dirty="0"/>
                        <a:t>33949</a:t>
                      </a:r>
                    </a:p>
                  </a:txBody>
                  <a:tcPr/>
                </a:tc>
                <a:tc>
                  <a:txBody>
                    <a:bodyPr/>
                    <a:lstStyle/>
                    <a:p>
                      <a:pPr algn="ctr"/>
                      <a:r>
                        <a:rPr lang="sl-SI" sz="1200" dirty="0"/>
                        <a:t>8404</a:t>
                      </a:r>
                    </a:p>
                  </a:txBody>
                  <a:tcPr/>
                </a:tc>
                <a:tc>
                  <a:txBody>
                    <a:bodyPr/>
                    <a:lstStyle/>
                    <a:p>
                      <a:pPr algn="ctr"/>
                      <a:r>
                        <a:rPr lang="sl-SI" sz="1200" dirty="0"/>
                        <a:t>331,1</a:t>
                      </a:r>
                    </a:p>
                  </a:txBody>
                  <a:tcPr/>
                </a:tc>
                <a:tc>
                  <a:txBody>
                    <a:bodyPr/>
                    <a:lstStyle/>
                    <a:p>
                      <a:pPr algn="ctr"/>
                      <a:r>
                        <a:rPr lang="sl-SI" sz="1200" dirty="0"/>
                        <a:t>278,4</a:t>
                      </a:r>
                    </a:p>
                  </a:txBody>
                  <a:tcPr/>
                </a:tc>
                <a:extLst>
                  <a:ext uri="{0D108BD9-81ED-4DB2-BD59-A6C34878D82A}">
                    <a16:rowId xmlns:a16="http://schemas.microsoft.com/office/drawing/2014/main" val="10012"/>
                  </a:ext>
                </a:extLst>
              </a:tr>
              <a:tr h="301220">
                <a:tc rowSpan="4">
                  <a:txBody>
                    <a:bodyPr/>
                    <a:lstStyle/>
                    <a:p>
                      <a:pPr algn="ctr"/>
                      <a:r>
                        <a:rPr lang="sl-SI" sz="1400" b="1" dirty="0"/>
                        <a:t>2022</a:t>
                      </a:r>
                    </a:p>
                  </a:txBody>
                  <a:tcPr/>
                </a:tc>
                <a:tc>
                  <a:txBody>
                    <a:bodyPr/>
                    <a:lstStyle/>
                    <a:p>
                      <a:pPr algn="ctr"/>
                      <a:r>
                        <a:rPr lang="sl-SI" sz="1400" b="1" dirty="0"/>
                        <a:t>CK</a:t>
                      </a:r>
                    </a:p>
                  </a:txBody>
                  <a:tcPr/>
                </a:tc>
                <a:tc>
                  <a:txBody>
                    <a:bodyPr/>
                    <a:lstStyle/>
                    <a:p>
                      <a:pPr algn="ctr"/>
                      <a:r>
                        <a:rPr lang="sl-SI" sz="1400" b="1" dirty="0"/>
                        <a:t>40</a:t>
                      </a:r>
                    </a:p>
                  </a:txBody>
                  <a:tcPr/>
                </a:tc>
                <a:tc>
                  <a:txBody>
                    <a:bodyPr/>
                    <a:lstStyle/>
                    <a:p>
                      <a:pPr algn="ctr"/>
                      <a:r>
                        <a:rPr lang="sl-SI" sz="1400" b="1" dirty="0"/>
                        <a:t>3426</a:t>
                      </a:r>
                    </a:p>
                  </a:txBody>
                  <a:tcPr/>
                </a:tc>
                <a:tc>
                  <a:txBody>
                    <a:bodyPr/>
                    <a:lstStyle/>
                    <a:p>
                      <a:pPr algn="ctr"/>
                      <a:r>
                        <a:rPr lang="sl-SI" sz="1400" b="1" dirty="0"/>
                        <a:t>128,4</a:t>
                      </a:r>
                    </a:p>
                  </a:txBody>
                  <a:tcPr/>
                </a:tc>
                <a:tc>
                  <a:txBody>
                    <a:bodyPr/>
                    <a:lstStyle/>
                    <a:p>
                      <a:pPr algn="ctr"/>
                      <a:r>
                        <a:rPr lang="sl-SI" sz="1400" b="1" dirty="0"/>
                        <a:t>113,4</a:t>
                      </a:r>
                    </a:p>
                  </a:txBody>
                  <a:tcPr/>
                </a:tc>
                <a:extLst>
                  <a:ext uri="{0D108BD9-81ED-4DB2-BD59-A6C34878D82A}">
                    <a16:rowId xmlns:a16="http://schemas.microsoft.com/office/drawing/2014/main" val="10013"/>
                  </a:ext>
                </a:extLst>
              </a:tr>
              <a:tr h="271098">
                <a:tc vMerge="1">
                  <a:txBody>
                    <a:bodyPr/>
                    <a:lstStyle/>
                    <a:p>
                      <a:endParaRPr lang="sl-SI"/>
                    </a:p>
                  </a:txBody>
                  <a:tcPr/>
                </a:tc>
                <a:tc>
                  <a:txBody>
                    <a:bodyPr/>
                    <a:lstStyle/>
                    <a:p>
                      <a:pPr algn="ctr"/>
                      <a:r>
                        <a:rPr lang="sl-SI" sz="1200" dirty="0"/>
                        <a:t>RJ</a:t>
                      </a:r>
                    </a:p>
                  </a:txBody>
                  <a:tcPr/>
                </a:tc>
                <a:tc>
                  <a:txBody>
                    <a:bodyPr/>
                    <a:lstStyle/>
                    <a:p>
                      <a:pPr algn="ctr"/>
                      <a:r>
                        <a:rPr lang="sl-SI" sz="1200" dirty="0"/>
                        <a:t>7184</a:t>
                      </a:r>
                    </a:p>
                  </a:txBody>
                  <a:tcPr/>
                </a:tc>
                <a:tc>
                  <a:txBody>
                    <a:bodyPr/>
                    <a:lstStyle/>
                    <a:p>
                      <a:pPr algn="ctr"/>
                      <a:r>
                        <a:rPr lang="sl-SI" sz="1200" dirty="0"/>
                        <a:t>6380</a:t>
                      </a:r>
                    </a:p>
                  </a:txBody>
                  <a:tcPr/>
                </a:tc>
                <a:tc>
                  <a:txBody>
                    <a:bodyPr/>
                    <a:lstStyle/>
                    <a:p>
                      <a:pPr algn="ctr"/>
                      <a:r>
                        <a:rPr lang="sl-SI" sz="1200" dirty="0"/>
                        <a:t>265,3</a:t>
                      </a:r>
                    </a:p>
                  </a:txBody>
                  <a:tcPr/>
                </a:tc>
                <a:tc>
                  <a:txBody>
                    <a:bodyPr/>
                    <a:lstStyle/>
                    <a:p>
                      <a:pPr algn="ctr"/>
                      <a:r>
                        <a:rPr lang="sl-SI" sz="1200" dirty="0"/>
                        <a:t>222,3</a:t>
                      </a:r>
                    </a:p>
                  </a:txBody>
                  <a:tcPr/>
                </a:tc>
                <a:extLst>
                  <a:ext uri="{0D108BD9-81ED-4DB2-BD59-A6C34878D82A}">
                    <a16:rowId xmlns:a16="http://schemas.microsoft.com/office/drawing/2014/main" val="10014"/>
                  </a:ext>
                </a:extLst>
              </a:tr>
              <a:tr h="271098">
                <a:tc vMerge="1">
                  <a:txBody>
                    <a:bodyPr/>
                    <a:lstStyle/>
                    <a:p>
                      <a:endParaRPr lang="sl-SI"/>
                    </a:p>
                  </a:txBody>
                  <a:tcPr/>
                </a:tc>
                <a:tc>
                  <a:txBody>
                    <a:bodyPr/>
                    <a:lstStyle/>
                    <a:p>
                      <a:pPr algn="ctr"/>
                      <a:r>
                        <a:rPr lang="sl-SI" sz="1200" dirty="0"/>
                        <a:t>LS</a:t>
                      </a:r>
                    </a:p>
                  </a:txBody>
                  <a:tcPr/>
                </a:tc>
                <a:tc>
                  <a:txBody>
                    <a:bodyPr/>
                    <a:lstStyle/>
                    <a:p>
                      <a:pPr algn="ctr"/>
                      <a:r>
                        <a:rPr lang="sl-SI" sz="1200" dirty="0"/>
                        <a:t>22227</a:t>
                      </a:r>
                    </a:p>
                  </a:txBody>
                  <a:tcPr/>
                </a:tc>
                <a:tc>
                  <a:txBody>
                    <a:bodyPr/>
                    <a:lstStyle/>
                    <a:p>
                      <a:pPr algn="ctr"/>
                      <a:r>
                        <a:rPr lang="sl-SI" sz="1200" dirty="0"/>
                        <a:t>6139</a:t>
                      </a:r>
                    </a:p>
                  </a:txBody>
                  <a:tcPr/>
                </a:tc>
                <a:tc>
                  <a:txBody>
                    <a:bodyPr/>
                    <a:lstStyle/>
                    <a:p>
                      <a:pPr algn="ctr"/>
                      <a:r>
                        <a:rPr lang="sl-SI" sz="1200" dirty="0"/>
                        <a:t>251,9</a:t>
                      </a:r>
                    </a:p>
                  </a:txBody>
                  <a:tcPr/>
                </a:tc>
                <a:tc>
                  <a:txBody>
                    <a:bodyPr/>
                    <a:lstStyle/>
                    <a:p>
                      <a:pPr algn="ctr"/>
                      <a:r>
                        <a:rPr lang="sl-SI" sz="1200" dirty="0"/>
                        <a:t>209,8</a:t>
                      </a:r>
                    </a:p>
                  </a:txBody>
                  <a:tcPr/>
                </a:tc>
                <a:extLst>
                  <a:ext uri="{0D108BD9-81ED-4DB2-BD59-A6C34878D82A}">
                    <a16:rowId xmlns:a16="http://schemas.microsoft.com/office/drawing/2014/main" val="10015"/>
                  </a:ext>
                </a:extLst>
              </a:tr>
              <a:tr h="271098">
                <a:tc vMerge="1">
                  <a:txBody>
                    <a:bodyPr/>
                    <a:lstStyle/>
                    <a:p>
                      <a:endParaRPr lang="sl-SI"/>
                    </a:p>
                  </a:txBody>
                  <a:tcPr/>
                </a:tc>
                <a:tc>
                  <a:txBody>
                    <a:bodyPr/>
                    <a:lstStyle/>
                    <a:p>
                      <a:pPr algn="ctr"/>
                      <a:r>
                        <a:rPr lang="sl-SI" sz="1200" dirty="0"/>
                        <a:t>ČB</a:t>
                      </a:r>
                    </a:p>
                  </a:txBody>
                  <a:tcPr/>
                </a:tc>
                <a:tc>
                  <a:txBody>
                    <a:bodyPr/>
                    <a:lstStyle/>
                    <a:p>
                      <a:pPr algn="ctr"/>
                      <a:r>
                        <a:rPr lang="sl-SI" sz="1200" dirty="0"/>
                        <a:t>33866</a:t>
                      </a:r>
                    </a:p>
                  </a:txBody>
                  <a:tcPr/>
                </a:tc>
                <a:tc>
                  <a:txBody>
                    <a:bodyPr/>
                    <a:lstStyle/>
                    <a:p>
                      <a:pPr algn="ctr"/>
                      <a:r>
                        <a:rPr lang="sl-SI" sz="1200" dirty="0"/>
                        <a:t>8656</a:t>
                      </a:r>
                    </a:p>
                  </a:txBody>
                  <a:tcPr/>
                </a:tc>
                <a:tc>
                  <a:txBody>
                    <a:bodyPr/>
                    <a:lstStyle/>
                    <a:p>
                      <a:pPr algn="ctr"/>
                      <a:r>
                        <a:rPr lang="sl-SI" sz="1200" dirty="0"/>
                        <a:t>343,9</a:t>
                      </a:r>
                    </a:p>
                  </a:txBody>
                  <a:tcPr/>
                </a:tc>
                <a:tc>
                  <a:txBody>
                    <a:bodyPr/>
                    <a:lstStyle/>
                    <a:p>
                      <a:pPr algn="ctr"/>
                      <a:r>
                        <a:rPr lang="sl-SI" sz="1200" dirty="0"/>
                        <a:t>286,8</a:t>
                      </a:r>
                    </a:p>
                  </a:txBody>
                  <a:tcPr/>
                </a:tc>
                <a:extLst>
                  <a:ext uri="{0D108BD9-81ED-4DB2-BD59-A6C34878D82A}">
                    <a16:rowId xmlns:a16="http://schemas.microsoft.com/office/drawing/2014/main" val="10016"/>
                  </a:ext>
                </a:extLst>
              </a:tr>
            </a:tbl>
          </a:graphicData>
        </a:graphic>
      </p:graphicFrame>
      <p:sp>
        <p:nvSpPr>
          <p:cNvPr id="3" name="Pravokotnik 2"/>
          <p:cNvSpPr/>
          <p:nvPr/>
        </p:nvSpPr>
        <p:spPr>
          <a:xfrm>
            <a:off x="539552" y="6381328"/>
            <a:ext cx="4246291" cy="369332"/>
          </a:xfrm>
          <a:prstGeom prst="rect">
            <a:avLst/>
          </a:prstGeom>
        </p:spPr>
        <p:txBody>
          <a:bodyPr wrap="none">
            <a:spAutoFit/>
          </a:bodyPr>
          <a:lstStyle/>
          <a:p>
            <a:r>
              <a:rPr lang="sl-SI" dirty="0">
                <a:solidFill>
                  <a:prstClr val="black"/>
                </a:solidFill>
              </a:rPr>
              <a:t>Vir: </a:t>
            </a:r>
            <a:r>
              <a:rPr lang="sl-SI" dirty="0" err="1">
                <a:solidFill>
                  <a:prstClr val="black"/>
                </a:solidFill>
              </a:rPr>
              <a:t>Cpz</a:t>
            </a:r>
            <a:r>
              <a:rPr lang="sl-SI" dirty="0">
                <a:solidFill>
                  <a:prstClr val="black"/>
                </a:solidFill>
              </a:rPr>
              <a:t> Govedo, Kmetijski inštitut Slovenije</a:t>
            </a:r>
          </a:p>
        </p:txBody>
      </p:sp>
    </p:spTree>
    <p:extLst>
      <p:ext uri="{BB962C8B-B14F-4D97-AF65-F5344CB8AC3E}">
        <p14:creationId xmlns:p14="http://schemas.microsoft.com/office/powerpoint/2010/main" val="294720771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467544" y="476672"/>
            <a:ext cx="8229600" cy="1143000"/>
          </a:xfrm>
        </p:spPr>
        <p:txBody>
          <a:bodyPr>
            <a:normAutofit/>
          </a:bodyPr>
          <a:lstStyle/>
          <a:p>
            <a:r>
              <a:rPr lang="sl-SI" sz="3200" b="1" dirty="0"/>
              <a:t>ČLANSTVO REJCEV V REJSKEM DRUŠTVU CIKA </a:t>
            </a:r>
            <a:br>
              <a:rPr lang="sl-SI" sz="3200" b="1" dirty="0"/>
            </a:br>
            <a:r>
              <a:rPr lang="sl-SI" sz="3200" b="1" dirty="0"/>
              <a:t>(2016, 2020 in 2022)</a:t>
            </a:r>
          </a:p>
        </p:txBody>
      </p:sp>
      <p:graphicFrame>
        <p:nvGraphicFramePr>
          <p:cNvPr id="5" name="Ograda vsebine 4"/>
          <p:cNvGraphicFramePr>
            <a:graphicFrameLocks noGrp="1"/>
          </p:cNvGraphicFramePr>
          <p:nvPr>
            <p:ph idx="1"/>
            <p:extLst>
              <p:ext uri="{D42A27DB-BD31-4B8C-83A1-F6EECF244321}">
                <p14:modId xmlns:p14="http://schemas.microsoft.com/office/powerpoint/2010/main" val="44747033"/>
              </p:ext>
            </p:extLst>
          </p:nvPr>
        </p:nvGraphicFramePr>
        <p:xfrm>
          <a:off x="348698" y="2204864"/>
          <a:ext cx="8568951" cy="2108200"/>
        </p:xfrm>
        <a:graphic>
          <a:graphicData uri="http://schemas.openxmlformats.org/drawingml/2006/table">
            <a:tbl>
              <a:tblPr firstRow="1" bandRow="1">
                <a:tableStyleId>{5C22544A-7EE6-4342-B048-85BDC9FD1C3A}</a:tableStyleId>
              </a:tblPr>
              <a:tblGrid>
                <a:gridCol w="3215190">
                  <a:extLst>
                    <a:ext uri="{9D8B030D-6E8A-4147-A177-3AD203B41FA5}">
                      <a16:colId xmlns:a16="http://schemas.microsoft.com/office/drawing/2014/main" val="20000"/>
                    </a:ext>
                  </a:extLst>
                </a:gridCol>
                <a:gridCol w="1728192">
                  <a:extLst>
                    <a:ext uri="{9D8B030D-6E8A-4147-A177-3AD203B41FA5}">
                      <a16:colId xmlns:a16="http://schemas.microsoft.com/office/drawing/2014/main" val="20001"/>
                    </a:ext>
                  </a:extLst>
                </a:gridCol>
                <a:gridCol w="1728192">
                  <a:extLst>
                    <a:ext uri="{9D8B030D-6E8A-4147-A177-3AD203B41FA5}">
                      <a16:colId xmlns:a16="http://schemas.microsoft.com/office/drawing/2014/main" val="20002"/>
                    </a:ext>
                  </a:extLst>
                </a:gridCol>
                <a:gridCol w="1897377">
                  <a:extLst>
                    <a:ext uri="{9D8B030D-6E8A-4147-A177-3AD203B41FA5}">
                      <a16:colId xmlns:a16="http://schemas.microsoft.com/office/drawing/2014/main" val="20003"/>
                    </a:ext>
                  </a:extLst>
                </a:gridCol>
              </a:tblGrid>
              <a:tr h="370840">
                <a:tc>
                  <a:txBody>
                    <a:bodyPr/>
                    <a:lstStyle/>
                    <a:p>
                      <a:pPr algn="ctr"/>
                      <a:r>
                        <a:rPr lang="sl-SI" b="1" dirty="0"/>
                        <a:t>ČLANSTVO</a:t>
                      </a:r>
                      <a:r>
                        <a:rPr lang="sl-SI" b="1" baseline="0" dirty="0"/>
                        <a:t> V DRUŠTVU (</a:t>
                      </a:r>
                      <a:r>
                        <a:rPr lang="sl-SI" b="1" baseline="0" dirty="0" err="1"/>
                        <a:t>Cpz</a:t>
                      </a:r>
                      <a:r>
                        <a:rPr lang="sl-SI" b="1" baseline="0" dirty="0"/>
                        <a:t> govedo)</a:t>
                      </a:r>
                      <a:endParaRPr lang="sl-SI" b="1" dirty="0"/>
                    </a:p>
                  </a:txBody>
                  <a:tcPr/>
                </a:tc>
                <a:tc>
                  <a:txBody>
                    <a:bodyPr/>
                    <a:lstStyle/>
                    <a:p>
                      <a:pPr algn="ctr"/>
                      <a:r>
                        <a:rPr lang="sl-SI" b="1" dirty="0"/>
                        <a:t>Število rejcev 2016</a:t>
                      </a:r>
                    </a:p>
                  </a:txBody>
                  <a:tcPr/>
                </a:tc>
                <a:tc>
                  <a:txBody>
                    <a:bodyPr/>
                    <a:lstStyle/>
                    <a:p>
                      <a:pPr algn="ctr"/>
                      <a:r>
                        <a:rPr lang="sl-SI" b="1" dirty="0"/>
                        <a:t>Število rejcev 2020</a:t>
                      </a: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sl-SI" b="1" dirty="0"/>
                        <a:t>Število rejcev 2022</a:t>
                      </a:r>
                    </a:p>
                  </a:txBody>
                  <a:tcPr/>
                </a:tc>
                <a:extLst>
                  <a:ext uri="{0D108BD9-81ED-4DB2-BD59-A6C34878D82A}">
                    <a16:rowId xmlns:a16="http://schemas.microsoft.com/office/drawing/2014/main" val="10000"/>
                  </a:ext>
                </a:extLst>
              </a:tr>
              <a:tr h="37084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sl-SI" b="1" dirty="0">
                          <a:solidFill>
                            <a:srgbClr val="00B050"/>
                          </a:solidFill>
                        </a:rPr>
                        <a:t>AKTIVNI</a:t>
                      </a:r>
                      <a:r>
                        <a:rPr lang="sl-SI" b="1" baseline="0" dirty="0">
                          <a:solidFill>
                            <a:srgbClr val="00B050"/>
                          </a:solidFill>
                        </a:rPr>
                        <a:t> ČLANI REJSKEGA DRUŠTVA</a:t>
                      </a:r>
                      <a:endParaRPr lang="sl-SI" b="1" dirty="0">
                        <a:solidFill>
                          <a:srgbClr val="00B050"/>
                        </a:solidFill>
                      </a:endParaRPr>
                    </a:p>
                  </a:txBody>
                  <a:tcPr/>
                </a:tc>
                <a:tc>
                  <a:txBody>
                    <a:bodyPr/>
                    <a:lstStyle/>
                    <a:p>
                      <a:pPr algn="ctr"/>
                      <a:r>
                        <a:rPr lang="sl-SI" b="1" dirty="0">
                          <a:solidFill>
                            <a:srgbClr val="00B050"/>
                          </a:solidFill>
                        </a:rPr>
                        <a:t>280</a:t>
                      </a:r>
                    </a:p>
                  </a:txBody>
                  <a:tcPr/>
                </a:tc>
                <a:tc>
                  <a:txBody>
                    <a:bodyPr/>
                    <a:lstStyle/>
                    <a:p>
                      <a:pPr algn="ctr"/>
                      <a:r>
                        <a:rPr lang="sl-SI" b="1" dirty="0">
                          <a:solidFill>
                            <a:srgbClr val="00B050"/>
                          </a:solidFill>
                        </a:rPr>
                        <a:t>415</a:t>
                      </a:r>
                    </a:p>
                  </a:txBody>
                  <a:tcPr/>
                </a:tc>
                <a:tc>
                  <a:txBody>
                    <a:bodyPr/>
                    <a:lstStyle/>
                    <a:p>
                      <a:pPr algn="ctr"/>
                      <a:r>
                        <a:rPr lang="sl-SI" b="1" dirty="0">
                          <a:solidFill>
                            <a:srgbClr val="00B050"/>
                          </a:solidFill>
                        </a:rPr>
                        <a:t>454</a:t>
                      </a:r>
                    </a:p>
                  </a:txBody>
                  <a:tcPr/>
                </a:tc>
                <a:extLst>
                  <a:ext uri="{0D108BD9-81ED-4DB2-BD59-A6C34878D82A}">
                    <a16:rowId xmlns:a16="http://schemas.microsoft.com/office/drawing/2014/main" val="10001"/>
                  </a:ext>
                </a:extLst>
              </a:tr>
              <a:tr h="370840">
                <a:tc>
                  <a:txBody>
                    <a:bodyPr/>
                    <a:lstStyle/>
                    <a:p>
                      <a:pPr algn="ctr"/>
                      <a:r>
                        <a:rPr lang="sl-SI" b="1" dirty="0"/>
                        <a:t>VSI</a:t>
                      </a:r>
                      <a:r>
                        <a:rPr lang="sl-SI" b="1" baseline="0" dirty="0"/>
                        <a:t> VPISANI V CPZ GOVEDO*</a:t>
                      </a:r>
                      <a:endParaRPr lang="sl-SI" b="1" dirty="0"/>
                    </a:p>
                  </a:txBody>
                  <a:tcPr/>
                </a:tc>
                <a:tc>
                  <a:txBody>
                    <a:bodyPr/>
                    <a:lstStyle/>
                    <a:p>
                      <a:pPr algn="ctr"/>
                      <a:r>
                        <a:rPr lang="sl-SI" b="1" dirty="0"/>
                        <a:t>762</a:t>
                      </a:r>
                    </a:p>
                  </a:txBody>
                  <a:tcPr/>
                </a:tc>
                <a:tc>
                  <a:txBody>
                    <a:bodyPr/>
                    <a:lstStyle/>
                    <a:p>
                      <a:pPr algn="ctr"/>
                      <a:r>
                        <a:rPr lang="sl-SI" b="1" dirty="0"/>
                        <a:t>820</a:t>
                      </a:r>
                    </a:p>
                  </a:txBody>
                  <a:tcPr/>
                </a:tc>
                <a:tc>
                  <a:txBody>
                    <a:bodyPr/>
                    <a:lstStyle/>
                    <a:p>
                      <a:pPr algn="ctr"/>
                      <a:r>
                        <a:rPr lang="sl-SI" b="1" dirty="0"/>
                        <a:t>874</a:t>
                      </a:r>
                    </a:p>
                  </a:txBody>
                  <a:tcPr/>
                </a:tc>
                <a:extLst>
                  <a:ext uri="{0D108BD9-81ED-4DB2-BD59-A6C34878D82A}">
                    <a16:rowId xmlns:a16="http://schemas.microsoft.com/office/drawing/2014/main" val="10002"/>
                  </a:ext>
                </a:extLst>
              </a:tr>
              <a:tr h="370840">
                <a:tc>
                  <a:txBody>
                    <a:bodyPr/>
                    <a:lstStyle/>
                    <a:p>
                      <a:pPr algn="ctr"/>
                      <a:r>
                        <a:rPr lang="sl-SI" sz="2400" b="1" dirty="0">
                          <a:solidFill>
                            <a:srgbClr val="FF0000"/>
                          </a:solidFill>
                        </a:rPr>
                        <a:t>RAZLIKA</a:t>
                      </a:r>
                    </a:p>
                  </a:txBody>
                  <a:tcPr/>
                </a:tc>
                <a:tc>
                  <a:txBody>
                    <a:bodyPr/>
                    <a:lstStyle/>
                    <a:p>
                      <a:pPr algn="ctr"/>
                      <a:r>
                        <a:rPr lang="sl-SI" sz="2400" b="1" dirty="0">
                          <a:solidFill>
                            <a:srgbClr val="FF0000"/>
                          </a:solidFill>
                        </a:rPr>
                        <a:t>482</a:t>
                      </a:r>
                    </a:p>
                  </a:txBody>
                  <a:tcPr/>
                </a:tc>
                <a:tc>
                  <a:txBody>
                    <a:bodyPr/>
                    <a:lstStyle/>
                    <a:p>
                      <a:pPr algn="ctr"/>
                      <a:r>
                        <a:rPr lang="sl-SI" sz="2400" b="1" dirty="0">
                          <a:solidFill>
                            <a:srgbClr val="FF0000"/>
                          </a:solidFill>
                        </a:rPr>
                        <a:t>405</a:t>
                      </a:r>
                    </a:p>
                  </a:txBody>
                  <a:tcPr/>
                </a:tc>
                <a:tc>
                  <a:txBody>
                    <a:bodyPr/>
                    <a:lstStyle/>
                    <a:p>
                      <a:pPr algn="ctr"/>
                      <a:r>
                        <a:rPr lang="sl-SI" sz="2400" b="1" dirty="0">
                          <a:solidFill>
                            <a:srgbClr val="FF0000"/>
                          </a:solidFill>
                        </a:rPr>
                        <a:t>420</a:t>
                      </a:r>
                    </a:p>
                  </a:txBody>
                  <a:tcPr/>
                </a:tc>
                <a:extLst>
                  <a:ext uri="{0D108BD9-81ED-4DB2-BD59-A6C34878D82A}">
                    <a16:rowId xmlns:a16="http://schemas.microsoft.com/office/drawing/2014/main" val="10003"/>
                  </a:ext>
                </a:extLst>
              </a:tr>
            </a:tbl>
          </a:graphicData>
        </a:graphic>
      </p:graphicFrame>
      <p:sp>
        <p:nvSpPr>
          <p:cNvPr id="3" name="Pravokotnik 2"/>
          <p:cNvSpPr/>
          <p:nvPr/>
        </p:nvSpPr>
        <p:spPr>
          <a:xfrm>
            <a:off x="395536" y="5013176"/>
            <a:ext cx="8161145" cy="1200329"/>
          </a:xfrm>
          <a:prstGeom prst="rect">
            <a:avLst/>
          </a:prstGeom>
        </p:spPr>
        <p:txBody>
          <a:bodyPr wrap="none">
            <a:spAutoFit/>
          </a:bodyPr>
          <a:lstStyle/>
          <a:p>
            <a:r>
              <a:rPr lang="sl-SI" b="1" dirty="0">
                <a:solidFill>
                  <a:prstClr val="black"/>
                </a:solidFill>
              </a:rPr>
              <a:t>Aktivni člani: plačali članarino združenju oz. vštevši z opomini</a:t>
            </a:r>
          </a:p>
          <a:p>
            <a:endParaRPr lang="sl-SI" b="1" dirty="0">
              <a:solidFill>
                <a:prstClr val="black"/>
              </a:solidFill>
            </a:endParaRPr>
          </a:p>
          <a:p>
            <a:r>
              <a:rPr lang="sl-SI" b="1" dirty="0">
                <a:solidFill>
                  <a:prstClr val="black"/>
                </a:solidFill>
              </a:rPr>
              <a:t>*Aktivni člani, ne aktivni člani in rejci-nečlani, ki imajo svoje živali vključene v rejski </a:t>
            </a:r>
          </a:p>
          <a:p>
            <a:r>
              <a:rPr lang="sl-SI" b="1" dirty="0">
                <a:solidFill>
                  <a:prstClr val="black"/>
                </a:solidFill>
              </a:rPr>
              <a:t>program za </a:t>
            </a:r>
            <a:r>
              <a:rPr lang="sl-SI" b="1" dirty="0" err="1">
                <a:solidFill>
                  <a:prstClr val="black"/>
                </a:solidFill>
              </a:rPr>
              <a:t>cikasto</a:t>
            </a:r>
            <a:r>
              <a:rPr lang="sl-SI" b="1" dirty="0">
                <a:solidFill>
                  <a:prstClr val="black"/>
                </a:solidFill>
              </a:rPr>
              <a:t> govedo oz. niso v rejskem programu</a:t>
            </a:r>
          </a:p>
        </p:txBody>
      </p:sp>
    </p:spTree>
    <p:extLst>
      <p:ext uri="{BB962C8B-B14F-4D97-AF65-F5344CB8AC3E}">
        <p14:creationId xmlns:p14="http://schemas.microsoft.com/office/powerpoint/2010/main" val="102091268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441389" y="260648"/>
            <a:ext cx="8229600" cy="720080"/>
          </a:xfrm>
        </p:spPr>
        <p:txBody>
          <a:bodyPr>
            <a:noAutofit/>
          </a:bodyPr>
          <a:lstStyle/>
          <a:p>
            <a:pPr algn="l"/>
            <a:r>
              <a:rPr lang="sl-SI" sz="3600" b="1" dirty="0"/>
              <a:t>REJSKI CILJ – STALEŽ KRAV CIKASTE PASME</a:t>
            </a:r>
          </a:p>
        </p:txBody>
      </p:sp>
      <p:sp>
        <p:nvSpPr>
          <p:cNvPr id="6" name="TextBox 5"/>
          <p:cNvSpPr txBox="1"/>
          <p:nvPr/>
        </p:nvSpPr>
        <p:spPr>
          <a:xfrm>
            <a:off x="464588" y="1052736"/>
            <a:ext cx="7855978" cy="830997"/>
          </a:xfrm>
          <a:prstGeom prst="rect">
            <a:avLst/>
          </a:prstGeom>
        </p:spPr>
        <p:style>
          <a:lnRef idx="3">
            <a:schemeClr val="lt1"/>
          </a:lnRef>
          <a:fillRef idx="1">
            <a:schemeClr val="accent6"/>
          </a:fillRef>
          <a:effectRef idx="1">
            <a:schemeClr val="accent6"/>
          </a:effectRef>
          <a:fontRef idx="minor">
            <a:schemeClr val="lt1"/>
          </a:fontRef>
        </p:style>
        <p:txBody>
          <a:bodyPr wrap="square" rtlCol="0">
            <a:spAutoFit/>
          </a:bodyPr>
          <a:lstStyle/>
          <a:p>
            <a:r>
              <a:rPr lang="sl-SI" sz="2400" b="1" dirty="0">
                <a:solidFill>
                  <a:prstClr val="white"/>
                </a:solidFill>
              </a:rPr>
              <a:t>Osnovni cilj je ohranitev živali  z optimalnimi lastnostmi avtohtonosti. </a:t>
            </a:r>
          </a:p>
        </p:txBody>
      </p:sp>
      <p:sp>
        <p:nvSpPr>
          <p:cNvPr id="8" name="TextBox 7"/>
          <p:cNvSpPr txBox="1"/>
          <p:nvPr/>
        </p:nvSpPr>
        <p:spPr>
          <a:xfrm>
            <a:off x="445522" y="3501008"/>
            <a:ext cx="7875044" cy="830997"/>
          </a:xfrm>
          <a:prstGeom prst="rect">
            <a:avLst/>
          </a:prstGeom>
        </p:spPr>
        <p:style>
          <a:lnRef idx="1">
            <a:schemeClr val="accent3"/>
          </a:lnRef>
          <a:fillRef idx="2">
            <a:schemeClr val="accent3"/>
          </a:fillRef>
          <a:effectRef idx="1">
            <a:schemeClr val="accent3"/>
          </a:effectRef>
          <a:fontRef idx="minor">
            <a:schemeClr val="dk1"/>
          </a:fontRef>
        </p:style>
        <p:txBody>
          <a:bodyPr wrap="square" rtlCol="0">
            <a:spAutoFit/>
          </a:bodyPr>
          <a:lstStyle/>
          <a:p>
            <a:r>
              <a:rPr lang="sl-SI" sz="2400" b="1" dirty="0">
                <a:solidFill>
                  <a:srgbClr val="FF0000"/>
                </a:solidFill>
              </a:rPr>
              <a:t>Pomoč</a:t>
            </a:r>
            <a:r>
              <a:rPr lang="sl-SI" sz="2400" dirty="0">
                <a:solidFill>
                  <a:prstClr val="black"/>
                </a:solidFill>
              </a:rPr>
              <a:t>: zgodovinski viri na osnovi katerih je razviden </a:t>
            </a:r>
            <a:r>
              <a:rPr lang="sl-SI" sz="2400" dirty="0" err="1">
                <a:solidFill>
                  <a:prstClr val="black"/>
                </a:solidFill>
              </a:rPr>
              <a:t>izgled</a:t>
            </a:r>
            <a:r>
              <a:rPr lang="sl-SI" sz="2400" dirty="0">
                <a:solidFill>
                  <a:prstClr val="black"/>
                </a:solidFill>
              </a:rPr>
              <a:t> in razvoj pasme (Banova uredba, 6. aprila 1935,..)</a:t>
            </a:r>
          </a:p>
        </p:txBody>
      </p:sp>
      <p:sp>
        <p:nvSpPr>
          <p:cNvPr id="9" name="TextBox 8"/>
          <p:cNvSpPr txBox="1"/>
          <p:nvPr/>
        </p:nvSpPr>
        <p:spPr>
          <a:xfrm>
            <a:off x="464588" y="2918563"/>
            <a:ext cx="4832477" cy="461665"/>
          </a:xfrm>
          <a:prstGeom prst="rect">
            <a:avLst/>
          </a:prstGeom>
        </p:spPr>
        <p:style>
          <a:lnRef idx="3">
            <a:schemeClr val="lt1"/>
          </a:lnRef>
          <a:fillRef idx="1">
            <a:schemeClr val="accent6"/>
          </a:fillRef>
          <a:effectRef idx="1">
            <a:schemeClr val="accent6"/>
          </a:effectRef>
          <a:fontRef idx="minor">
            <a:schemeClr val="lt1"/>
          </a:fontRef>
        </p:style>
        <p:txBody>
          <a:bodyPr wrap="none" rtlCol="0">
            <a:spAutoFit/>
          </a:bodyPr>
          <a:lstStyle/>
          <a:p>
            <a:pPr algn="just"/>
            <a:r>
              <a:rPr lang="sl-SI" sz="2400" b="1" dirty="0">
                <a:solidFill>
                  <a:prstClr val="white"/>
                </a:solidFill>
              </a:rPr>
              <a:t>Preprečevanje parjenja v sorodstvu. </a:t>
            </a:r>
          </a:p>
        </p:txBody>
      </p:sp>
      <p:sp>
        <p:nvSpPr>
          <p:cNvPr id="10" name="TextBox 9"/>
          <p:cNvSpPr txBox="1"/>
          <p:nvPr/>
        </p:nvSpPr>
        <p:spPr>
          <a:xfrm>
            <a:off x="464588" y="4437112"/>
            <a:ext cx="7879628" cy="2308324"/>
          </a:xfrm>
          <a:prstGeom prst="rect">
            <a:avLst/>
          </a:prstGeom>
        </p:spPr>
        <p:style>
          <a:lnRef idx="1">
            <a:schemeClr val="accent3"/>
          </a:lnRef>
          <a:fillRef idx="2">
            <a:schemeClr val="accent3"/>
          </a:fillRef>
          <a:effectRef idx="1">
            <a:schemeClr val="accent3"/>
          </a:effectRef>
          <a:fontRef idx="minor">
            <a:schemeClr val="dk1"/>
          </a:fontRef>
        </p:style>
        <p:txBody>
          <a:bodyPr wrap="square" rtlCol="0">
            <a:spAutoFit/>
          </a:bodyPr>
          <a:lstStyle/>
          <a:p>
            <a:pPr algn="just"/>
            <a:r>
              <a:rPr lang="sl-SI" sz="2400" b="1" dirty="0">
                <a:solidFill>
                  <a:srgbClr val="FF0000"/>
                </a:solidFill>
              </a:rPr>
              <a:t>Želimo si: </a:t>
            </a:r>
          </a:p>
          <a:p>
            <a:pPr marL="342900" indent="-342900" algn="just">
              <a:buFont typeface="Arial" panose="020B0604020202020204" pitchFamily="34" charset="0"/>
              <a:buChar char="•"/>
            </a:pPr>
            <a:r>
              <a:rPr lang="sl-SI" sz="2400" dirty="0">
                <a:solidFill>
                  <a:prstClr val="black"/>
                </a:solidFill>
              </a:rPr>
              <a:t>Lahke živali, s tankimi kostmi in </a:t>
            </a:r>
            <a:r>
              <a:rPr lang="sl-SI" sz="2400" dirty="0" err="1">
                <a:solidFill>
                  <a:prstClr val="black"/>
                </a:solidFill>
              </a:rPr>
              <a:t>nerobustne</a:t>
            </a:r>
            <a:r>
              <a:rPr lang="sl-SI" sz="2400" dirty="0">
                <a:solidFill>
                  <a:prstClr val="black"/>
                </a:solidFill>
              </a:rPr>
              <a:t> konstitucije, </a:t>
            </a:r>
          </a:p>
          <a:p>
            <a:pPr marL="342900" indent="-342900" algn="just">
              <a:buFont typeface="Arial" panose="020B0604020202020204" pitchFamily="34" charset="0"/>
              <a:buChar char="•"/>
            </a:pPr>
            <a:r>
              <a:rPr lang="sl-SI" sz="2400" dirty="0">
                <a:solidFill>
                  <a:prstClr val="black"/>
                </a:solidFill>
              </a:rPr>
              <a:t>Kombiniran tip z večjim poudarkom na prireji mleka,</a:t>
            </a:r>
          </a:p>
          <a:p>
            <a:pPr marL="342900" indent="-342900" algn="just">
              <a:buFont typeface="Arial" panose="020B0604020202020204" pitchFamily="34" charset="0"/>
              <a:buChar char="•"/>
            </a:pPr>
            <a:r>
              <a:rPr lang="sl-SI" sz="2400" dirty="0">
                <a:solidFill>
                  <a:prstClr val="black"/>
                </a:solidFill>
              </a:rPr>
              <a:t>Manjši okvir, </a:t>
            </a:r>
          </a:p>
          <a:p>
            <a:pPr marL="342900" indent="-342900" algn="just">
              <a:buFont typeface="Arial" panose="020B0604020202020204" pitchFamily="34" charset="0"/>
              <a:buChar char="•"/>
            </a:pPr>
            <a:r>
              <a:rPr lang="sl-SI" sz="2400" dirty="0">
                <a:solidFill>
                  <a:prstClr val="black"/>
                </a:solidFill>
              </a:rPr>
              <a:t>Korektne telesne oblike in</a:t>
            </a:r>
          </a:p>
          <a:p>
            <a:pPr marL="342900" indent="-342900" algn="just">
              <a:buFont typeface="Arial" panose="020B0604020202020204" pitchFamily="34" charset="0"/>
              <a:buChar char="•"/>
            </a:pPr>
            <a:r>
              <a:rPr lang="sl-SI" sz="2400" dirty="0">
                <a:solidFill>
                  <a:prstClr val="black"/>
                </a:solidFill>
              </a:rPr>
              <a:t>Ocena avtohtonosti nad 6. </a:t>
            </a:r>
          </a:p>
        </p:txBody>
      </p:sp>
      <p:sp>
        <p:nvSpPr>
          <p:cNvPr id="12" name="TextBox 11"/>
          <p:cNvSpPr txBox="1"/>
          <p:nvPr/>
        </p:nvSpPr>
        <p:spPr>
          <a:xfrm>
            <a:off x="447834" y="1988840"/>
            <a:ext cx="2826543" cy="830997"/>
          </a:xfrm>
          <a:prstGeom prst="rect">
            <a:avLst/>
          </a:prstGeom>
        </p:spPr>
        <p:style>
          <a:lnRef idx="1">
            <a:schemeClr val="accent3"/>
          </a:lnRef>
          <a:fillRef idx="2">
            <a:schemeClr val="accent3"/>
          </a:fillRef>
          <a:effectRef idx="1">
            <a:schemeClr val="accent3"/>
          </a:effectRef>
          <a:fontRef idx="minor">
            <a:schemeClr val="dk1"/>
          </a:fontRef>
        </p:style>
        <p:txBody>
          <a:bodyPr wrap="none" rtlCol="0">
            <a:spAutoFit/>
          </a:bodyPr>
          <a:lstStyle/>
          <a:p>
            <a:pPr algn="ctr"/>
            <a:r>
              <a:rPr lang="sl-SI" sz="2400" dirty="0">
                <a:solidFill>
                  <a:prstClr val="black"/>
                </a:solidFill>
              </a:rPr>
              <a:t>Izhodiščno leto 2009 </a:t>
            </a:r>
          </a:p>
          <a:p>
            <a:pPr algn="ctr"/>
            <a:r>
              <a:rPr lang="sl-SI" sz="2400" b="1" dirty="0">
                <a:solidFill>
                  <a:srgbClr val="FF0000"/>
                </a:solidFill>
              </a:rPr>
              <a:t>162 krav</a:t>
            </a:r>
          </a:p>
        </p:txBody>
      </p:sp>
      <p:sp>
        <p:nvSpPr>
          <p:cNvPr id="13" name="TextBox 12"/>
          <p:cNvSpPr txBox="1"/>
          <p:nvPr/>
        </p:nvSpPr>
        <p:spPr>
          <a:xfrm>
            <a:off x="4110307" y="1988840"/>
            <a:ext cx="1488036" cy="830997"/>
          </a:xfrm>
          <a:prstGeom prst="rect">
            <a:avLst/>
          </a:prstGeom>
        </p:spPr>
        <p:style>
          <a:lnRef idx="1">
            <a:schemeClr val="accent3"/>
          </a:lnRef>
          <a:fillRef idx="2">
            <a:schemeClr val="accent3"/>
          </a:fillRef>
          <a:effectRef idx="1">
            <a:schemeClr val="accent3"/>
          </a:effectRef>
          <a:fontRef idx="minor">
            <a:schemeClr val="dk1"/>
          </a:fontRef>
        </p:style>
        <p:txBody>
          <a:bodyPr wrap="none" rtlCol="0">
            <a:spAutoFit/>
          </a:bodyPr>
          <a:lstStyle/>
          <a:p>
            <a:pPr algn="ctr"/>
            <a:r>
              <a:rPr lang="sl-SI" sz="2400" dirty="0">
                <a:solidFill>
                  <a:prstClr val="black"/>
                </a:solidFill>
              </a:rPr>
              <a:t>Leto 2018 </a:t>
            </a:r>
          </a:p>
          <a:p>
            <a:pPr algn="ctr"/>
            <a:r>
              <a:rPr lang="sl-SI" sz="2400" b="1" dirty="0">
                <a:solidFill>
                  <a:srgbClr val="FF0000"/>
                </a:solidFill>
              </a:rPr>
              <a:t>466 krav</a:t>
            </a:r>
          </a:p>
        </p:txBody>
      </p:sp>
      <p:sp>
        <p:nvSpPr>
          <p:cNvPr id="14" name="TextBox 13"/>
          <p:cNvSpPr txBox="1"/>
          <p:nvPr/>
        </p:nvSpPr>
        <p:spPr>
          <a:xfrm>
            <a:off x="6353111" y="1988839"/>
            <a:ext cx="1950535" cy="830997"/>
          </a:xfrm>
          <a:prstGeom prst="rect">
            <a:avLst/>
          </a:prstGeom>
        </p:spPr>
        <p:style>
          <a:lnRef idx="1">
            <a:schemeClr val="accent3"/>
          </a:lnRef>
          <a:fillRef idx="2">
            <a:schemeClr val="accent3"/>
          </a:fillRef>
          <a:effectRef idx="1">
            <a:schemeClr val="accent3"/>
          </a:effectRef>
          <a:fontRef idx="minor">
            <a:schemeClr val="dk1"/>
          </a:fontRef>
        </p:style>
        <p:txBody>
          <a:bodyPr wrap="none" rtlCol="0">
            <a:spAutoFit/>
          </a:bodyPr>
          <a:lstStyle/>
          <a:p>
            <a:pPr algn="ctr"/>
            <a:r>
              <a:rPr lang="sl-SI" sz="2400" dirty="0">
                <a:solidFill>
                  <a:prstClr val="black"/>
                </a:solidFill>
              </a:rPr>
              <a:t>Dolgoročni cilj</a:t>
            </a:r>
          </a:p>
          <a:p>
            <a:pPr algn="ctr"/>
            <a:r>
              <a:rPr lang="sl-SI" sz="2400" b="1" dirty="0">
                <a:solidFill>
                  <a:srgbClr val="FF0000"/>
                </a:solidFill>
              </a:rPr>
              <a:t>880 krav</a:t>
            </a:r>
          </a:p>
        </p:txBody>
      </p:sp>
      <p:sp>
        <p:nvSpPr>
          <p:cNvPr id="15" name="Right Arrow 14"/>
          <p:cNvSpPr/>
          <p:nvPr/>
        </p:nvSpPr>
        <p:spPr>
          <a:xfrm>
            <a:off x="3402909" y="2377716"/>
            <a:ext cx="611257" cy="360040"/>
          </a:xfrm>
          <a:prstGeom prst="rightArrow">
            <a:avLst/>
          </a:prstGeom>
          <a:solidFill>
            <a:srgbClr val="00B050"/>
          </a:solidFill>
          <a:ln>
            <a:noFill/>
          </a:ln>
        </p:spPr>
        <p:style>
          <a:lnRef idx="1">
            <a:schemeClr val="accent3"/>
          </a:lnRef>
          <a:fillRef idx="2">
            <a:schemeClr val="accent3"/>
          </a:fillRef>
          <a:effectRef idx="1">
            <a:schemeClr val="accent3"/>
          </a:effectRef>
          <a:fontRef idx="minor">
            <a:schemeClr val="dk1"/>
          </a:fontRef>
        </p:style>
        <p:txBody>
          <a:bodyPr rtlCol="0" anchor="ctr"/>
          <a:lstStyle/>
          <a:p>
            <a:pPr algn="ctr"/>
            <a:endParaRPr lang="sl-SI" sz="2400">
              <a:solidFill>
                <a:prstClr val="black"/>
              </a:solidFill>
            </a:endParaRPr>
          </a:p>
        </p:txBody>
      </p:sp>
      <p:sp>
        <p:nvSpPr>
          <p:cNvPr id="16" name="Right Arrow 15"/>
          <p:cNvSpPr/>
          <p:nvPr/>
        </p:nvSpPr>
        <p:spPr>
          <a:xfrm>
            <a:off x="5741854" y="2377716"/>
            <a:ext cx="611257" cy="360040"/>
          </a:xfrm>
          <a:prstGeom prst="rightArrow">
            <a:avLst/>
          </a:prstGeom>
          <a:solidFill>
            <a:srgbClr val="00B050"/>
          </a:solidFill>
          <a:ln>
            <a:noFill/>
          </a:ln>
        </p:spPr>
        <p:style>
          <a:lnRef idx="1">
            <a:schemeClr val="accent3"/>
          </a:lnRef>
          <a:fillRef idx="2">
            <a:schemeClr val="accent3"/>
          </a:fillRef>
          <a:effectRef idx="1">
            <a:schemeClr val="accent3"/>
          </a:effectRef>
          <a:fontRef idx="minor">
            <a:schemeClr val="dk1"/>
          </a:fontRef>
        </p:style>
        <p:txBody>
          <a:bodyPr rtlCol="0" anchor="ctr"/>
          <a:lstStyle/>
          <a:p>
            <a:pPr algn="ctr"/>
            <a:endParaRPr lang="sl-SI" sz="2400">
              <a:solidFill>
                <a:prstClr val="black"/>
              </a:solidFill>
            </a:endParaRPr>
          </a:p>
        </p:txBody>
      </p:sp>
    </p:spTree>
    <p:extLst>
      <p:ext uri="{BB962C8B-B14F-4D97-AF65-F5344CB8AC3E}">
        <p14:creationId xmlns:p14="http://schemas.microsoft.com/office/powerpoint/2010/main" val="374044432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grada besedila 3"/>
          <p:cNvSpPr>
            <a:spLocks noGrp="1"/>
          </p:cNvSpPr>
          <p:nvPr>
            <p:ph type="body" sz="half" idx="2"/>
          </p:nvPr>
        </p:nvSpPr>
        <p:spPr>
          <a:xfrm>
            <a:off x="539552" y="6165304"/>
            <a:ext cx="7776864" cy="504056"/>
          </a:xfrm>
        </p:spPr>
        <p:txBody>
          <a:bodyPr>
            <a:normAutofit fontScale="85000" lnSpcReduction="20000"/>
          </a:bodyPr>
          <a:lstStyle/>
          <a:p>
            <a:r>
              <a:rPr lang="sl-SI" sz="1600" dirty="0"/>
              <a:t>*NISO RAZVRŠČENE</a:t>
            </a:r>
          </a:p>
          <a:p>
            <a:r>
              <a:rPr lang="sl-SI" sz="1600" dirty="0"/>
              <a:t>Vir: </a:t>
            </a:r>
            <a:r>
              <a:rPr lang="sl-SI" sz="1600" dirty="0" err="1"/>
              <a:t>Cpz</a:t>
            </a:r>
            <a:r>
              <a:rPr lang="sl-SI" sz="1600" dirty="0"/>
              <a:t> Govedo, Kmetijski inštitut Slovenije</a:t>
            </a:r>
          </a:p>
        </p:txBody>
      </p:sp>
      <p:sp>
        <p:nvSpPr>
          <p:cNvPr id="3" name="Pravokotnik 2"/>
          <p:cNvSpPr/>
          <p:nvPr/>
        </p:nvSpPr>
        <p:spPr>
          <a:xfrm>
            <a:off x="539552" y="620688"/>
            <a:ext cx="7776864" cy="646331"/>
          </a:xfrm>
          <a:prstGeom prst="rect">
            <a:avLst/>
          </a:prstGeom>
        </p:spPr>
        <p:txBody>
          <a:bodyPr wrap="square">
            <a:spAutoFit/>
          </a:bodyPr>
          <a:lstStyle/>
          <a:p>
            <a:r>
              <a:rPr lang="sl-SI" b="1" dirty="0">
                <a:solidFill>
                  <a:prstClr val="black"/>
                </a:solidFill>
              </a:rPr>
              <a:t>Razvrstitev </a:t>
            </a:r>
            <a:r>
              <a:rPr lang="sl-SI" b="1" dirty="0" err="1">
                <a:solidFill>
                  <a:prstClr val="black"/>
                </a:solidFill>
              </a:rPr>
              <a:t>cikastih</a:t>
            </a:r>
            <a:r>
              <a:rPr lang="sl-SI" b="1" dirty="0">
                <a:solidFill>
                  <a:prstClr val="black"/>
                </a:solidFill>
              </a:rPr>
              <a:t> krav po razredih rodovniške knjige za </a:t>
            </a:r>
            <a:r>
              <a:rPr lang="sl-SI" b="1" dirty="0" err="1">
                <a:solidFill>
                  <a:prstClr val="black"/>
                </a:solidFill>
              </a:rPr>
              <a:t>cikasto</a:t>
            </a:r>
            <a:r>
              <a:rPr lang="sl-SI" b="1" dirty="0">
                <a:solidFill>
                  <a:prstClr val="black"/>
                </a:solidFill>
              </a:rPr>
              <a:t> govedo </a:t>
            </a:r>
          </a:p>
          <a:p>
            <a:r>
              <a:rPr lang="sl-SI" b="1" dirty="0">
                <a:solidFill>
                  <a:prstClr val="black"/>
                </a:solidFill>
              </a:rPr>
              <a:t>(2014 – 2022)</a:t>
            </a:r>
          </a:p>
        </p:txBody>
      </p:sp>
      <p:graphicFrame>
        <p:nvGraphicFramePr>
          <p:cNvPr id="8" name="Tabela 7"/>
          <p:cNvGraphicFramePr>
            <a:graphicFrameLocks noGrp="1"/>
          </p:cNvGraphicFramePr>
          <p:nvPr>
            <p:extLst>
              <p:ext uri="{D42A27DB-BD31-4B8C-83A1-F6EECF244321}">
                <p14:modId xmlns:p14="http://schemas.microsoft.com/office/powerpoint/2010/main" val="1982832933"/>
              </p:ext>
            </p:extLst>
          </p:nvPr>
        </p:nvGraphicFramePr>
        <p:xfrm>
          <a:off x="683568" y="1628799"/>
          <a:ext cx="7920881" cy="4032448"/>
        </p:xfrm>
        <a:graphic>
          <a:graphicData uri="http://schemas.openxmlformats.org/drawingml/2006/table">
            <a:tbl>
              <a:tblPr/>
              <a:tblGrid>
                <a:gridCol w="1404508">
                  <a:extLst>
                    <a:ext uri="{9D8B030D-6E8A-4147-A177-3AD203B41FA5}">
                      <a16:colId xmlns:a16="http://schemas.microsoft.com/office/drawing/2014/main" val="20000"/>
                    </a:ext>
                  </a:extLst>
                </a:gridCol>
                <a:gridCol w="1057941">
                  <a:extLst>
                    <a:ext uri="{9D8B030D-6E8A-4147-A177-3AD203B41FA5}">
                      <a16:colId xmlns:a16="http://schemas.microsoft.com/office/drawing/2014/main" val="20001"/>
                    </a:ext>
                  </a:extLst>
                </a:gridCol>
                <a:gridCol w="875538">
                  <a:extLst>
                    <a:ext uri="{9D8B030D-6E8A-4147-A177-3AD203B41FA5}">
                      <a16:colId xmlns:a16="http://schemas.microsoft.com/office/drawing/2014/main" val="20002"/>
                    </a:ext>
                  </a:extLst>
                </a:gridCol>
                <a:gridCol w="1080742">
                  <a:extLst>
                    <a:ext uri="{9D8B030D-6E8A-4147-A177-3AD203B41FA5}">
                      <a16:colId xmlns:a16="http://schemas.microsoft.com/office/drawing/2014/main" val="20003"/>
                    </a:ext>
                  </a:extLst>
                </a:gridCol>
                <a:gridCol w="875538">
                  <a:extLst>
                    <a:ext uri="{9D8B030D-6E8A-4147-A177-3AD203B41FA5}">
                      <a16:colId xmlns:a16="http://schemas.microsoft.com/office/drawing/2014/main" val="20004"/>
                    </a:ext>
                  </a:extLst>
                </a:gridCol>
                <a:gridCol w="875538">
                  <a:extLst>
                    <a:ext uri="{9D8B030D-6E8A-4147-A177-3AD203B41FA5}">
                      <a16:colId xmlns:a16="http://schemas.microsoft.com/office/drawing/2014/main" val="20005"/>
                    </a:ext>
                  </a:extLst>
                </a:gridCol>
                <a:gridCol w="875538">
                  <a:extLst>
                    <a:ext uri="{9D8B030D-6E8A-4147-A177-3AD203B41FA5}">
                      <a16:colId xmlns:a16="http://schemas.microsoft.com/office/drawing/2014/main" val="20006"/>
                    </a:ext>
                  </a:extLst>
                </a:gridCol>
                <a:gridCol w="875538">
                  <a:extLst>
                    <a:ext uri="{9D8B030D-6E8A-4147-A177-3AD203B41FA5}">
                      <a16:colId xmlns:a16="http://schemas.microsoft.com/office/drawing/2014/main" val="20007"/>
                    </a:ext>
                  </a:extLst>
                </a:gridCol>
              </a:tblGrid>
              <a:tr h="504056">
                <a:tc>
                  <a:txBody>
                    <a:bodyPr/>
                    <a:lstStyle/>
                    <a:p>
                      <a:pPr algn="ctr" fontAlgn="b"/>
                      <a:r>
                        <a:rPr lang="sl-SI" sz="1600" b="1" i="0" u="none" strike="noStrike" dirty="0">
                          <a:solidFill>
                            <a:srgbClr val="000000"/>
                          </a:solidFill>
                          <a:effectLst/>
                          <a:latin typeface="Calibri"/>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D9C4"/>
                    </a:solidFill>
                  </a:tcPr>
                </a:tc>
                <a:tc>
                  <a:txBody>
                    <a:bodyPr/>
                    <a:lstStyle/>
                    <a:p>
                      <a:pPr algn="ctr" fontAlgn="b"/>
                      <a:r>
                        <a:rPr lang="sl-SI" sz="1600" b="1" i="0" u="none" strike="noStrike" dirty="0">
                          <a:solidFill>
                            <a:srgbClr val="000000"/>
                          </a:solidFill>
                          <a:effectLst/>
                          <a:latin typeface="Calibri"/>
                        </a:rPr>
                        <a:t>2014</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D9C4"/>
                    </a:solidFill>
                  </a:tcPr>
                </a:tc>
                <a:tc>
                  <a:txBody>
                    <a:bodyPr/>
                    <a:lstStyle/>
                    <a:p>
                      <a:pPr algn="ctr" fontAlgn="b"/>
                      <a:r>
                        <a:rPr lang="sl-SI" sz="1600" b="1" i="0" u="none" strike="noStrike">
                          <a:solidFill>
                            <a:srgbClr val="000000"/>
                          </a:solidFill>
                          <a:effectLst/>
                          <a:latin typeface="Calibri"/>
                        </a:rPr>
                        <a:t>2015</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D9C4"/>
                    </a:solidFill>
                  </a:tcPr>
                </a:tc>
                <a:tc>
                  <a:txBody>
                    <a:bodyPr/>
                    <a:lstStyle/>
                    <a:p>
                      <a:pPr algn="ctr" fontAlgn="b"/>
                      <a:r>
                        <a:rPr lang="sl-SI" sz="1600" b="1" i="0" u="none" strike="noStrike">
                          <a:solidFill>
                            <a:srgbClr val="000000"/>
                          </a:solidFill>
                          <a:effectLst/>
                          <a:latin typeface="Calibri"/>
                        </a:rPr>
                        <a:t>2016</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D9C4"/>
                    </a:solidFill>
                  </a:tcPr>
                </a:tc>
                <a:tc>
                  <a:txBody>
                    <a:bodyPr/>
                    <a:lstStyle/>
                    <a:p>
                      <a:pPr algn="ctr" fontAlgn="b"/>
                      <a:r>
                        <a:rPr lang="sl-SI" sz="1600" b="1" i="0" u="none" strike="noStrike" dirty="0">
                          <a:solidFill>
                            <a:srgbClr val="000000"/>
                          </a:solidFill>
                          <a:effectLst/>
                          <a:latin typeface="Calibri"/>
                        </a:rPr>
                        <a:t>2018</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D9C4"/>
                    </a:solidFill>
                  </a:tcPr>
                </a:tc>
                <a:tc>
                  <a:txBody>
                    <a:bodyPr/>
                    <a:lstStyle/>
                    <a:p>
                      <a:pPr algn="ctr" fontAlgn="b"/>
                      <a:r>
                        <a:rPr lang="sl-SI" sz="1600" b="1" i="0" u="none" strike="noStrike" dirty="0">
                          <a:solidFill>
                            <a:srgbClr val="000000"/>
                          </a:solidFill>
                          <a:effectLst/>
                          <a:latin typeface="Calibri"/>
                        </a:rPr>
                        <a:t>2020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D9C4"/>
                    </a:solidFill>
                  </a:tcPr>
                </a:tc>
                <a:tc>
                  <a:txBody>
                    <a:bodyPr/>
                    <a:lstStyle/>
                    <a:p>
                      <a:pPr algn="ctr" fontAlgn="b"/>
                      <a:r>
                        <a:rPr lang="sl-SI" sz="1600" b="1" i="0" u="none" strike="noStrike" dirty="0">
                          <a:solidFill>
                            <a:srgbClr val="000000"/>
                          </a:solidFill>
                          <a:effectLst/>
                          <a:latin typeface="Calibri"/>
                        </a:rPr>
                        <a:t>2021</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D9C4"/>
                    </a:solidFill>
                  </a:tcPr>
                </a:tc>
                <a:tc>
                  <a:txBody>
                    <a:bodyPr/>
                    <a:lstStyle/>
                    <a:p>
                      <a:pPr algn="ctr" fontAlgn="b"/>
                      <a:r>
                        <a:rPr lang="sl-SI" sz="1600" b="1" i="0" u="none" strike="noStrike" dirty="0">
                          <a:solidFill>
                            <a:srgbClr val="000000"/>
                          </a:solidFill>
                          <a:effectLst/>
                          <a:latin typeface="Calibri"/>
                        </a:rPr>
                        <a:t>2022</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D9C4"/>
                    </a:solidFill>
                  </a:tcPr>
                </a:tc>
                <a:extLst>
                  <a:ext uri="{0D108BD9-81ED-4DB2-BD59-A6C34878D82A}">
                    <a16:rowId xmlns:a16="http://schemas.microsoft.com/office/drawing/2014/main" val="10000"/>
                  </a:ext>
                </a:extLst>
              </a:tr>
              <a:tr h="504056">
                <a:tc>
                  <a:txBody>
                    <a:bodyPr/>
                    <a:lstStyle/>
                    <a:p>
                      <a:pPr algn="ctr" fontAlgn="b"/>
                      <a:r>
                        <a:rPr lang="sl-SI" sz="1600" b="1" i="0" u="none" strike="noStrike" dirty="0">
                          <a:solidFill>
                            <a:srgbClr val="FF0000"/>
                          </a:solidFill>
                          <a:effectLst/>
                          <a:latin typeface="Calibri"/>
                        </a:rPr>
                        <a:t>IRK CK ~ A1</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D9C4"/>
                    </a:solidFill>
                  </a:tcPr>
                </a:tc>
                <a:tc>
                  <a:txBody>
                    <a:bodyPr/>
                    <a:lstStyle/>
                    <a:p>
                      <a:pPr algn="ctr" fontAlgn="b"/>
                      <a:r>
                        <a:rPr lang="sl-SI" sz="1600" b="1" i="0" u="none" strike="noStrike" dirty="0">
                          <a:solidFill>
                            <a:srgbClr val="FF0000"/>
                          </a:solidFill>
                          <a:effectLst/>
                          <a:latin typeface="Calibri"/>
                        </a:rPr>
                        <a:t>171</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sl-SI" sz="1600" b="1" i="0" u="none" strike="noStrike" dirty="0">
                          <a:solidFill>
                            <a:srgbClr val="FF0000"/>
                          </a:solidFill>
                          <a:effectLst/>
                          <a:latin typeface="Calibri"/>
                        </a:rPr>
                        <a:t>157</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sl-SI" sz="1600" b="1" i="0" u="none" strike="noStrike" dirty="0">
                          <a:solidFill>
                            <a:srgbClr val="FF0000"/>
                          </a:solidFill>
                          <a:effectLst/>
                          <a:latin typeface="Calibri"/>
                        </a:rPr>
                        <a:t>138</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sl-SI" sz="1600" b="1" i="0" u="none" strike="noStrike" dirty="0">
                          <a:solidFill>
                            <a:srgbClr val="FF0000"/>
                          </a:solidFill>
                          <a:effectLst/>
                          <a:latin typeface="Calibri"/>
                        </a:rPr>
                        <a:t>110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sl-SI" sz="1600" b="1" i="0" u="none" strike="noStrike" dirty="0">
                          <a:solidFill>
                            <a:srgbClr val="FF0000"/>
                          </a:solidFill>
                          <a:effectLst/>
                          <a:latin typeface="Calibri"/>
                        </a:rPr>
                        <a:t>86</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sl-SI" sz="1600" b="1" i="0" u="none" strike="noStrike" dirty="0">
                          <a:solidFill>
                            <a:srgbClr val="FF0000"/>
                          </a:solidFill>
                          <a:effectLst/>
                          <a:latin typeface="Calibri"/>
                        </a:rPr>
                        <a:t>66</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sl-SI" sz="1600" b="1" i="0" u="none" strike="noStrike" dirty="0">
                          <a:solidFill>
                            <a:srgbClr val="FF0000"/>
                          </a:solidFill>
                          <a:effectLst/>
                          <a:latin typeface="Calibri"/>
                        </a:rPr>
                        <a:t>50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504056">
                <a:tc>
                  <a:txBody>
                    <a:bodyPr/>
                    <a:lstStyle/>
                    <a:p>
                      <a:pPr algn="ctr" fontAlgn="b"/>
                      <a:r>
                        <a:rPr lang="sl-SI" sz="1600" b="1" i="0" u="none" strike="noStrike" dirty="0">
                          <a:solidFill>
                            <a:srgbClr val="FF0000"/>
                          </a:solidFill>
                          <a:effectLst/>
                          <a:latin typeface="Calibri"/>
                        </a:rPr>
                        <a:t>IRK CK ~ A</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D9C4"/>
                    </a:solidFill>
                  </a:tcPr>
                </a:tc>
                <a:tc>
                  <a:txBody>
                    <a:bodyPr/>
                    <a:lstStyle/>
                    <a:p>
                      <a:pPr algn="ctr" fontAlgn="b"/>
                      <a:r>
                        <a:rPr lang="sl-SI" sz="1600" b="1" i="0" u="none" strike="noStrike" dirty="0">
                          <a:solidFill>
                            <a:srgbClr val="FF0000"/>
                          </a:solidFill>
                          <a:effectLst/>
                          <a:latin typeface="Calibri"/>
                        </a:rPr>
                        <a:t>143</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sl-SI" sz="1600" b="1" i="0" u="none" strike="noStrike" dirty="0">
                          <a:solidFill>
                            <a:srgbClr val="FF0000"/>
                          </a:solidFill>
                          <a:effectLst/>
                          <a:latin typeface="Calibri"/>
                        </a:rPr>
                        <a:t>197</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sl-SI" sz="1600" b="1" i="0" u="none" strike="noStrike" dirty="0">
                          <a:solidFill>
                            <a:srgbClr val="FF0000"/>
                          </a:solidFill>
                          <a:effectLst/>
                          <a:latin typeface="Calibri"/>
                        </a:rPr>
                        <a:t>281</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sl-SI" sz="1600" b="1" i="0" u="none" strike="noStrike" dirty="0">
                          <a:solidFill>
                            <a:srgbClr val="FF0000"/>
                          </a:solidFill>
                          <a:effectLst/>
                          <a:latin typeface="Calibri"/>
                        </a:rPr>
                        <a:t>356</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sl-SI" sz="1600" b="1" i="0" u="none" strike="noStrike" dirty="0">
                          <a:solidFill>
                            <a:srgbClr val="FF0000"/>
                          </a:solidFill>
                          <a:effectLst/>
                          <a:latin typeface="Calibri"/>
                        </a:rPr>
                        <a:t>514</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sl-SI" sz="1600" b="1" i="0" u="none" strike="noStrike" dirty="0">
                          <a:solidFill>
                            <a:srgbClr val="FF0000"/>
                          </a:solidFill>
                          <a:effectLst/>
                          <a:latin typeface="Calibri"/>
                        </a:rPr>
                        <a:t>591</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sl-SI" sz="1600" b="1" i="0" u="none" strike="noStrike" dirty="0">
                          <a:solidFill>
                            <a:srgbClr val="FF0000"/>
                          </a:solidFill>
                          <a:effectLst/>
                          <a:latin typeface="Calibri"/>
                        </a:rPr>
                        <a:t>621</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504056">
                <a:tc>
                  <a:txBody>
                    <a:bodyPr/>
                    <a:lstStyle/>
                    <a:p>
                      <a:pPr algn="ctr" fontAlgn="b"/>
                      <a:r>
                        <a:rPr lang="sl-SI" sz="1600" b="1" i="0" u="none" strike="noStrike" dirty="0">
                          <a:solidFill>
                            <a:srgbClr val="FF0000"/>
                          </a:solidFill>
                          <a:effectLst/>
                          <a:latin typeface="Calibri"/>
                        </a:rPr>
                        <a:t>IRK CK~B</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D9C4"/>
                    </a:solidFill>
                  </a:tcPr>
                </a:tc>
                <a:tc>
                  <a:txBody>
                    <a:bodyPr/>
                    <a:lstStyle/>
                    <a:p>
                      <a:pPr algn="ctr" fontAlgn="b"/>
                      <a:r>
                        <a:rPr lang="sl-SI" sz="1600" b="1" i="0" u="none" strike="noStrike" dirty="0">
                          <a:solidFill>
                            <a:srgbClr val="FF0000"/>
                          </a:solidFill>
                          <a:effectLst/>
                          <a:latin typeface="Calibri"/>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sl-SI" sz="1600" b="1" i="0" u="none" strike="noStrike" dirty="0">
                          <a:solidFill>
                            <a:srgbClr val="FF0000"/>
                          </a:solidFill>
                          <a:effectLst/>
                          <a:latin typeface="Calibri"/>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sl-SI" sz="1600" b="1" i="0" u="none" strike="noStrike" dirty="0">
                          <a:solidFill>
                            <a:srgbClr val="FF0000"/>
                          </a:solidFill>
                          <a:effectLst/>
                          <a:latin typeface="Calibri"/>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sl-SI" sz="1600" b="1" i="0" u="none" strike="noStrike" dirty="0">
                          <a:solidFill>
                            <a:srgbClr val="FF0000"/>
                          </a:solidFill>
                          <a:effectLst/>
                          <a:latin typeface="Calibri"/>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sl-SI" sz="1600" b="1" i="0" u="none" strike="noStrike" dirty="0">
                          <a:solidFill>
                            <a:srgbClr val="FF0000"/>
                          </a:solidFill>
                          <a:effectLst/>
                          <a:latin typeface="Calibri"/>
                        </a:rPr>
                        <a:t>698</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sl-SI" sz="1600" b="1" i="0" u="none" strike="noStrike" dirty="0">
                          <a:solidFill>
                            <a:srgbClr val="FF0000"/>
                          </a:solidFill>
                          <a:effectLst/>
                          <a:latin typeface="Calibri"/>
                        </a:rPr>
                        <a:t>885</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sl-SI" sz="1600" b="1" i="0" u="none" strike="noStrike" dirty="0">
                          <a:solidFill>
                            <a:srgbClr val="FF0000"/>
                          </a:solidFill>
                          <a:effectLst/>
                          <a:latin typeface="Calibri"/>
                        </a:rPr>
                        <a:t>1010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504056">
                <a:tc>
                  <a:txBody>
                    <a:bodyPr/>
                    <a:lstStyle/>
                    <a:p>
                      <a:pPr algn="ctr" fontAlgn="b"/>
                      <a:r>
                        <a:rPr lang="sl-SI" sz="1600" b="1" i="0" u="none" strike="noStrike" dirty="0">
                          <a:solidFill>
                            <a:srgbClr val="000000"/>
                          </a:solidFill>
                          <a:effectLst/>
                          <a:latin typeface="Calibri"/>
                        </a:rPr>
                        <a:t>IRK CK ~ C</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D9C4"/>
                    </a:solidFill>
                  </a:tcPr>
                </a:tc>
                <a:tc>
                  <a:txBody>
                    <a:bodyPr/>
                    <a:lstStyle/>
                    <a:p>
                      <a:pPr algn="ctr" fontAlgn="b"/>
                      <a:r>
                        <a:rPr lang="sl-SI" sz="1600" b="1" i="0" u="none" strike="noStrike" dirty="0">
                          <a:solidFill>
                            <a:srgbClr val="000000"/>
                          </a:solidFill>
                          <a:effectLst/>
                          <a:latin typeface="Calibri"/>
                        </a:rPr>
                        <a:t>987</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sl-SI" sz="1600" b="1" i="0" u="none" strike="noStrike" dirty="0">
                          <a:solidFill>
                            <a:srgbClr val="000000"/>
                          </a:solidFill>
                          <a:effectLst/>
                          <a:latin typeface="Calibri"/>
                        </a:rPr>
                        <a:t>1107</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sl-SI" sz="1600" b="1" i="0" u="none" strike="noStrike" dirty="0">
                          <a:solidFill>
                            <a:srgbClr val="000000"/>
                          </a:solidFill>
                          <a:effectLst/>
                          <a:latin typeface="Calibri"/>
                        </a:rPr>
                        <a:t>1183</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sl-SI" sz="1600" b="1" i="0" u="none" strike="noStrike" dirty="0">
                          <a:solidFill>
                            <a:srgbClr val="000000"/>
                          </a:solidFill>
                          <a:effectLst/>
                          <a:latin typeface="Calibri"/>
                        </a:rPr>
                        <a:t>1065</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sl-SI" sz="1600" b="1" i="0" u="none" strike="noStrike" dirty="0">
                          <a:solidFill>
                            <a:srgbClr val="000000"/>
                          </a:solidFill>
                          <a:effectLst/>
                          <a:latin typeface="Calibri"/>
                        </a:rPr>
                        <a:t>605</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sl-SI" sz="1600" b="1" i="0" u="none" strike="noStrike" dirty="0">
                          <a:solidFill>
                            <a:srgbClr val="000000"/>
                          </a:solidFill>
                          <a:effectLst/>
                          <a:latin typeface="Calibri"/>
                        </a:rPr>
                        <a:t>544</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sl-SI" sz="1600" b="1" i="0" u="none" strike="noStrike" dirty="0">
                          <a:solidFill>
                            <a:srgbClr val="000000"/>
                          </a:solidFill>
                          <a:effectLst/>
                          <a:latin typeface="Calibri"/>
                        </a:rPr>
                        <a:t>465</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4"/>
                  </a:ext>
                </a:extLst>
              </a:tr>
              <a:tr h="504056">
                <a:tc>
                  <a:txBody>
                    <a:bodyPr/>
                    <a:lstStyle/>
                    <a:p>
                      <a:pPr algn="ctr" fontAlgn="b"/>
                      <a:r>
                        <a:rPr lang="sl-SI" sz="1600" b="1" i="0" u="none" strike="noStrike" dirty="0">
                          <a:solidFill>
                            <a:srgbClr val="000000"/>
                          </a:solidFill>
                          <a:effectLst/>
                          <a:latin typeface="Calibri"/>
                        </a:rPr>
                        <a:t>IRK CK ~ D</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D9C4"/>
                    </a:solidFill>
                  </a:tcPr>
                </a:tc>
                <a:tc>
                  <a:txBody>
                    <a:bodyPr/>
                    <a:lstStyle/>
                    <a:p>
                      <a:pPr algn="ctr" fontAlgn="b"/>
                      <a:r>
                        <a:rPr lang="sl-SI" sz="1600" b="1" i="0" u="none" strike="noStrike" dirty="0">
                          <a:solidFill>
                            <a:srgbClr val="000000"/>
                          </a:solidFill>
                          <a:effectLst/>
                          <a:latin typeface="Calibri"/>
                        </a:rPr>
                        <a:t>31</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sl-SI" sz="1600" b="1" i="0" u="none" strike="noStrike" dirty="0">
                          <a:solidFill>
                            <a:srgbClr val="000000"/>
                          </a:solidFill>
                          <a:effectLst/>
                          <a:latin typeface="Calibri"/>
                        </a:rPr>
                        <a:t>26</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sl-SI" sz="1600" b="1" i="0" u="none" strike="noStrike" dirty="0">
                          <a:solidFill>
                            <a:srgbClr val="000000"/>
                          </a:solidFill>
                          <a:effectLst/>
                          <a:latin typeface="Calibri"/>
                        </a:rPr>
                        <a:t>22</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sl-SI" sz="1600" b="1" i="0" u="none" strike="noStrike" dirty="0">
                          <a:solidFill>
                            <a:srgbClr val="000000"/>
                          </a:solidFill>
                          <a:effectLst/>
                          <a:latin typeface="Calibri"/>
                        </a:rPr>
                        <a:t>14</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sl-SI" sz="1600" b="1" i="0" u="none" strike="noStrike" dirty="0">
                          <a:solidFill>
                            <a:srgbClr val="000000"/>
                          </a:solidFill>
                          <a:effectLst/>
                          <a:latin typeface="Calibri"/>
                        </a:rPr>
                        <a:t>103</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sl-SI" sz="1600" b="1" i="0" u="none" strike="noStrike" dirty="0">
                          <a:solidFill>
                            <a:srgbClr val="000000"/>
                          </a:solidFill>
                          <a:effectLst/>
                          <a:latin typeface="Calibri"/>
                        </a:rPr>
                        <a:t>123</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sl-SI" sz="1600" b="1" i="0" u="none" strike="noStrike" dirty="0">
                          <a:solidFill>
                            <a:srgbClr val="000000"/>
                          </a:solidFill>
                          <a:effectLst/>
                          <a:latin typeface="Calibri"/>
                        </a:rPr>
                        <a:t>134</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5"/>
                  </a:ext>
                </a:extLst>
              </a:tr>
              <a:tr h="504056">
                <a:tc>
                  <a:txBody>
                    <a:bodyPr/>
                    <a:lstStyle/>
                    <a:p>
                      <a:pPr algn="ctr" fontAlgn="b"/>
                      <a:r>
                        <a:rPr lang="sl-SI" sz="1600" b="1" i="0" u="none" strike="noStrike" dirty="0">
                          <a:solidFill>
                            <a:srgbClr val="000000"/>
                          </a:solidFill>
                          <a:effectLst/>
                          <a:latin typeface="Calibri"/>
                        </a:rPr>
                        <a:t>CPZ GOVEDO*</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D9C4"/>
                    </a:solidFill>
                  </a:tcPr>
                </a:tc>
                <a:tc>
                  <a:txBody>
                    <a:bodyPr/>
                    <a:lstStyle/>
                    <a:p>
                      <a:pPr algn="ctr" fontAlgn="b"/>
                      <a:r>
                        <a:rPr lang="sl-SI" sz="1600" b="1" i="0" u="none" strike="noStrike" dirty="0">
                          <a:solidFill>
                            <a:srgbClr val="000000"/>
                          </a:solidFill>
                          <a:effectLst/>
                          <a:latin typeface="Calibri"/>
                        </a:rPr>
                        <a:t>55</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sl-SI" sz="1600" b="1" i="0" u="none" strike="noStrike" dirty="0">
                          <a:solidFill>
                            <a:srgbClr val="000000"/>
                          </a:solidFill>
                          <a:effectLst/>
                          <a:latin typeface="Calibri"/>
                        </a:rPr>
                        <a:t>106</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sl-SI" sz="1600" b="1" i="0" u="none" strike="noStrike" dirty="0">
                          <a:solidFill>
                            <a:srgbClr val="000000"/>
                          </a:solidFill>
                          <a:effectLst/>
                          <a:latin typeface="Calibri"/>
                        </a:rPr>
                        <a:t>169</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sl-SI" sz="1600" b="1" i="0" u="none" strike="noStrike" dirty="0">
                          <a:solidFill>
                            <a:srgbClr val="000000"/>
                          </a:solidFill>
                          <a:effectLst/>
                          <a:latin typeface="Calibri"/>
                        </a:rPr>
                        <a:t>472</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sl-SI" sz="1600" b="1" i="0" u="none" strike="noStrike" dirty="0">
                          <a:solidFill>
                            <a:srgbClr val="000000"/>
                          </a:solidFill>
                          <a:effectLst/>
                          <a:latin typeface="Calibri"/>
                        </a:rPr>
                        <a:t>289</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sl-SI" sz="1600" b="1" i="0" u="none" strike="noStrike" dirty="0">
                          <a:solidFill>
                            <a:srgbClr val="000000"/>
                          </a:solidFill>
                          <a:effectLst/>
                          <a:latin typeface="Calibri"/>
                        </a:rPr>
                        <a:t>272</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sl-SI" sz="1600" b="1" i="0" u="none" strike="noStrike" dirty="0">
                          <a:solidFill>
                            <a:srgbClr val="000000"/>
                          </a:solidFill>
                          <a:effectLst/>
                          <a:latin typeface="Calibri"/>
                        </a:rPr>
                        <a:t>243</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6"/>
                  </a:ext>
                </a:extLst>
              </a:tr>
              <a:tr h="504056">
                <a:tc>
                  <a:txBody>
                    <a:bodyPr/>
                    <a:lstStyle/>
                    <a:p>
                      <a:pPr algn="ctr" fontAlgn="b"/>
                      <a:r>
                        <a:rPr lang="sl-SI" sz="1600" b="1" i="0" u="none" strike="noStrike" dirty="0">
                          <a:solidFill>
                            <a:srgbClr val="000000"/>
                          </a:solidFill>
                          <a:effectLst/>
                          <a:latin typeface="Calibri"/>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D9C4"/>
                    </a:solidFill>
                  </a:tcPr>
                </a:tc>
                <a:tc>
                  <a:txBody>
                    <a:bodyPr/>
                    <a:lstStyle/>
                    <a:p>
                      <a:pPr algn="ctr" fontAlgn="b"/>
                      <a:r>
                        <a:rPr lang="sl-SI" sz="1600" b="1" i="0" u="none" strike="noStrike">
                          <a:solidFill>
                            <a:srgbClr val="000000"/>
                          </a:solidFill>
                          <a:effectLst/>
                          <a:latin typeface="Calibri"/>
                        </a:rPr>
                        <a:t>1387</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D9C4"/>
                    </a:solidFill>
                  </a:tcPr>
                </a:tc>
                <a:tc>
                  <a:txBody>
                    <a:bodyPr/>
                    <a:lstStyle/>
                    <a:p>
                      <a:pPr algn="ctr" fontAlgn="b"/>
                      <a:r>
                        <a:rPr lang="sl-SI" sz="1600" b="1" i="0" u="none" strike="noStrike" dirty="0">
                          <a:solidFill>
                            <a:srgbClr val="000000"/>
                          </a:solidFill>
                          <a:effectLst/>
                          <a:latin typeface="Calibri"/>
                        </a:rPr>
                        <a:t>1593</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D9C4"/>
                    </a:solidFill>
                  </a:tcPr>
                </a:tc>
                <a:tc>
                  <a:txBody>
                    <a:bodyPr/>
                    <a:lstStyle/>
                    <a:p>
                      <a:pPr algn="ctr" fontAlgn="b"/>
                      <a:r>
                        <a:rPr lang="sl-SI" sz="1600" b="1" i="0" u="none" strike="noStrike" dirty="0">
                          <a:solidFill>
                            <a:srgbClr val="000000"/>
                          </a:solidFill>
                          <a:effectLst/>
                          <a:latin typeface="Calibri"/>
                        </a:rPr>
                        <a:t>1793</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D9C4"/>
                    </a:solidFill>
                  </a:tcPr>
                </a:tc>
                <a:tc>
                  <a:txBody>
                    <a:bodyPr/>
                    <a:lstStyle/>
                    <a:p>
                      <a:pPr algn="ctr" fontAlgn="b"/>
                      <a:r>
                        <a:rPr lang="sl-SI" sz="1600" b="1" i="0" u="none" strike="noStrike" dirty="0">
                          <a:solidFill>
                            <a:srgbClr val="000000"/>
                          </a:solidFill>
                          <a:effectLst/>
                          <a:latin typeface="Calibri"/>
                        </a:rPr>
                        <a:t>2017</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D9C4"/>
                    </a:solidFill>
                  </a:tcPr>
                </a:tc>
                <a:tc>
                  <a:txBody>
                    <a:bodyPr/>
                    <a:lstStyle/>
                    <a:p>
                      <a:pPr algn="ctr" fontAlgn="b"/>
                      <a:r>
                        <a:rPr lang="sl-SI" sz="1600" b="1" i="0" u="none" strike="noStrike" dirty="0">
                          <a:solidFill>
                            <a:srgbClr val="000000"/>
                          </a:solidFill>
                          <a:effectLst/>
                          <a:latin typeface="Calibri"/>
                        </a:rPr>
                        <a:t>2295</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D9C4"/>
                    </a:solidFill>
                  </a:tcPr>
                </a:tc>
                <a:tc>
                  <a:txBody>
                    <a:bodyPr/>
                    <a:lstStyle/>
                    <a:p>
                      <a:pPr algn="ctr" fontAlgn="b"/>
                      <a:r>
                        <a:rPr lang="sl-SI" sz="1600" b="1" i="0" u="none" strike="noStrike" dirty="0">
                          <a:solidFill>
                            <a:srgbClr val="000000"/>
                          </a:solidFill>
                          <a:effectLst/>
                          <a:latin typeface="Calibri"/>
                        </a:rPr>
                        <a:t>2481</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D9C4"/>
                    </a:solidFill>
                  </a:tcPr>
                </a:tc>
                <a:tc>
                  <a:txBody>
                    <a:bodyPr/>
                    <a:lstStyle/>
                    <a:p>
                      <a:pPr algn="ctr" fontAlgn="b"/>
                      <a:r>
                        <a:rPr lang="sl-SI" sz="1600" b="1" i="0" u="none" strike="noStrike" dirty="0">
                          <a:solidFill>
                            <a:srgbClr val="000000"/>
                          </a:solidFill>
                          <a:effectLst/>
                          <a:latin typeface="Calibri"/>
                        </a:rPr>
                        <a:t>2523</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ABF8F"/>
                    </a:solidFill>
                  </a:tcPr>
                </a:tc>
                <a:extLst>
                  <a:ext uri="{0D108BD9-81ED-4DB2-BD59-A6C34878D82A}">
                    <a16:rowId xmlns:a16="http://schemas.microsoft.com/office/drawing/2014/main" val="10007"/>
                  </a:ext>
                </a:extLst>
              </a:tr>
            </a:tbl>
          </a:graphicData>
        </a:graphic>
      </p:graphicFrame>
    </p:spTree>
    <p:extLst>
      <p:ext uri="{BB962C8B-B14F-4D97-AF65-F5344CB8AC3E}">
        <p14:creationId xmlns:p14="http://schemas.microsoft.com/office/powerpoint/2010/main" val="180319731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Ograda vsebine 3"/>
          <p:cNvGraphicFramePr>
            <a:graphicFrameLocks noGrp="1"/>
          </p:cNvGraphicFramePr>
          <p:nvPr>
            <p:ph idx="1"/>
            <p:extLst>
              <p:ext uri="{D42A27DB-BD31-4B8C-83A1-F6EECF244321}">
                <p14:modId xmlns:p14="http://schemas.microsoft.com/office/powerpoint/2010/main" val="214104140"/>
              </p:ext>
            </p:extLst>
          </p:nvPr>
        </p:nvGraphicFramePr>
        <p:xfrm>
          <a:off x="611560" y="620688"/>
          <a:ext cx="7412771" cy="4364196"/>
        </p:xfrm>
        <a:graphic>
          <a:graphicData uri="http://schemas.openxmlformats.org/drawingml/2006/table">
            <a:tbl>
              <a:tblPr firstRow="1" firstCol="1" bandRow="1">
                <a:tableStyleId>{5C22544A-7EE6-4342-B048-85BDC9FD1C3A}</a:tableStyleId>
              </a:tblPr>
              <a:tblGrid>
                <a:gridCol w="1127837">
                  <a:extLst>
                    <a:ext uri="{9D8B030D-6E8A-4147-A177-3AD203B41FA5}">
                      <a16:colId xmlns:a16="http://schemas.microsoft.com/office/drawing/2014/main" val="20000"/>
                    </a:ext>
                  </a:extLst>
                </a:gridCol>
                <a:gridCol w="566345">
                  <a:extLst>
                    <a:ext uri="{9D8B030D-6E8A-4147-A177-3AD203B41FA5}">
                      <a16:colId xmlns:a16="http://schemas.microsoft.com/office/drawing/2014/main" val="20001"/>
                    </a:ext>
                  </a:extLst>
                </a:gridCol>
                <a:gridCol w="610074">
                  <a:extLst>
                    <a:ext uri="{9D8B030D-6E8A-4147-A177-3AD203B41FA5}">
                      <a16:colId xmlns:a16="http://schemas.microsoft.com/office/drawing/2014/main" val="20002"/>
                    </a:ext>
                  </a:extLst>
                </a:gridCol>
                <a:gridCol w="720080">
                  <a:extLst>
                    <a:ext uri="{9D8B030D-6E8A-4147-A177-3AD203B41FA5}">
                      <a16:colId xmlns:a16="http://schemas.microsoft.com/office/drawing/2014/main" val="20003"/>
                    </a:ext>
                  </a:extLst>
                </a:gridCol>
                <a:gridCol w="864096">
                  <a:extLst>
                    <a:ext uri="{9D8B030D-6E8A-4147-A177-3AD203B41FA5}">
                      <a16:colId xmlns:a16="http://schemas.microsoft.com/office/drawing/2014/main" val="20004"/>
                    </a:ext>
                  </a:extLst>
                </a:gridCol>
                <a:gridCol w="864096">
                  <a:extLst>
                    <a:ext uri="{9D8B030D-6E8A-4147-A177-3AD203B41FA5}">
                      <a16:colId xmlns:a16="http://schemas.microsoft.com/office/drawing/2014/main" val="20005"/>
                    </a:ext>
                  </a:extLst>
                </a:gridCol>
                <a:gridCol w="864096">
                  <a:extLst>
                    <a:ext uri="{9D8B030D-6E8A-4147-A177-3AD203B41FA5}">
                      <a16:colId xmlns:a16="http://schemas.microsoft.com/office/drawing/2014/main" val="20006"/>
                    </a:ext>
                  </a:extLst>
                </a:gridCol>
                <a:gridCol w="936104">
                  <a:extLst>
                    <a:ext uri="{9D8B030D-6E8A-4147-A177-3AD203B41FA5}">
                      <a16:colId xmlns:a16="http://schemas.microsoft.com/office/drawing/2014/main" val="20007"/>
                    </a:ext>
                  </a:extLst>
                </a:gridCol>
                <a:gridCol w="860043">
                  <a:extLst>
                    <a:ext uri="{9D8B030D-6E8A-4147-A177-3AD203B41FA5}">
                      <a16:colId xmlns:a16="http://schemas.microsoft.com/office/drawing/2014/main" val="20008"/>
                    </a:ext>
                  </a:extLst>
                </a:gridCol>
              </a:tblGrid>
              <a:tr h="578580">
                <a:tc rowSpan="2">
                  <a:txBody>
                    <a:bodyPr/>
                    <a:lstStyle/>
                    <a:p>
                      <a:pPr>
                        <a:lnSpc>
                          <a:spcPct val="115000"/>
                        </a:lnSpc>
                        <a:spcAft>
                          <a:spcPts val="0"/>
                        </a:spcAft>
                      </a:pPr>
                      <a:r>
                        <a:rPr lang="sl-SI" sz="1100" dirty="0">
                          <a:effectLst/>
                        </a:rPr>
                        <a:t> </a:t>
                      </a:r>
                      <a:endParaRPr lang="sl-SI" sz="1100" dirty="0">
                        <a:effectLst/>
                        <a:latin typeface="Calibri"/>
                        <a:ea typeface="Calibri"/>
                        <a:cs typeface="Times New Roman"/>
                      </a:endParaRPr>
                    </a:p>
                  </a:txBody>
                  <a:tcPr marL="44450" marR="44450" marT="0" marB="0" anchor="b"/>
                </a:tc>
                <a:tc gridSpan="8">
                  <a:txBody>
                    <a:bodyPr/>
                    <a:lstStyle/>
                    <a:p>
                      <a:pPr algn="ctr">
                        <a:lnSpc>
                          <a:spcPct val="115000"/>
                        </a:lnSpc>
                        <a:spcAft>
                          <a:spcPts val="0"/>
                        </a:spcAft>
                      </a:pPr>
                      <a:r>
                        <a:rPr lang="sl-SI" sz="1600" dirty="0">
                          <a:effectLst/>
                        </a:rPr>
                        <a:t>Leto</a:t>
                      </a:r>
                      <a:endParaRPr lang="sl-SI" sz="1600" dirty="0">
                        <a:effectLst/>
                        <a:latin typeface="Calibri"/>
                        <a:ea typeface="Calibri"/>
                        <a:cs typeface="Times New Roman"/>
                      </a:endParaRPr>
                    </a:p>
                  </a:txBody>
                  <a:tcPr marL="44450" marR="44450" marT="0" marB="0" anchor="b"/>
                </a:tc>
                <a:tc hMerge="1">
                  <a:txBody>
                    <a:bodyPr/>
                    <a:lstStyle/>
                    <a:p>
                      <a:endParaRPr lang="sl-SI"/>
                    </a:p>
                  </a:txBody>
                  <a:tcPr/>
                </a:tc>
                <a:tc hMerge="1">
                  <a:txBody>
                    <a:bodyPr/>
                    <a:lstStyle/>
                    <a:p>
                      <a:endParaRPr lang="sl-SI"/>
                    </a:p>
                  </a:txBody>
                  <a:tcPr/>
                </a:tc>
                <a:tc hMerge="1">
                  <a:txBody>
                    <a:bodyPr/>
                    <a:lstStyle/>
                    <a:p>
                      <a:endParaRPr lang="sl-SI"/>
                    </a:p>
                  </a:txBody>
                  <a:tcPr/>
                </a:tc>
                <a:tc hMerge="1">
                  <a:txBody>
                    <a:bodyPr/>
                    <a:lstStyle/>
                    <a:p>
                      <a:endParaRPr lang="sl-SI"/>
                    </a:p>
                  </a:txBody>
                  <a:tcPr/>
                </a:tc>
                <a:tc hMerge="1">
                  <a:txBody>
                    <a:bodyPr/>
                    <a:lstStyle/>
                    <a:p>
                      <a:endParaRPr lang="sl-SI"/>
                    </a:p>
                  </a:txBody>
                  <a:tcPr/>
                </a:tc>
                <a:tc hMerge="1">
                  <a:txBody>
                    <a:bodyPr/>
                    <a:lstStyle/>
                    <a:p>
                      <a:pPr algn="ctr">
                        <a:lnSpc>
                          <a:spcPct val="115000"/>
                        </a:lnSpc>
                        <a:spcAft>
                          <a:spcPts val="0"/>
                        </a:spcAft>
                      </a:pPr>
                      <a:endParaRPr lang="sl-SI" sz="1400" dirty="0">
                        <a:effectLst/>
                        <a:latin typeface="Calibri"/>
                        <a:ea typeface="Calibri"/>
                        <a:cs typeface="Times New Roman"/>
                      </a:endParaRPr>
                    </a:p>
                  </a:txBody>
                  <a:tcPr marL="44450" marR="44450" marT="0" marB="0" anchor="b"/>
                </a:tc>
                <a:tc hMerge="1">
                  <a:txBody>
                    <a:bodyPr/>
                    <a:lstStyle/>
                    <a:p>
                      <a:pPr algn="ctr">
                        <a:lnSpc>
                          <a:spcPct val="115000"/>
                        </a:lnSpc>
                        <a:spcAft>
                          <a:spcPts val="0"/>
                        </a:spcAft>
                      </a:pPr>
                      <a:endParaRPr lang="sl-SI" sz="1600" dirty="0">
                        <a:effectLst/>
                        <a:latin typeface="Calibri"/>
                        <a:ea typeface="Calibri"/>
                        <a:cs typeface="Times New Roman"/>
                      </a:endParaRPr>
                    </a:p>
                  </a:txBody>
                  <a:tcPr marL="44450" marR="44450" marT="0" marB="0" anchor="b"/>
                </a:tc>
                <a:extLst>
                  <a:ext uri="{0D108BD9-81ED-4DB2-BD59-A6C34878D82A}">
                    <a16:rowId xmlns:a16="http://schemas.microsoft.com/office/drawing/2014/main" val="10000"/>
                  </a:ext>
                </a:extLst>
              </a:tr>
              <a:tr h="437874">
                <a:tc vMerge="1">
                  <a:txBody>
                    <a:bodyPr/>
                    <a:lstStyle/>
                    <a:p>
                      <a:endParaRPr lang="sl-SI"/>
                    </a:p>
                  </a:txBody>
                  <a:tcPr/>
                </a:tc>
                <a:tc>
                  <a:txBody>
                    <a:bodyPr/>
                    <a:lstStyle/>
                    <a:p>
                      <a:pPr algn="ctr">
                        <a:lnSpc>
                          <a:spcPct val="115000"/>
                        </a:lnSpc>
                        <a:spcAft>
                          <a:spcPts val="0"/>
                        </a:spcAft>
                      </a:pPr>
                      <a:r>
                        <a:rPr lang="sl-SI" sz="1600" b="1" dirty="0">
                          <a:effectLst/>
                        </a:rPr>
                        <a:t>2002</a:t>
                      </a:r>
                      <a:endParaRPr lang="sl-SI" sz="1600" b="1" dirty="0">
                        <a:effectLst/>
                        <a:latin typeface="Calibri"/>
                        <a:ea typeface="Calibri"/>
                        <a:cs typeface="Times New Roman"/>
                      </a:endParaRPr>
                    </a:p>
                  </a:txBody>
                  <a:tcPr marL="44450" marR="44450" marT="0" marB="0" anchor="b"/>
                </a:tc>
                <a:tc>
                  <a:txBody>
                    <a:bodyPr/>
                    <a:lstStyle/>
                    <a:p>
                      <a:pPr algn="ctr">
                        <a:lnSpc>
                          <a:spcPct val="115000"/>
                        </a:lnSpc>
                        <a:spcAft>
                          <a:spcPts val="0"/>
                        </a:spcAft>
                      </a:pPr>
                      <a:r>
                        <a:rPr lang="sl-SI" sz="1600" b="1" dirty="0">
                          <a:effectLst/>
                        </a:rPr>
                        <a:t>2006</a:t>
                      </a:r>
                      <a:endParaRPr lang="sl-SI" sz="1600" b="1" dirty="0">
                        <a:effectLst/>
                        <a:latin typeface="Calibri"/>
                        <a:ea typeface="Calibri"/>
                        <a:cs typeface="Times New Roman"/>
                      </a:endParaRPr>
                    </a:p>
                  </a:txBody>
                  <a:tcPr marL="44450" marR="44450" marT="0" marB="0" anchor="b"/>
                </a:tc>
                <a:tc>
                  <a:txBody>
                    <a:bodyPr/>
                    <a:lstStyle/>
                    <a:p>
                      <a:pPr algn="ctr">
                        <a:lnSpc>
                          <a:spcPct val="115000"/>
                        </a:lnSpc>
                        <a:spcAft>
                          <a:spcPts val="0"/>
                        </a:spcAft>
                      </a:pPr>
                      <a:r>
                        <a:rPr lang="sl-SI" sz="1600" b="1" dirty="0">
                          <a:effectLst/>
                        </a:rPr>
                        <a:t>2009</a:t>
                      </a:r>
                      <a:endParaRPr lang="sl-SI" sz="1600" b="1" dirty="0">
                        <a:effectLst/>
                        <a:latin typeface="Calibri"/>
                        <a:ea typeface="Calibri"/>
                        <a:cs typeface="Times New Roman"/>
                      </a:endParaRPr>
                    </a:p>
                  </a:txBody>
                  <a:tcPr marL="44450" marR="44450" marT="0" marB="0" anchor="b"/>
                </a:tc>
                <a:tc>
                  <a:txBody>
                    <a:bodyPr/>
                    <a:lstStyle/>
                    <a:p>
                      <a:pPr algn="ctr">
                        <a:lnSpc>
                          <a:spcPct val="115000"/>
                        </a:lnSpc>
                        <a:spcAft>
                          <a:spcPts val="0"/>
                        </a:spcAft>
                      </a:pPr>
                      <a:endParaRPr lang="sl-SI" sz="1800" b="1" dirty="0">
                        <a:solidFill>
                          <a:schemeClr val="tx1"/>
                        </a:solidFill>
                        <a:effectLst/>
                        <a:latin typeface="+mn-lt"/>
                        <a:ea typeface="+mn-ea"/>
                        <a:cs typeface="+mn-cs"/>
                      </a:endParaRPr>
                    </a:p>
                    <a:p>
                      <a:pPr algn="ctr">
                        <a:lnSpc>
                          <a:spcPct val="115000"/>
                        </a:lnSpc>
                        <a:spcAft>
                          <a:spcPts val="0"/>
                        </a:spcAft>
                      </a:pPr>
                      <a:r>
                        <a:rPr lang="sl-SI" sz="1800" b="1" dirty="0">
                          <a:solidFill>
                            <a:schemeClr val="tx1"/>
                          </a:solidFill>
                          <a:effectLst/>
                          <a:latin typeface="+mn-lt"/>
                          <a:ea typeface="+mn-ea"/>
                          <a:cs typeface="+mn-cs"/>
                        </a:rPr>
                        <a:t>2015</a:t>
                      </a:r>
                      <a:endParaRPr lang="sl-SI" sz="1800" b="1" dirty="0">
                        <a:solidFill>
                          <a:schemeClr val="tx1"/>
                        </a:solidFill>
                        <a:effectLst/>
                        <a:latin typeface="Calibri"/>
                        <a:ea typeface="Calibri"/>
                        <a:cs typeface="Times New Roman"/>
                      </a:endParaRPr>
                    </a:p>
                  </a:txBody>
                  <a:tcPr marL="44450" marR="44450" marT="0" marB="0" anchor="b"/>
                </a:tc>
                <a:tc>
                  <a:txBody>
                    <a:bodyPr/>
                    <a:lstStyle/>
                    <a:p>
                      <a:pPr algn="ctr">
                        <a:lnSpc>
                          <a:spcPct val="115000"/>
                        </a:lnSpc>
                        <a:spcAft>
                          <a:spcPts val="0"/>
                        </a:spcAft>
                      </a:pPr>
                      <a:r>
                        <a:rPr lang="sl-SI" sz="1800" b="1" dirty="0">
                          <a:solidFill>
                            <a:schemeClr val="tx1"/>
                          </a:solidFill>
                          <a:effectLst/>
                          <a:latin typeface="Calibri"/>
                          <a:ea typeface="Calibri"/>
                          <a:cs typeface="Times New Roman"/>
                        </a:rPr>
                        <a:t>2018</a:t>
                      </a:r>
                    </a:p>
                  </a:txBody>
                  <a:tcPr marL="44450" marR="44450" marT="0" marB="0" anchor="b"/>
                </a:tc>
                <a:tc>
                  <a:txBody>
                    <a:bodyPr/>
                    <a:lstStyle/>
                    <a:p>
                      <a:pPr algn="ctr">
                        <a:lnSpc>
                          <a:spcPct val="115000"/>
                        </a:lnSpc>
                        <a:spcAft>
                          <a:spcPts val="0"/>
                        </a:spcAft>
                      </a:pPr>
                      <a:r>
                        <a:rPr lang="sl-SI" sz="1800" b="1" dirty="0">
                          <a:solidFill>
                            <a:schemeClr val="tx1"/>
                          </a:solidFill>
                          <a:effectLst/>
                          <a:latin typeface="Calibri"/>
                          <a:ea typeface="Calibri"/>
                          <a:cs typeface="Times New Roman"/>
                        </a:rPr>
                        <a:t>2020</a:t>
                      </a:r>
                    </a:p>
                  </a:txBody>
                  <a:tcPr marL="44450" marR="44450" marT="0" marB="0" anchor="b"/>
                </a:tc>
                <a:tc>
                  <a:txBody>
                    <a:bodyPr/>
                    <a:lstStyle/>
                    <a:p>
                      <a:pPr algn="ctr">
                        <a:lnSpc>
                          <a:spcPct val="115000"/>
                        </a:lnSpc>
                        <a:spcAft>
                          <a:spcPts val="0"/>
                        </a:spcAft>
                      </a:pPr>
                      <a:r>
                        <a:rPr lang="sl-SI" sz="1800" b="1" dirty="0">
                          <a:solidFill>
                            <a:schemeClr val="tx1"/>
                          </a:solidFill>
                          <a:effectLst/>
                          <a:latin typeface="Calibri"/>
                          <a:ea typeface="Calibri"/>
                          <a:cs typeface="Times New Roman"/>
                        </a:rPr>
                        <a:t>2021</a:t>
                      </a:r>
                    </a:p>
                  </a:txBody>
                  <a:tcPr marL="44450" marR="44450" marT="0" marB="0" anchor="b"/>
                </a:tc>
                <a:tc>
                  <a:txBody>
                    <a:bodyPr/>
                    <a:lstStyle/>
                    <a:p>
                      <a:pPr algn="ctr">
                        <a:lnSpc>
                          <a:spcPct val="115000"/>
                        </a:lnSpc>
                        <a:spcAft>
                          <a:spcPts val="0"/>
                        </a:spcAft>
                      </a:pPr>
                      <a:r>
                        <a:rPr lang="sl-SI" sz="1800" b="1" dirty="0">
                          <a:solidFill>
                            <a:srgbClr val="FF0000"/>
                          </a:solidFill>
                          <a:effectLst/>
                          <a:latin typeface="Calibri"/>
                          <a:ea typeface="Calibri"/>
                          <a:cs typeface="Times New Roman"/>
                        </a:rPr>
                        <a:t>2022</a:t>
                      </a:r>
                    </a:p>
                  </a:txBody>
                  <a:tcPr marL="44450" marR="44450" marT="0" marB="0" anchor="b"/>
                </a:tc>
                <a:extLst>
                  <a:ext uri="{0D108BD9-81ED-4DB2-BD59-A6C34878D82A}">
                    <a16:rowId xmlns:a16="http://schemas.microsoft.com/office/drawing/2014/main" val="10001"/>
                  </a:ext>
                </a:extLst>
              </a:tr>
              <a:tr h="480709">
                <a:tc>
                  <a:txBody>
                    <a:bodyPr/>
                    <a:lstStyle/>
                    <a:p>
                      <a:pPr>
                        <a:lnSpc>
                          <a:spcPct val="115000"/>
                        </a:lnSpc>
                        <a:spcAft>
                          <a:spcPts val="0"/>
                        </a:spcAft>
                      </a:pPr>
                      <a:r>
                        <a:rPr lang="sl-SI" sz="1400" dirty="0">
                          <a:effectLst/>
                        </a:rPr>
                        <a:t>Število rej s CK pasmo</a:t>
                      </a:r>
                      <a:endParaRPr lang="sl-SI" sz="1400" dirty="0">
                        <a:effectLst/>
                        <a:latin typeface="Calibri"/>
                        <a:ea typeface="Calibri"/>
                        <a:cs typeface="Times New Roman"/>
                      </a:endParaRPr>
                    </a:p>
                  </a:txBody>
                  <a:tcPr marL="44450" marR="44450" marT="0" marB="0" anchor="b"/>
                </a:tc>
                <a:tc>
                  <a:txBody>
                    <a:bodyPr/>
                    <a:lstStyle/>
                    <a:p>
                      <a:pPr algn="ctr">
                        <a:lnSpc>
                          <a:spcPct val="115000"/>
                        </a:lnSpc>
                        <a:spcAft>
                          <a:spcPts val="0"/>
                        </a:spcAft>
                      </a:pPr>
                      <a:r>
                        <a:rPr lang="sl-SI" sz="1600">
                          <a:effectLst/>
                        </a:rPr>
                        <a:t>105</a:t>
                      </a:r>
                      <a:endParaRPr lang="sl-SI" sz="1600">
                        <a:effectLst/>
                        <a:latin typeface="Calibri"/>
                        <a:ea typeface="Calibri"/>
                        <a:cs typeface="Times New Roman"/>
                      </a:endParaRPr>
                    </a:p>
                  </a:txBody>
                  <a:tcPr marL="44450" marR="44450" marT="0" marB="0" anchor="b"/>
                </a:tc>
                <a:tc>
                  <a:txBody>
                    <a:bodyPr/>
                    <a:lstStyle/>
                    <a:p>
                      <a:pPr algn="ctr">
                        <a:lnSpc>
                          <a:spcPct val="115000"/>
                        </a:lnSpc>
                        <a:spcAft>
                          <a:spcPts val="0"/>
                        </a:spcAft>
                      </a:pPr>
                      <a:r>
                        <a:rPr lang="sl-SI" sz="1600" dirty="0">
                          <a:effectLst/>
                        </a:rPr>
                        <a:t>293</a:t>
                      </a:r>
                      <a:endParaRPr lang="sl-SI" sz="1600" dirty="0">
                        <a:effectLst/>
                        <a:latin typeface="Calibri"/>
                        <a:ea typeface="Calibri"/>
                        <a:cs typeface="Times New Roman"/>
                      </a:endParaRPr>
                    </a:p>
                  </a:txBody>
                  <a:tcPr marL="44450" marR="44450" marT="0" marB="0" anchor="b"/>
                </a:tc>
                <a:tc>
                  <a:txBody>
                    <a:bodyPr/>
                    <a:lstStyle/>
                    <a:p>
                      <a:pPr algn="ctr">
                        <a:lnSpc>
                          <a:spcPct val="115000"/>
                        </a:lnSpc>
                        <a:spcAft>
                          <a:spcPts val="0"/>
                        </a:spcAft>
                      </a:pPr>
                      <a:r>
                        <a:rPr lang="sl-SI" sz="1600" dirty="0">
                          <a:effectLst/>
                        </a:rPr>
                        <a:t>427</a:t>
                      </a:r>
                      <a:endParaRPr lang="sl-SI" sz="1600" dirty="0">
                        <a:effectLst/>
                        <a:latin typeface="Calibri"/>
                        <a:ea typeface="Calibri"/>
                        <a:cs typeface="Times New Roman"/>
                      </a:endParaRPr>
                    </a:p>
                  </a:txBody>
                  <a:tcPr marL="44450" marR="44450" marT="0" marB="0" anchor="b"/>
                </a:tc>
                <a:tc>
                  <a:txBody>
                    <a:bodyPr/>
                    <a:lstStyle/>
                    <a:p>
                      <a:pPr algn="ctr">
                        <a:lnSpc>
                          <a:spcPct val="115000"/>
                        </a:lnSpc>
                        <a:spcAft>
                          <a:spcPts val="0"/>
                        </a:spcAft>
                      </a:pPr>
                      <a:endParaRPr lang="sl-SI" sz="1800" b="1" dirty="0">
                        <a:solidFill>
                          <a:schemeClr val="tx1"/>
                        </a:solidFill>
                        <a:effectLst/>
                        <a:latin typeface="+mn-lt"/>
                        <a:ea typeface="+mn-ea"/>
                        <a:cs typeface="+mn-cs"/>
                      </a:endParaRPr>
                    </a:p>
                    <a:p>
                      <a:pPr algn="ctr">
                        <a:lnSpc>
                          <a:spcPct val="115000"/>
                        </a:lnSpc>
                        <a:spcAft>
                          <a:spcPts val="0"/>
                        </a:spcAft>
                      </a:pPr>
                      <a:r>
                        <a:rPr lang="sl-SI" sz="1800" b="1" dirty="0">
                          <a:solidFill>
                            <a:schemeClr val="tx1"/>
                          </a:solidFill>
                          <a:effectLst/>
                          <a:latin typeface="+mn-lt"/>
                          <a:ea typeface="+mn-ea"/>
                          <a:cs typeface="+mn-cs"/>
                        </a:rPr>
                        <a:t>696</a:t>
                      </a:r>
                      <a:endParaRPr lang="sl-SI" sz="1800" b="1" dirty="0">
                        <a:solidFill>
                          <a:schemeClr val="tx1"/>
                        </a:solidFill>
                        <a:effectLst/>
                        <a:latin typeface="Calibri"/>
                        <a:ea typeface="Calibri"/>
                        <a:cs typeface="Times New Roman"/>
                      </a:endParaRPr>
                    </a:p>
                  </a:txBody>
                  <a:tcPr marL="44450" marR="44450" marT="0" marB="0" anchor="b"/>
                </a:tc>
                <a:tc>
                  <a:txBody>
                    <a:bodyPr/>
                    <a:lstStyle/>
                    <a:p>
                      <a:pPr algn="ctr">
                        <a:lnSpc>
                          <a:spcPct val="115000"/>
                        </a:lnSpc>
                        <a:spcAft>
                          <a:spcPts val="0"/>
                        </a:spcAft>
                      </a:pPr>
                      <a:r>
                        <a:rPr lang="sl-SI" sz="1800" b="1" dirty="0">
                          <a:solidFill>
                            <a:schemeClr val="tx1"/>
                          </a:solidFill>
                          <a:effectLst/>
                          <a:latin typeface="Calibri"/>
                          <a:ea typeface="Calibri"/>
                          <a:cs typeface="Times New Roman"/>
                        </a:rPr>
                        <a:t>775</a:t>
                      </a:r>
                    </a:p>
                  </a:txBody>
                  <a:tcPr marL="44450" marR="44450" marT="0" marB="0" anchor="b"/>
                </a:tc>
                <a:tc>
                  <a:txBody>
                    <a:bodyPr/>
                    <a:lstStyle/>
                    <a:p>
                      <a:pPr algn="ctr">
                        <a:lnSpc>
                          <a:spcPct val="115000"/>
                        </a:lnSpc>
                        <a:spcAft>
                          <a:spcPts val="0"/>
                        </a:spcAft>
                      </a:pPr>
                      <a:r>
                        <a:rPr lang="sl-SI" sz="1800" b="1" dirty="0">
                          <a:solidFill>
                            <a:schemeClr val="tx1"/>
                          </a:solidFill>
                          <a:effectLst/>
                          <a:latin typeface="Calibri"/>
                          <a:ea typeface="Calibri"/>
                          <a:cs typeface="Times New Roman"/>
                        </a:rPr>
                        <a:t>820</a:t>
                      </a:r>
                    </a:p>
                  </a:txBody>
                  <a:tcPr marL="44450" marR="44450" marT="0" marB="0" anchor="b"/>
                </a:tc>
                <a:tc>
                  <a:txBody>
                    <a:bodyPr/>
                    <a:lstStyle/>
                    <a:p>
                      <a:pPr algn="ctr">
                        <a:lnSpc>
                          <a:spcPct val="115000"/>
                        </a:lnSpc>
                        <a:spcAft>
                          <a:spcPts val="0"/>
                        </a:spcAft>
                      </a:pPr>
                      <a:r>
                        <a:rPr lang="sl-SI" sz="1800" b="1" dirty="0">
                          <a:solidFill>
                            <a:schemeClr val="tx1"/>
                          </a:solidFill>
                          <a:effectLst/>
                          <a:latin typeface="Calibri"/>
                          <a:ea typeface="Calibri"/>
                          <a:cs typeface="Times New Roman"/>
                        </a:rPr>
                        <a:t>868</a:t>
                      </a:r>
                    </a:p>
                  </a:txBody>
                  <a:tcPr marL="44450" marR="44450" marT="0" marB="0" anchor="b"/>
                </a:tc>
                <a:tc>
                  <a:txBody>
                    <a:bodyPr/>
                    <a:lstStyle/>
                    <a:p>
                      <a:pPr algn="ctr">
                        <a:lnSpc>
                          <a:spcPct val="115000"/>
                        </a:lnSpc>
                        <a:spcAft>
                          <a:spcPts val="0"/>
                        </a:spcAft>
                      </a:pPr>
                      <a:r>
                        <a:rPr lang="sl-SI" sz="1800" b="1" dirty="0">
                          <a:solidFill>
                            <a:srgbClr val="FF0000"/>
                          </a:solidFill>
                          <a:effectLst/>
                          <a:latin typeface="Calibri"/>
                          <a:ea typeface="Calibri"/>
                          <a:cs typeface="Times New Roman"/>
                        </a:rPr>
                        <a:t>874</a:t>
                      </a:r>
                    </a:p>
                  </a:txBody>
                  <a:tcPr marL="44450" marR="44450" marT="0" marB="0" anchor="b"/>
                </a:tc>
                <a:extLst>
                  <a:ext uri="{0D108BD9-81ED-4DB2-BD59-A6C34878D82A}">
                    <a16:rowId xmlns:a16="http://schemas.microsoft.com/office/drawing/2014/main" val="10002"/>
                  </a:ext>
                </a:extLst>
              </a:tr>
              <a:tr h="480709">
                <a:tc>
                  <a:txBody>
                    <a:bodyPr/>
                    <a:lstStyle/>
                    <a:p>
                      <a:pPr>
                        <a:lnSpc>
                          <a:spcPct val="115000"/>
                        </a:lnSpc>
                        <a:spcAft>
                          <a:spcPts val="0"/>
                        </a:spcAft>
                      </a:pPr>
                      <a:r>
                        <a:rPr lang="sl-SI" sz="1400" dirty="0">
                          <a:effectLst/>
                        </a:rPr>
                        <a:t>Število CK krav</a:t>
                      </a:r>
                      <a:endParaRPr lang="sl-SI" sz="1400" dirty="0">
                        <a:effectLst/>
                        <a:latin typeface="Calibri"/>
                        <a:ea typeface="Calibri"/>
                        <a:cs typeface="Times New Roman"/>
                      </a:endParaRPr>
                    </a:p>
                  </a:txBody>
                  <a:tcPr marL="44450" marR="44450" marT="0" marB="0" anchor="b"/>
                </a:tc>
                <a:tc>
                  <a:txBody>
                    <a:bodyPr/>
                    <a:lstStyle/>
                    <a:p>
                      <a:pPr algn="ctr">
                        <a:lnSpc>
                          <a:spcPct val="115000"/>
                        </a:lnSpc>
                        <a:spcAft>
                          <a:spcPts val="0"/>
                        </a:spcAft>
                      </a:pPr>
                      <a:r>
                        <a:rPr lang="sl-SI" sz="1600" dirty="0">
                          <a:effectLst/>
                        </a:rPr>
                        <a:t>152</a:t>
                      </a:r>
                      <a:endParaRPr lang="sl-SI" sz="1600" dirty="0">
                        <a:effectLst/>
                        <a:latin typeface="Calibri"/>
                        <a:ea typeface="Calibri"/>
                        <a:cs typeface="Times New Roman"/>
                      </a:endParaRPr>
                    </a:p>
                  </a:txBody>
                  <a:tcPr marL="44450" marR="44450" marT="0" marB="0" anchor="b"/>
                </a:tc>
                <a:tc>
                  <a:txBody>
                    <a:bodyPr/>
                    <a:lstStyle/>
                    <a:p>
                      <a:pPr algn="ctr">
                        <a:lnSpc>
                          <a:spcPct val="115000"/>
                        </a:lnSpc>
                        <a:spcAft>
                          <a:spcPts val="0"/>
                        </a:spcAft>
                      </a:pPr>
                      <a:r>
                        <a:rPr lang="sl-SI" sz="1600" dirty="0">
                          <a:effectLst/>
                        </a:rPr>
                        <a:t>566</a:t>
                      </a:r>
                      <a:endParaRPr lang="sl-SI" sz="1600" dirty="0">
                        <a:effectLst/>
                        <a:latin typeface="Calibri"/>
                        <a:ea typeface="Calibri"/>
                        <a:cs typeface="Times New Roman"/>
                      </a:endParaRPr>
                    </a:p>
                  </a:txBody>
                  <a:tcPr marL="44450" marR="44450" marT="0" marB="0" anchor="b"/>
                </a:tc>
                <a:tc>
                  <a:txBody>
                    <a:bodyPr/>
                    <a:lstStyle/>
                    <a:p>
                      <a:pPr algn="ctr">
                        <a:lnSpc>
                          <a:spcPct val="115000"/>
                        </a:lnSpc>
                        <a:spcAft>
                          <a:spcPts val="0"/>
                        </a:spcAft>
                      </a:pPr>
                      <a:r>
                        <a:rPr lang="sl-SI" sz="1600" dirty="0">
                          <a:effectLst/>
                        </a:rPr>
                        <a:t>885</a:t>
                      </a:r>
                      <a:endParaRPr lang="sl-SI" sz="1600" dirty="0">
                        <a:effectLst/>
                        <a:latin typeface="Calibri"/>
                        <a:ea typeface="Calibri"/>
                        <a:cs typeface="Times New Roman"/>
                      </a:endParaRPr>
                    </a:p>
                  </a:txBody>
                  <a:tcPr marL="44450" marR="44450" marT="0" marB="0" anchor="b"/>
                </a:tc>
                <a:tc>
                  <a:txBody>
                    <a:bodyPr/>
                    <a:lstStyle/>
                    <a:p>
                      <a:pPr algn="ctr">
                        <a:lnSpc>
                          <a:spcPct val="115000"/>
                        </a:lnSpc>
                        <a:spcAft>
                          <a:spcPts val="0"/>
                        </a:spcAft>
                      </a:pPr>
                      <a:endParaRPr lang="sl-SI" sz="1800" b="1" dirty="0">
                        <a:solidFill>
                          <a:schemeClr val="tx1"/>
                        </a:solidFill>
                        <a:effectLst/>
                        <a:latin typeface="+mn-lt"/>
                        <a:ea typeface="+mn-ea"/>
                        <a:cs typeface="+mn-cs"/>
                      </a:endParaRPr>
                    </a:p>
                    <a:p>
                      <a:pPr algn="ctr">
                        <a:lnSpc>
                          <a:spcPct val="115000"/>
                        </a:lnSpc>
                        <a:spcAft>
                          <a:spcPts val="0"/>
                        </a:spcAft>
                      </a:pPr>
                      <a:r>
                        <a:rPr lang="sl-SI" sz="1800" b="1" dirty="0">
                          <a:solidFill>
                            <a:schemeClr val="tx1"/>
                          </a:solidFill>
                          <a:effectLst/>
                          <a:latin typeface="+mn-lt"/>
                          <a:ea typeface="+mn-ea"/>
                          <a:cs typeface="+mn-cs"/>
                        </a:rPr>
                        <a:t>1503</a:t>
                      </a:r>
                      <a:endParaRPr lang="sl-SI" sz="1800" b="1" dirty="0">
                        <a:solidFill>
                          <a:schemeClr val="tx1"/>
                        </a:solidFill>
                        <a:effectLst/>
                        <a:latin typeface="Calibri"/>
                        <a:ea typeface="Calibri"/>
                        <a:cs typeface="Times New Roman"/>
                      </a:endParaRPr>
                    </a:p>
                  </a:txBody>
                  <a:tcPr marL="44450" marR="44450" marT="0" marB="0" anchor="b"/>
                </a:tc>
                <a:tc>
                  <a:txBody>
                    <a:bodyPr/>
                    <a:lstStyle/>
                    <a:p>
                      <a:pPr algn="ctr">
                        <a:lnSpc>
                          <a:spcPct val="115000"/>
                        </a:lnSpc>
                        <a:spcAft>
                          <a:spcPts val="0"/>
                        </a:spcAft>
                      </a:pPr>
                      <a:r>
                        <a:rPr lang="sl-SI" sz="1800" b="1" dirty="0">
                          <a:solidFill>
                            <a:schemeClr val="tx1"/>
                          </a:solidFill>
                          <a:effectLst/>
                          <a:latin typeface="Calibri"/>
                          <a:ea typeface="Calibri"/>
                          <a:cs typeface="Times New Roman"/>
                        </a:rPr>
                        <a:t>2017</a:t>
                      </a:r>
                    </a:p>
                  </a:txBody>
                  <a:tcPr marL="44450" marR="44450" marT="0" marB="0" anchor="b"/>
                </a:tc>
                <a:tc>
                  <a:txBody>
                    <a:bodyPr/>
                    <a:lstStyle/>
                    <a:p>
                      <a:pPr algn="ctr">
                        <a:lnSpc>
                          <a:spcPct val="115000"/>
                        </a:lnSpc>
                        <a:spcAft>
                          <a:spcPts val="0"/>
                        </a:spcAft>
                      </a:pPr>
                      <a:r>
                        <a:rPr lang="sl-SI" sz="1800" b="1" dirty="0">
                          <a:solidFill>
                            <a:schemeClr val="tx1"/>
                          </a:solidFill>
                          <a:effectLst/>
                          <a:latin typeface="Calibri"/>
                          <a:ea typeface="Calibri"/>
                          <a:cs typeface="Times New Roman"/>
                        </a:rPr>
                        <a:t>2295</a:t>
                      </a:r>
                    </a:p>
                  </a:txBody>
                  <a:tcPr marL="44450" marR="44450" marT="0" marB="0" anchor="b"/>
                </a:tc>
                <a:tc>
                  <a:txBody>
                    <a:bodyPr/>
                    <a:lstStyle/>
                    <a:p>
                      <a:pPr algn="ctr">
                        <a:lnSpc>
                          <a:spcPct val="115000"/>
                        </a:lnSpc>
                        <a:spcAft>
                          <a:spcPts val="0"/>
                        </a:spcAft>
                      </a:pPr>
                      <a:r>
                        <a:rPr lang="sl-SI" sz="1800" b="1" dirty="0">
                          <a:solidFill>
                            <a:schemeClr val="tx1"/>
                          </a:solidFill>
                          <a:effectLst/>
                          <a:latin typeface="Calibri"/>
                          <a:ea typeface="Calibri"/>
                          <a:cs typeface="Times New Roman"/>
                        </a:rPr>
                        <a:t>2481</a:t>
                      </a:r>
                    </a:p>
                  </a:txBody>
                  <a:tcPr marL="44450" marR="44450" marT="0" marB="0" anchor="b"/>
                </a:tc>
                <a:tc>
                  <a:txBody>
                    <a:bodyPr/>
                    <a:lstStyle/>
                    <a:p>
                      <a:pPr algn="ctr">
                        <a:lnSpc>
                          <a:spcPct val="115000"/>
                        </a:lnSpc>
                        <a:spcAft>
                          <a:spcPts val="0"/>
                        </a:spcAft>
                      </a:pPr>
                      <a:r>
                        <a:rPr lang="sl-SI" sz="1800" b="1" dirty="0">
                          <a:solidFill>
                            <a:srgbClr val="FF0000"/>
                          </a:solidFill>
                          <a:effectLst/>
                          <a:latin typeface="Calibri"/>
                          <a:ea typeface="Calibri"/>
                          <a:cs typeface="Times New Roman"/>
                        </a:rPr>
                        <a:t>2523</a:t>
                      </a:r>
                    </a:p>
                  </a:txBody>
                  <a:tcPr marL="44450" marR="44450" marT="0" marB="0" anchor="b"/>
                </a:tc>
                <a:extLst>
                  <a:ext uri="{0D108BD9-81ED-4DB2-BD59-A6C34878D82A}">
                    <a16:rowId xmlns:a16="http://schemas.microsoft.com/office/drawing/2014/main" val="10003"/>
                  </a:ext>
                </a:extLst>
              </a:tr>
              <a:tr h="480709">
                <a:tc>
                  <a:txBody>
                    <a:bodyPr/>
                    <a:lstStyle/>
                    <a:p>
                      <a:pPr>
                        <a:lnSpc>
                          <a:spcPct val="115000"/>
                        </a:lnSpc>
                        <a:spcAft>
                          <a:spcPts val="0"/>
                        </a:spcAft>
                      </a:pPr>
                      <a:r>
                        <a:rPr lang="sl-SI" sz="1400" dirty="0">
                          <a:effectLst/>
                        </a:rPr>
                        <a:t>Število CK krav / rejo</a:t>
                      </a:r>
                      <a:endParaRPr lang="sl-SI" sz="1400" dirty="0">
                        <a:effectLst/>
                        <a:latin typeface="Calibri"/>
                        <a:ea typeface="Calibri"/>
                        <a:cs typeface="Times New Roman"/>
                      </a:endParaRPr>
                    </a:p>
                  </a:txBody>
                  <a:tcPr marL="44450" marR="44450" marT="0" marB="0" anchor="b"/>
                </a:tc>
                <a:tc>
                  <a:txBody>
                    <a:bodyPr/>
                    <a:lstStyle/>
                    <a:p>
                      <a:pPr algn="ctr">
                        <a:lnSpc>
                          <a:spcPct val="115000"/>
                        </a:lnSpc>
                        <a:spcAft>
                          <a:spcPts val="0"/>
                        </a:spcAft>
                      </a:pPr>
                      <a:r>
                        <a:rPr lang="sl-SI" sz="1600" dirty="0">
                          <a:effectLst/>
                        </a:rPr>
                        <a:t>1,4</a:t>
                      </a:r>
                      <a:endParaRPr lang="sl-SI" sz="1600" dirty="0">
                        <a:effectLst/>
                        <a:latin typeface="Calibri"/>
                        <a:ea typeface="Calibri"/>
                        <a:cs typeface="Times New Roman"/>
                      </a:endParaRPr>
                    </a:p>
                  </a:txBody>
                  <a:tcPr marL="44450" marR="44450" marT="0" marB="0" anchor="b"/>
                </a:tc>
                <a:tc>
                  <a:txBody>
                    <a:bodyPr/>
                    <a:lstStyle/>
                    <a:p>
                      <a:pPr algn="ctr">
                        <a:lnSpc>
                          <a:spcPct val="115000"/>
                        </a:lnSpc>
                        <a:spcAft>
                          <a:spcPts val="0"/>
                        </a:spcAft>
                      </a:pPr>
                      <a:r>
                        <a:rPr lang="sl-SI" sz="1600" dirty="0">
                          <a:effectLst/>
                        </a:rPr>
                        <a:t>1,9</a:t>
                      </a:r>
                      <a:endParaRPr lang="sl-SI" sz="1600" dirty="0">
                        <a:effectLst/>
                        <a:latin typeface="Calibri"/>
                        <a:ea typeface="Calibri"/>
                        <a:cs typeface="Times New Roman"/>
                      </a:endParaRPr>
                    </a:p>
                  </a:txBody>
                  <a:tcPr marL="44450" marR="44450" marT="0" marB="0" anchor="b"/>
                </a:tc>
                <a:tc>
                  <a:txBody>
                    <a:bodyPr/>
                    <a:lstStyle/>
                    <a:p>
                      <a:pPr algn="ctr">
                        <a:lnSpc>
                          <a:spcPct val="115000"/>
                        </a:lnSpc>
                        <a:spcAft>
                          <a:spcPts val="0"/>
                        </a:spcAft>
                      </a:pPr>
                      <a:r>
                        <a:rPr lang="sl-SI" sz="1600" dirty="0">
                          <a:effectLst/>
                        </a:rPr>
                        <a:t>2,1</a:t>
                      </a:r>
                      <a:endParaRPr lang="sl-SI" sz="1600" dirty="0">
                        <a:effectLst/>
                        <a:latin typeface="Calibri"/>
                        <a:ea typeface="Calibri"/>
                        <a:cs typeface="Times New Roman"/>
                      </a:endParaRPr>
                    </a:p>
                  </a:txBody>
                  <a:tcPr marL="44450" marR="44450" marT="0" marB="0" anchor="b"/>
                </a:tc>
                <a:tc>
                  <a:txBody>
                    <a:bodyPr/>
                    <a:lstStyle/>
                    <a:p>
                      <a:pPr algn="ctr">
                        <a:lnSpc>
                          <a:spcPct val="115000"/>
                        </a:lnSpc>
                        <a:spcAft>
                          <a:spcPts val="0"/>
                        </a:spcAft>
                      </a:pPr>
                      <a:endParaRPr lang="sl-SI" sz="1800" b="1" dirty="0">
                        <a:solidFill>
                          <a:schemeClr val="tx1"/>
                        </a:solidFill>
                        <a:effectLst/>
                        <a:latin typeface="+mn-lt"/>
                        <a:ea typeface="+mn-ea"/>
                        <a:cs typeface="+mn-cs"/>
                      </a:endParaRPr>
                    </a:p>
                    <a:p>
                      <a:pPr algn="ctr">
                        <a:lnSpc>
                          <a:spcPct val="115000"/>
                        </a:lnSpc>
                        <a:spcAft>
                          <a:spcPts val="0"/>
                        </a:spcAft>
                      </a:pPr>
                      <a:r>
                        <a:rPr lang="sl-SI" sz="1800" b="1" dirty="0">
                          <a:solidFill>
                            <a:schemeClr val="tx1"/>
                          </a:solidFill>
                          <a:effectLst/>
                          <a:latin typeface="+mn-lt"/>
                          <a:ea typeface="+mn-ea"/>
                          <a:cs typeface="+mn-cs"/>
                        </a:rPr>
                        <a:t>2,2</a:t>
                      </a:r>
                      <a:endParaRPr lang="sl-SI" sz="1800" b="1" dirty="0">
                        <a:solidFill>
                          <a:schemeClr val="tx1"/>
                        </a:solidFill>
                        <a:effectLst/>
                        <a:latin typeface="Calibri"/>
                        <a:ea typeface="Calibri"/>
                        <a:cs typeface="Times New Roman"/>
                      </a:endParaRPr>
                    </a:p>
                  </a:txBody>
                  <a:tcPr marL="44450" marR="44450" marT="0" marB="0" anchor="b"/>
                </a:tc>
                <a:tc>
                  <a:txBody>
                    <a:bodyPr/>
                    <a:lstStyle/>
                    <a:p>
                      <a:pPr algn="ctr">
                        <a:lnSpc>
                          <a:spcPct val="115000"/>
                        </a:lnSpc>
                        <a:spcAft>
                          <a:spcPts val="0"/>
                        </a:spcAft>
                      </a:pPr>
                      <a:r>
                        <a:rPr lang="sl-SI" sz="1800" b="1" dirty="0">
                          <a:solidFill>
                            <a:schemeClr val="tx1"/>
                          </a:solidFill>
                          <a:effectLst/>
                          <a:latin typeface="Calibri"/>
                          <a:ea typeface="Calibri"/>
                          <a:cs typeface="Times New Roman"/>
                        </a:rPr>
                        <a:t>2,6</a:t>
                      </a:r>
                    </a:p>
                  </a:txBody>
                  <a:tcPr marL="44450" marR="44450" marT="0" marB="0" anchor="b"/>
                </a:tc>
                <a:tc>
                  <a:txBody>
                    <a:bodyPr/>
                    <a:lstStyle/>
                    <a:p>
                      <a:pPr algn="ctr">
                        <a:lnSpc>
                          <a:spcPct val="115000"/>
                        </a:lnSpc>
                        <a:spcAft>
                          <a:spcPts val="0"/>
                        </a:spcAft>
                      </a:pPr>
                      <a:r>
                        <a:rPr lang="sl-SI" sz="1800" b="1" dirty="0">
                          <a:solidFill>
                            <a:schemeClr val="tx1"/>
                          </a:solidFill>
                          <a:effectLst/>
                          <a:latin typeface="Calibri"/>
                          <a:ea typeface="Calibri"/>
                          <a:cs typeface="Times New Roman"/>
                        </a:rPr>
                        <a:t>2,8</a:t>
                      </a:r>
                    </a:p>
                  </a:txBody>
                  <a:tcPr marL="44450" marR="44450" marT="0" marB="0" anchor="b"/>
                </a:tc>
                <a:tc>
                  <a:txBody>
                    <a:bodyPr/>
                    <a:lstStyle/>
                    <a:p>
                      <a:pPr algn="ctr">
                        <a:lnSpc>
                          <a:spcPct val="115000"/>
                        </a:lnSpc>
                        <a:spcAft>
                          <a:spcPts val="0"/>
                        </a:spcAft>
                      </a:pPr>
                      <a:r>
                        <a:rPr lang="sl-SI" sz="1800" b="1" dirty="0">
                          <a:solidFill>
                            <a:schemeClr val="tx1"/>
                          </a:solidFill>
                          <a:effectLst/>
                          <a:latin typeface="Calibri"/>
                          <a:ea typeface="Calibri"/>
                          <a:cs typeface="Times New Roman"/>
                        </a:rPr>
                        <a:t>2,9</a:t>
                      </a:r>
                    </a:p>
                  </a:txBody>
                  <a:tcPr marL="44450" marR="44450" marT="0" marB="0" anchor="b"/>
                </a:tc>
                <a:tc>
                  <a:txBody>
                    <a:bodyPr/>
                    <a:lstStyle/>
                    <a:p>
                      <a:pPr algn="ctr">
                        <a:lnSpc>
                          <a:spcPct val="115000"/>
                        </a:lnSpc>
                        <a:spcAft>
                          <a:spcPts val="0"/>
                        </a:spcAft>
                      </a:pPr>
                      <a:r>
                        <a:rPr lang="sl-SI" sz="1800" b="1" dirty="0">
                          <a:solidFill>
                            <a:srgbClr val="FF0000"/>
                          </a:solidFill>
                          <a:effectLst/>
                          <a:latin typeface="Calibri"/>
                          <a:ea typeface="Calibri"/>
                          <a:cs typeface="Times New Roman"/>
                        </a:rPr>
                        <a:t>2,9</a:t>
                      </a:r>
                    </a:p>
                  </a:txBody>
                  <a:tcPr marL="44450" marR="44450" marT="0" marB="0" anchor="b"/>
                </a:tc>
                <a:extLst>
                  <a:ext uri="{0D108BD9-81ED-4DB2-BD59-A6C34878D82A}">
                    <a16:rowId xmlns:a16="http://schemas.microsoft.com/office/drawing/2014/main" val="10004"/>
                  </a:ext>
                </a:extLst>
              </a:tr>
              <a:tr h="480709">
                <a:tc>
                  <a:txBody>
                    <a:bodyPr/>
                    <a:lstStyle/>
                    <a:p>
                      <a:pPr>
                        <a:lnSpc>
                          <a:spcPct val="115000"/>
                        </a:lnSpc>
                        <a:spcAft>
                          <a:spcPts val="0"/>
                        </a:spcAft>
                      </a:pPr>
                      <a:r>
                        <a:rPr lang="sl-SI" sz="1400" dirty="0">
                          <a:effectLst/>
                        </a:rPr>
                        <a:t>Krav – vse pasme (VP)</a:t>
                      </a:r>
                      <a:endParaRPr lang="sl-SI" sz="1400" dirty="0">
                        <a:effectLst/>
                        <a:latin typeface="Calibri"/>
                        <a:ea typeface="Calibri"/>
                        <a:cs typeface="Times New Roman"/>
                      </a:endParaRPr>
                    </a:p>
                  </a:txBody>
                  <a:tcPr marL="44450" marR="44450" marT="0" marB="0" anchor="b"/>
                </a:tc>
                <a:tc>
                  <a:txBody>
                    <a:bodyPr/>
                    <a:lstStyle/>
                    <a:p>
                      <a:pPr algn="ctr">
                        <a:lnSpc>
                          <a:spcPct val="115000"/>
                        </a:lnSpc>
                        <a:spcAft>
                          <a:spcPts val="0"/>
                        </a:spcAft>
                      </a:pPr>
                      <a:r>
                        <a:rPr lang="sl-SI" sz="1600" dirty="0">
                          <a:effectLst/>
                        </a:rPr>
                        <a:t>440</a:t>
                      </a:r>
                      <a:endParaRPr lang="sl-SI" sz="1600" dirty="0">
                        <a:effectLst/>
                        <a:latin typeface="Calibri"/>
                        <a:ea typeface="Calibri"/>
                        <a:cs typeface="Times New Roman"/>
                      </a:endParaRPr>
                    </a:p>
                  </a:txBody>
                  <a:tcPr marL="44450" marR="44450" marT="0" marB="0" anchor="b"/>
                </a:tc>
                <a:tc>
                  <a:txBody>
                    <a:bodyPr/>
                    <a:lstStyle/>
                    <a:p>
                      <a:pPr algn="ctr">
                        <a:lnSpc>
                          <a:spcPct val="115000"/>
                        </a:lnSpc>
                        <a:spcAft>
                          <a:spcPts val="0"/>
                        </a:spcAft>
                      </a:pPr>
                      <a:r>
                        <a:rPr lang="sl-SI" sz="1600" dirty="0">
                          <a:effectLst/>
                        </a:rPr>
                        <a:t>1223</a:t>
                      </a:r>
                      <a:endParaRPr lang="sl-SI" sz="1600" dirty="0">
                        <a:effectLst/>
                        <a:latin typeface="Calibri"/>
                        <a:ea typeface="Calibri"/>
                        <a:cs typeface="Times New Roman"/>
                      </a:endParaRPr>
                    </a:p>
                  </a:txBody>
                  <a:tcPr marL="44450" marR="44450" marT="0" marB="0" anchor="b"/>
                </a:tc>
                <a:tc>
                  <a:txBody>
                    <a:bodyPr/>
                    <a:lstStyle/>
                    <a:p>
                      <a:pPr algn="ctr">
                        <a:lnSpc>
                          <a:spcPct val="115000"/>
                        </a:lnSpc>
                        <a:spcAft>
                          <a:spcPts val="0"/>
                        </a:spcAft>
                      </a:pPr>
                      <a:r>
                        <a:rPr lang="sl-SI" sz="1600" dirty="0">
                          <a:effectLst/>
                        </a:rPr>
                        <a:t>1704</a:t>
                      </a:r>
                      <a:endParaRPr lang="sl-SI" sz="1600" dirty="0">
                        <a:effectLst/>
                        <a:latin typeface="Calibri"/>
                        <a:ea typeface="Calibri"/>
                        <a:cs typeface="Times New Roman"/>
                      </a:endParaRPr>
                    </a:p>
                  </a:txBody>
                  <a:tcPr marL="44450" marR="44450" marT="0" marB="0" anchor="b"/>
                </a:tc>
                <a:tc>
                  <a:txBody>
                    <a:bodyPr/>
                    <a:lstStyle/>
                    <a:p>
                      <a:pPr algn="ctr">
                        <a:lnSpc>
                          <a:spcPct val="115000"/>
                        </a:lnSpc>
                        <a:spcAft>
                          <a:spcPts val="0"/>
                        </a:spcAft>
                      </a:pPr>
                      <a:endParaRPr lang="sl-SI" sz="1800" b="1" dirty="0">
                        <a:solidFill>
                          <a:schemeClr val="tx1"/>
                        </a:solidFill>
                        <a:effectLst/>
                        <a:latin typeface="+mn-lt"/>
                        <a:ea typeface="+mn-ea"/>
                        <a:cs typeface="+mn-cs"/>
                      </a:endParaRPr>
                    </a:p>
                    <a:p>
                      <a:pPr algn="ctr">
                        <a:lnSpc>
                          <a:spcPct val="115000"/>
                        </a:lnSpc>
                        <a:spcAft>
                          <a:spcPts val="0"/>
                        </a:spcAft>
                      </a:pPr>
                      <a:r>
                        <a:rPr lang="sl-SI" sz="1800" b="1" dirty="0">
                          <a:solidFill>
                            <a:schemeClr val="tx1"/>
                          </a:solidFill>
                          <a:effectLst/>
                          <a:latin typeface="+mn-lt"/>
                          <a:ea typeface="+mn-ea"/>
                          <a:cs typeface="+mn-cs"/>
                        </a:rPr>
                        <a:t>2450</a:t>
                      </a:r>
                      <a:endParaRPr lang="sl-SI" sz="1800" b="1" dirty="0">
                        <a:solidFill>
                          <a:schemeClr val="tx1"/>
                        </a:solidFill>
                        <a:effectLst/>
                        <a:latin typeface="Calibri"/>
                        <a:ea typeface="Calibri"/>
                        <a:cs typeface="Times New Roman"/>
                      </a:endParaRPr>
                    </a:p>
                  </a:txBody>
                  <a:tcPr marL="44450" marR="44450" marT="0" marB="0" anchor="b"/>
                </a:tc>
                <a:tc>
                  <a:txBody>
                    <a:bodyPr/>
                    <a:lstStyle/>
                    <a:p>
                      <a:pPr algn="ctr">
                        <a:lnSpc>
                          <a:spcPct val="115000"/>
                        </a:lnSpc>
                        <a:spcAft>
                          <a:spcPts val="0"/>
                        </a:spcAft>
                      </a:pPr>
                      <a:r>
                        <a:rPr lang="sl-SI" sz="1800" b="1" dirty="0">
                          <a:solidFill>
                            <a:schemeClr val="tx1"/>
                          </a:solidFill>
                          <a:effectLst/>
                          <a:latin typeface="Calibri"/>
                          <a:ea typeface="Calibri"/>
                          <a:cs typeface="Times New Roman"/>
                        </a:rPr>
                        <a:t>3472</a:t>
                      </a:r>
                    </a:p>
                  </a:txBody>
                  <a:tcPr marL="44450" marR="44450" marT="0" marB="0" anchor="b"/>
                </a:tc>
                <a:tc>
                  <a:txBody>
                    <a:bodyPr/>
                    <a:lstStyle/>
                    <a:p>
                      <a:pPr algn="ctr">
                        <a:lnSpc>
                          <a:spcPct val="115000"/>
                        </a:lnSpc>
                        <a:spcAft>
                          <a:spcPts val="0"/>
                        </a:spcAft>
                      </a:pPr>
                      <a:r>
                        <a:rPr lang="sl-SI" sz="1800" b="1" dirty="0">
                          <a:solidFill>
                            <a:schemeClr val="tx1"/>
                          </a:solidFill>
                          <a:effectLst/>
                          <a:latin typeface="Calibri"/>
                          <a:ea typeface="Calibri"/>
                          <a:cs typeface="Times New Roman"/>
                        </a:rPr>
                        <a:t>4044</a:t>
                      </a:r>
                    </a:p>
                  </a:txBody>
                  <a:tcPr marL="44450" marR="44450" marT="0" marB="0" anchor="b"/>
                </a:tc>
                <a:tc>
                  <a:txBody>
                    <a:bodyPr/>
                    <a:lstStyle/>
                    <a:p>
                      <a:pPr algn="ctr">
                        <a:lnSpc>
                          <a:spcPct val="115000"/>
                        </a:lnSpc>
                        <a:spcAft>
                          <a:spcPts val="0"/>
                        </a:spcAft>
                      </a:pPr>
                      <a:r>
                        <a:rPr lang="sl-SI" sz="1800" b="1" dirty="0">
                          <a:solidFill>
                            <a:schemeClr val="tx1"/>
                          </a:solidFill>
                          <a:effectLst/>
                          <a:latin typeface="Calibri"/>
                          <a:ea typeface="Calibri"/>
                          <a:cs typeface="Times New Roman"/>
                        </a:rPr>
                        <a:t>4441</a:t>
                      </a:r>
                    </a:p>
                  </a:txBody>
                  <a:tcPr marL="44450" marR="44450" marT="0" marB="0" anchor="b"/>
                </a:tc>
                <a:tc>
                  <a:txBody>
                    <a:bodyPr/>
                    <a:lstStyle/>
                    <a:p>
                      <a:pPr algn="ctr">
                        <a:lnSpc>
                          <a:spcPct val="115000"/>
                        </a:lnSpc>
                        <a:spcAft>
                          <a:spcPts val="0"/>
                        </a:spcAft>
                      </a:pPr>
                      <a:r>
                        <a:rPr lang="sl-SI" sz="1800" b="1" dirty="0">
                          <a:solidFill>
                            <a:srgbClr val="FF0000"/>
                          </a:solidFill>
                          <a:effectLst/>
                          <a:latin typeface="Calibri"/>
                          <a:ea typeface="Calibri"/>
                          <a:cs typeface="Times New Roman"/>
                        </a:rPr>
                        <a:t>4204</a:t>
                      </a:r>
                    </a:p>
                  </a:txBody>
                  <a:tcPr marL="44450" marR="44450" marT="0" marB="0" anchor="b"/>
                </a:tc>
                <a:extLst>
                  <a:ext uri="{0D108BD9-81ED-4DB2-BD59-A6C34878D82A}">
                    <a16:rowId xmlns:a16="http://schemas.microsoft.com/office/drawing/2014/main" val="10005"/>
                  </a:ext>
                </a:extLst>
              </a:tr>
              <a:tr h="480709">
                <a:tc>
                  <a:txBody>
                    <a:bodyPr/>
                    <a:lstStyle/>
                    <a:p>
                      <a:pPr>
                        <a:lnSpc>
                          <a:spcPct val="115000"/>
                        </a:lnSpc>
                        <a:spcAft>
                          <a:spcPts val="0"/>
                        </a:spcAft>
                      </a:pPr>
                      <a:r>
                        <a:rPr lang="sl-SI" sz="1400" dirty="0">
                          <a:effectLst/>
                        </a:rPr>
                        <a:t>Krav VP / rejo</a:t>
                      </a:r>
                      <a:endParaRPr lang="sl-SI" sz="1400" dirty="0">
                        <a:effectLst/>
                        <a:latin typeface="Calibri"/>
                        <a:ea typeface="Calibri"/>
                        <a:cs typeface="Times New Roman"/>
                      </a:endParaRPr>
                    </a:p>
                  </a:txBody>
                  <a:tcPr marL="44450" marR="44450" marT="0" marB="0" anchor="b"/>
                </a:tc>
                <a:tc>
                  <a:txBody>
                    <a:bodyPr/>
                    <a:lstStyle/>
                    <a:p>
                      <a:pPr algn="ctr">
                        <a:lnSpc>
                          <a:spcPct val="115000"/>
                        </a:lnSpc>
                        <a:spcAft>
                          <a:spcPts val="0"/>
                        </a:spcAft>
                      </a:pPr>
                      <a:r>
                        <a:rPr lang="sl-SI" sz="1600" dirty="0">
                          <a:effectLst/>
                        </a:rPr>
                        <a:t>4,2</a:t>
                      </a:r>
                      <a:endParaRPr lang="sl-SI" sz="1600" dirty="0">
                        <a:effectLst/>
                        <a:latin typeface="Calibri"/>
                        <a:ea typeface="Calibri"/>
                        <a:cs typeface="Times New Roman"/>
                      </a:endParaRPr>
                    </a:p>
                  </a:txBody>
                  <a:tcPr marL="44450" marR="44450" marT="0" marB="0" anchor="b"/>
                </a:tc>
                <a:tc>
                  <a:txBody>
                    <a:bodyPr/>
                    <a:lstStyle/>
                    <a:p>
                      <a:pPr algn="ctr">
                        <a:lnSpc>
                          <a:spcPct val="115000"/>
                        </a:lnSpc>
                        <a:spcAft>
                          <a:spcPts val="0"/>
                        </a:spcAft>
                      </a:pPr>
                      <a:r>
                        <a:rPr lang="sl-SI" sz="1600" dirty="0">
                          <a:effectLst/>
                        </a:rPr>
                        <a:t>4,2</a:t>
                      </a:r>
                      <a:endParaRPr lang="sl-SI" sz="1600" dirty="0">
                        <a:effectLst/>
                        <a:latin typeface="Calibri"/>
                        <a:ea typeface="Calibri"/>
                        <a:cs typeface="Times New Roman"/>
                      </a:endParaRPr>
                    </a:p>
                  </a:txBody>
                  <a:tcPr marL="44450" marR="44450" marT="0" marB="0" anchor="b"/>
                </a:tc>
                <a:tc>
                  <a:txBody>
                    <a:bodyPr/>
                    <a:lstStyle/>
                    <a:p>
                      <a:pPr algn="ctr">
                        <a:lnSpc>
                          <a:spcPct val="115000"/>
                        </a:lnSpc>
                        <a:spcAft>
                          <a:spcPts val="0"/>
                        </a:spcAft>
                      </a:pPr>
                      <a:r>
                        <a:rPr lang="sl-SI" sz="1600" dirty="0">
                          <a:effectLst/>
                        </a:rPr>
                        <a:t>4,0</a:t>
                      </a:r>
                      <a:endParaRPr lang="sl-SI" sz="1600" dirty="0">
                        <a:effectLst/>
                        <a:latin typeface="Calibri"/>
                        <a:ea typeface="Calibri"/>
                        <a:cs typeface="Times New Roman"/>
                      </a:endParaRPr>
                    </a:p>
                  </a:txBody>
                  <a:tcPr marL="44450" marR="44450" marT="0" marB="0" anchor="b"/>
                </a:tc>
                <a:tc>
                  <a:txBody>
                    <a:bodyPr/>
                    <a:lstStyle/>
                    <a:p>
                      <a:pPr algn="ctr">
                        <a:lnSpc>
                          <a:spcPct val="115000"/>
                        </a:lnSpc>
                        <a:spcAft>
                          <a:spcPts val="0"/>
                        </a:spcAft>
                      </a:pPr>
                      <a:endParaRPr lang="sl-SI" sz="1800" b="1" dirty="0">
                        <a:solidFill>
                          <a:schemeClr val="tx1"/>
                        </a:solidFill>
                        <a:effectLst/>
                        <a:latin typeface="+mn-lt"/>
                        <a:ea typeface="+mn-ea"/>
                        <a:cs typeface="+mn-cs"/>
                      </a:endParaRPr>
                    </a:p>
                    <a:p>
                      <a:pPr algn="ctr">
                        <a:lnSpc>
                          <a:spcPct val="115000"/>
                        </a:lnSpc>
                        <a:spcAft>
                          <a:spcPts val="0"/>
                        </a:spcAft>
                      </a:pPr>
                      <a:r>
                        <a:rPr lang="sl-SI" sz="1800" b="1" dirty="0">
                          <a:solidFill>
                            <a:schemeClr val="tx1"/>
                          </a:solidFill>
                          <a:effectLst/>
                          <a:latin typeface="+mn-lt"/>
                          <a:ea typeface="+mn-ea"/>
                          <a:cs typeface="+mn-cs"/>
                        </a:rPr>
                        <a:t>3,5</a:t>
                      </a:r>
                      <a:endParaRPr lang="sl-SI" sz="1800" b="1" dirty="0">
                        <a:solidFill>
                          <a:schemeClr val="tx1"/>
                        </a:solidFill>
                        <a:effectLst/>
                        <a:latin typeface="Calibri"/>
                        <a:ea typeface="Calibri"/>
                        <a:cs typeface="Times New Roman"/>
                      </a:endParaRPr>
                    </a:p>
                  </a:txBody>
                  <a:tcPr marL="44450" marR="44450" marT="0" marB="0" anchor="b"/>
                </a:tc>
                <a:tc>
                  <a:txBody>
                    <a:bodyPr/>
                    <a:lstStyle/>
                    <a:p>
                      <a:pPr algn="ctr">
                        <a:lnSpc>
                          <a:spcPct val="115000"/>
                        </a:lnSpc>
                        <a:spcAft>
                          <a:spcPts val="0"/>
                        </a:spcAft>
                      </a:pPr>
                      <a:r>
                        <a:rPr lang="sl-SI" sz="1800" b="1" dirty="0">
                          <a:solidFill>
                            <a:schemeClr val="tx1"/>
                          </a:solidFill>
                          <a:effectLst/>
                          <a:latin typeface="Calibri"/>
                          <a:ea typeface="Calibri"/>
                          <a:cs typeface="Times New Roman"/>
                        </a:rPr>
                        <a:t>4,48</a:t>
                      </a:r>
                    </a:p>
                  </a:txBody>
                  <a:tcPr marL="44450" marR="44450" marT="0" marB="0" anchor="b"/>
                </a:tc>
                <a:tc>
                  <a:txBody>
                    <a:bodyPr/>
                    <a:lstStyle/>
                    <a:p>
                      <a:pPr algn="ctr">
                        <a:lnSpc>
                          <a:spcPct val="115000"/>
                        </a:lnSpc>
                        <a:spcAft>
                          <a:spcPts val="0"/>
                        </a:spcAft>
                      </a:pPr>
                      <a:r>
                        <a:rPr lang="sl-SI" sz="1800" b="1" dirty="0">
                          <a:solidFill>
                            <a:schemeClr val="tx1"/>
                          </a:solidFill>
                          <a:effectLst/>
                          <a:latin typeface="Calibri"/>
                          <a:ea typeface="Calibri"/>
                          <a:cs typeface="Times New Roman"/>
                        </a:rPr>
                        <a:t>4,9</a:t>
                      </a:r>
                    </a:p>
                  </a:txBody>
                  <a:tcPr marL="44450" marR="44450" marT="0" marB="0" anchor="b"/>
                </a:tc>
                <a:tc>
                  <a:txBody>
                    <a:bodyPr/>
                    <a:lstStyle/>
                    <a:p>
                      <a:pPr algn="ctr">
                        <a:lnSpc>
                          <a:spcPct val="115000"/>
                        </a:lnSpc>
                        <a:spcAft>
                          <a:spcPts val="0"/>
                        </a:spcAft>
                      </a:pPr>
                      <a:r>
                        <a:rPr lang="sl-SI" sz="1800" b="1" dirty="0">
                          <a:solidFill>
                            <a:schemeClr val="tx1"/>
                          </a:solidFill>
                          <a:effectLst/>
                          <a:latin typeface="Calibri"/>
                          <a:ea typeface="Calibri"/>
                          <a:cs typeface="Times New Roman"/>
                        </a:rPr>
                        <a:t>5,1</a:t>
                      </a:r>
                    </a:p>
                  </a:txBody>
                  <a:tcPr marL="44450" marR="44450" marT="0" marB="0" anchor="b"/>
                </a:tc>
                <a:tc>
                  <a:txBody>
                    <a:bodyPr/>
                    <a:lstStyle/>
                    <a:p>
                      <a:pPr algn="ctr">
                        <a:lnSpc>
                          <a:spcPct val="115000"/>
                        </a:lnSpc>
                        <a:spcAft>
                          <a:spcPts val="0"/>
                        </a:spcAft>
                      </a:pPr>
                      <a:r>
                        <a:rPr lang="sl-SI" sz="1800" b="1" dirty="0">
                          <a:solidFill>
                            <a:srgbClr val="FF0000"/>
                          </a:solidFill>
                          <a:effectLst/>
                          <a:latin typeface="Calibri"/>
                          <a:ea typeface="Calibri"/>
                          <a:cs typeface="Times New Roman"/>
                        </a:rPr>
                        <a:t>4,8</a:t>
                      </a:r>
                    </a:p>
                  </a:txBody>
                  <a:tcPr marL="44450" marR="44450" marT="0" marB="0" anchor="b"/>
                </a:tc>
                <a:extLst>
                  <a:ext uri="{0D108BD9-81ED-4DB2-BD59-A6C34878D82A}">
                    <a16:rowId xmlns:a16="http://schemas.microsoft.com/office/drawing/2014/main" val="10006"/>
                  </a:ext>
                </a:extLst>
              </a:tr>
            </a:tbl>
          </a:graphicData>
        </a:graphic>
      </p:graphicFrame>
      <p:sp>
        <p:nvSpPr>
          <p:cNvPr id="5" name="Pravokotnik 4"/>
          <p:cNvSpPr/>
          <p:nvPr/>
        </p:nvSpPr>
        <p:spPr>
          <a:xfrm>
            <a:off x="611560" y="5133179"/>
            <a:ext cx="7992888" cy="646331"/>
          </a:xfrm>
          <a:prstGeom prst="rect">
            <a:avLst/>
          </a:prstGeom>
        </p:spPr>
        <p:txBody>
          <a:bodyPr wrap="square">
            <a:spAutoFit/>
          </a:bodyPr>
          <a:lstStyle/>
          <a:p>
            <a:r>
              <a:rPr lang="sl-SI" dirty="0">
                <a:solidFill>
                  <a:prstClr val="black"/>
                </a:solidFill>
              </a:rPr>
              <a:t>Število krav </a:t>
            </a:r>
            <a:r>
              <a:rPr lang="sl-SI" dirty="0" err="1">
                <a:solidFill>
                  <a:prstClr val="black"/>
                </a:solidFill>
              </a:rPr>
              <a:t>cikaste</a:t>
            </a:r>
            <a:r>
              <a:rPr lang="sl-SI" dirty="0">
                <a:solidFill>
                  <a:prstClr val="black"/>
                </a:solidFill>
              </a:rPr>
              <a:t> pasme po posameznih letih, število rej in povprečja števila krav na rejo v primerjavi z vsemi pasmami, ki jih rede na teh kmetijskih gospodarstvih</a:t>
            </a:r>
          </a:p>
        </p:txBody>
      </p:sp>
      <p:sp>
        <p:nvSpPr>
          <p:cNvPr id="6" name="Pravokotnik 5"/>
          <p:cNvSpPr/>
          <p:nvPr/>
        </p:nvSpPr>
        <p:spPr>
          <a:xfrm>
            <a:off x="755576" y="5301208"/>
            <a:ext cx="4572000" cy="923330"/>
          </a:xfrm>
          <a:prstGeom prst="rect">
            <a:avLst/>
          </a:prstGeom>
        </p:spPr>
        <p:txBody>
          <a:bodyPr>
            <a:spAutoFit/>
          </a:bodyPr>
          <a:lstStyle/>
          <a:p>
            <a:endParaRPr lang="sl-SI" dirty="0">
              <a:solidFill>
                <a:prstClr val="black"/>
              </a:solidFill>
            </a:endParaRPr>
          </a:p>
          <a:p>
            <a:endParaRPr lang="sl-SI" b="1" dirty="0">
              <a:solidFill>
                <a:prstClr val="black"/>
              </a:solidFill>
            </a:endParaRPr>
          </a:p>
          <a:p>
            <a:r>
              <a:rPr lang="sl-SI" dirty="0">
                <a:solidFill>
                  <a:prstClr val="black"/>
                </a:solidFill>
              </a:rPr>
              <a:t>Vir: </a:t>
            </a:r>
            <a:r>
              <a:rPr lang="sl-SI" dirty="0" err="1">
                <a:solidFill>
                  <a:prstClr val="black"/>
                </a:solidFill>
              </a:rPr>
              <a:t>Cpz</a:t>
            </a:r>
            <a:r>
              <a:rPr lang="sl-SI" dirty="0">
                <a:solidFill>
                  <a:prstClr val="black"/>
                </a:solidFill>
              </a:rPr>
              <a:t> Govedo, Kmetijski inštitut Slovenije</a:t>
            </a:r>
          </a:p>
        </p:txBody>
      </p:sp>
    </p:spTree>
    <p:extLst>
      <p:ext uri="{BB962C8B-B14F-4D97-AF65-F5344CB8AC3E}">
        <p14:creationId xmlns:p14="http://schemas.microsoft.com/office/powerpoint/2010/main" val="89004503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Ograda vsebine 3"/>
          <p:cNvGraphicFramePr>
            <a:graphicFrameLocks noGrp="1"/>
          </p:cNvGraphicFramePr>
          <p:nvPr>
            <p:ph idx="1"/>
            <p:extLst>
              <p:ext uri="{D42A27DB-BD31-4B8C-83A1-F6EECF244321}">
                <p14:modId xmlns:p14="http://schemas.microsoft.com/office/powerpoint/2010/main" val="588964452"/>
              </p:ext>
            </p:extLst>
          </p:nvPr>
        </p:nvGraphicFramePr>
        <p:xfrm>
          <a:off x="467544" y="4128"/>
          <a:ext cx="8229600" cy="5905500"/>
        </p:xfrm>
        <a:graphic>
          <a:graphicData uri="http://schemas.openxmlformats.org/drawingml/2006/chart">
            <c:chart xmlns:c="http://schemas.openxmlformats.org/drawingml/2006/chart" xmlns:r="http://schemas.openxmlformats.org/officeDocument/2006/relationships" r:id="rId2"/>
          </a:graphicData>
        </a:graphic>
      </p:graphicFrame>
      <p:sp>
        <p:nvSpPr>
          <p:cNvPr id="5" name="Pravokotnik 4"/>
          <p:cNvSpPr/>
          <p:nvPr/>
        </p:nvSpPr>
        <p:spPr>
          <a:xfrm>
            <a:off x="827584" y="5805264"/>
            <a:ext cx="7128792" cy="369332"/>
          </a:xfrm>
          <a:prstGeom prst="rect">
            <a:avLst/>
          </a:prstGeom>
        </p:spPr>
        <p:txBody>
          <a:bodyPr wrap="square">
            <a:spAutoFit/>
          </a:bodyPr>
          <a:lstStyle/>
          <a:p>
            <a:r>
              <a:rPr lang="sl-SI" dirty="0">
                <a:solidFill>
                  <a:prstClr val="black"/>
                </a:solidFill>
              </a:rPr>
              <a:t>Grafikon 1. Razporeditev CK krav po velikostnih razredih čred, 2016</a:t>
            </a:r>
          </a:p>
        </p:txBody>
      </p:sp>
    </p:spTree>
    <p:extLst>
      <p:ext uri="{BB962C8B-B14F-4D97-AF65-F5344CB8AC3E}">
        <p14:creationId xmlns:p14="http://schemas.microsoft.com/office/powerpoint/2010/main" val="345986465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Pravokotnik 4"/>
          <p:cNvSpPr/>
          <p:nvPr/>
        </p:nvSpPr>
        <p:spPr>
          <a:xfrm>
            <a:off x="827584" y="5805264"/>
            <a:ext cx="7128792" cy="369332"/>
          </a:xfrm>
          <a:prstGeom prst="rect">
            <a:avLst/>
          </a:prstGeom>
        </p:spPr>
        <p:txBody>
          <a:bodyPr wrap="square">
            <a:spAutoFit/>
          </a:bodyPr>
          <a:lstStyle/>
          <a:p>
            <a:r>
              <a:rPr lang="sl-SI" dirty="0">
                <a:solidFill>
                  <a:prstClr val="black"/>
                </a:solidFill>
              </a:rPr>
              <a:t>Grafikon 2. Razporeditev CK krav po velikostnih razredih čred, 2021</a:t>
            </a:r>
          </a:p>
        </p:txBody>
      </p:sp>
      <p:graphicFrame>
        <p:nvGraphicFramePr>
          <p:cNvPr id="7" name="Ograda vsebine 6"/>
          <p:cNvGraphicFramePr>
            <a:graphicFrameLocks noGrp="1"/>
          </p:cNvGraphicFramePr>
          <p:nvPr>
            <p:ph idx="1"/>
            <p:extLst>
              <p:ext uri="{D42A27DB-BD31-4B8C-83A1-F6EECF244321}">
                <p14:modId xmlns:p14="http://schemas.microsoft.com/office/powerpoint/2010/main" val="2053113863"/>
              </p:ext>
            </p:extLst>
          </p:nvPr>
        </p:nvGraphicFramePr>
        <p:xfrm>
          <a:off x="467544" y="980728"/>
          <a:ext cx="8229600" cy="4525963"/>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40337384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b="1" dirty="0"/>
              <a:t>IZGUBLJENI RODOVNIŠKI PODATKI</a:t>
            </a:r>
          </a:p>
        </p:txBody>
      </p:sp>
      <p:sp>
        <p:nvSpPr>
          <p:cNvPr id="3" name="Ograda vsebine 2"/>
          <p:cNvSpPr>
            <a:spLocks noGrp="1"/>
          </p:cNvSpPr>
          <p:nvPr>
            <p:ph idx="1"/>
          </p:nvPr>
        </p:nvSpPr>
        <p:spPr/>
        <p:txBody>
          <a:bodyPr/>
          <a:lstStyle/>
          <a:p>
            <a:pPr lvl="0"/>
            <a:r>
              <a:rPr lang="sl-SI" b="1" dirty="0"/>
              <a:t>Rejec ni poskrbel za vpis v CPZ. Na začetku je imel kravo s poznanimi starši in izračunanimi deleži CK pasme. </a:t>
            </a:r>
          </a:p>
          <a:p>
            <a:pPr lvl="0"/>
            <a:r>
              <a:rPr lang="sl-SI" b="1" dirty="0"/>
              <a:t>Potomci krav so zaradi direktnega vpisa  v SIR in ne naknadnega vpisa potomcev v register Govedo, izgubili poreklo in zaradi tega so vodeni pod neznano pasmo.</a:t>
            </a:r>
          </a:p>
          <a:p>
            <a:pPr marL="0" indent="0">
              <a:buNone/>
            </a:pPr>
            <a:endParaRPr lang="sl-SI" dirty="0"/>
          </a:p>
        </p:txBody>
      </p:sp>
    </p:spTree>
    <p:extLst>
      <p:ext uri="{BB962C8B-B14F-4D97-AF65-F5344CB8AC3E}">
        <p14:creationId xmlns:p14="http://schemas.microsoft.com/office/powerpoint/2010/main" val="175154035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normAutofit/>
          </a:bodyPr>
          <a:lstStyle/>
          <a:p>
            <a:r>
              <a:rPr lang="sl-SI" sz="3200" b="1" dirty="0"/>
              <a:t>OCENJEVANJE KRAV CIKASTE PASME, 2022 IN SKUPAJ 2014 - 2022</a:t>
            </a:r>
            <a:endParaRPr lang="sl-SI" sz="3200" b="1" dirty="0">
              <a:solidFill>
                <a:srgbClr val="FF0000"/>
              </a:solidFill>
            </a:endParaRPr>
          </a:p>
        </p:txBody>
      </p:sp>
      <p:graphicFrame>
        <p:nvGraphicFramePr>
          <p:cNvPr id="5" name="Tabela 4"/>
          <p:cNvGraphicFramePr>
            <a:graphicFrameLocks noGrp="1"/>
          </p:cNvGraphicFramePr>
          <p:nvPr>
            <p:extLst>
              <p:ext uri="{D42A27DB-BD31-4B8C-83A1-F6EECF244321}">
                <p14:modId xmlns:p14="http://schemas.microsoft.com/office/powerpoint/2010/main" val="2566771723"/>
              </p:ext>
            </p:extLst>
          </p:nvPr>
        </p:nvGraphicFramePr>
        <p:xfrm>
          <a:off x="611560" y="1484785"/>
          <a:ext cx="7632848" cy="3907143"/>
        </p:xfrm>
        <a:graphic>
          <a:graphicData uri="http://schemas.openxmlformats.org/drawingml/2006/table">
            <a:tbl>
              <a:tblPr firstRow="1" firstCol="1" bandRow="1">
                <a:tableStyleId>{5C22544A-7EE6-4342-B048-85BDC9FD1C3A}</a:tableStyleId>
              </a:tblPr>
              <a:tblGrid>
                <a:gridCol w="3672408">
                  <a:extLst>
                    <a:ext uri="{9D8B030D-6E8A-4147-A177-3AD203B41FA5}">
                      <a16:colId xmlns:a16="http://schemas.microsoft.com/office/drawing/2014/main" val="20000"/>
                    </a:ext>
                  </a:extLst>
                </a:gridCol>
                <a:gridCol w="2376264">
                  <a:extLst>
                    <a:ext uri="{9D8B030D-6E8A-4147-A177-3AD203B41FA5}">
                      <a16:colId xmlns:a16="http://schemas.microsoft.com/office/drawing/2014/main" val="20001"/>
                    </a:ext>
                  </a:extLst>
                </a:gridCol>
                <a:gridCol w="1584176">
                  <a:extLst>
                    <a:ext uri="{9D8B030D-6E8A-4147-A177-3AD203B41FA5}">
                      <a16:colId xmlns:a16="http://schemas.microsoft.com/office/drawing/2014/main" val="20002"/>
                    </a:ext>
                  </a:extLst>
                </a:gridCol>
              </a:tblGrid>
              <a:tr h="792087">
                <a:tc>
                  <a:txBody>
                    <a:bodyPr/>
                    <a:lstStyle/>
                    <a:p>
                      <a:pPr algn="ctr">
                        <a:lnSpc>
                          <a:spcPct val="115000"/>
                        </a:lnSpc>
                        <a:spcAft>
                          <a:spcPts val="0"/>
                        </a:spcAft>
                      </a:pPr>
                      <a:r>
                        <a:rPr lang="sl-SI" sz="1800" dirty="0">
                          <a:effectLst/>
                          <a:latin typeface="+mj-lt"/>
                        </a:rPr>
                        <a:t>OBMOČJE</a:t>
                      </a:r>
                      <a:endParaRPr lang="sl-SI" sz="1800" dirty="0">
                        <a:effectLst/>
                        <a:latin typeface="+mj-lt"/>
                        <a:ea typeface="Calibri"/>
                        <a:cs typeface="Times New Roman"/>
                      </a:endParaRPr>
                    </a:p>
                  </a:txBody>
                  <a:tcPr marL="68580" marR="68580" marT="0" marB="0"/>
                </a:tc>
                <a:tc>
                  <a:txBody>
                    <a:bodyPr/>
                    <a:lstStyle/>
                    <a:p>
                      <a:pPr algn="ctr">
                        <a:lnSpc>
                          <a:spcPct val="115000"/>
                        </a:lnSpc>
                        <a:spcAft>
                          <a:spcPts val="0"/>
                        </a:spcAft>
                      </a:pPr>
                      <a:r>
                        <a:rPr lang="sl-SI" sz="1800" dirty="0">
                          <a:effectLst/>
                          <a:latin typeface="+mj-lt"/>
                        </a:rPr>
                        <a:t>ŠT.</a:t>
                      </a:r>
                      <a:r>
                        <a:rPr lang="sl-SI" sz="1800" baseline="0" dirty="0">
                          <a:effectLst/>
                          <a:latin typeface="+mj-lt"/>
                        </a:rPr>
                        <a:t> </a:t>
                      </a:r>
                      <a:r>
                        <a:rPr lang="sl-SI" sz="1800" dirty="0">
                          <a:effectLst/>
                          <a:latin typeface="+mj-lt"/>
                        </a:rPr>
                        <a:t>OCEN</a:t>
                      </a:r>
                      <a:r>
                        <a:rPr lang="sl-SI" sz="1800" baseline="0" dirty="0">
                          <a:effectLst/>
                          <a:latin typeface="+mj-lt"/>
                        </a:rPr>
                        <a:t> </a:t>
                      </a:r>
                      <a:r>
                        <a:rPr lang="sl-SI" sz="1800" dirty="0">
                          <a:effectLst/>
                          <a:latin typeface="+mj-lt"/>
                        </a:rPr>
                        <a:t>PRV.</a:t>
                      </a:r>
                      <a:r>
                        <a:rPr lang="sl-SI" sz="1800" baseline="0" dirty="0">
                          <a:effectLst/>
                          <a:latin typeface="+mj-lt"/>
                        </a:rPr>
                        <a:t> </a:t>
                      </a:r>
                      <a:r>
                        <a:rPr lang="sl-SI" sz="1800" dirty="0">
                          <a:effectLst/>
                          <a:latin typeface="+mj-lt"/>
                        </a:rPr>
                        <a:t>2022</a:t>
                      </a:r>
                      <a:endParaRPr lang="sl-SI" sz="1800" dirty="0">
                        <a:effectLst/>
                        <a:latin typeface="+mj-lt"/>
                        <a:ea typeface="Calibri"/>
                        <a:cs typeface="Times New Roman"/>
                      </a:endParaRPr>
                    </a:p>
                  </a:txBody>
                  <a:tcPr marL="68580" marR="68580" marT="0" marB="0"/>
                </a:tc>
                <a:tc>
                  <a:txBody>
                    <a:bodyPr/>
                    <a:lstStyle/>
                    <a:p>
                      <a:pPr algn="ctr">
                        <a:lnSpc>
                          <a:spcPct val="115000"/>
                        </a:lnSpc>
                        <a:spcAft>
                          <a:spcPts val="0"/>
                        </a:spcAft>
                      </a:pPr>
                      <a:r>
                        <a:rPr lang="sl-SI" sz="1800" dirty="0">
                          <a:effectLst/>
                          <a:latin typeface="+mj-lt"/>
                        </a:rPr>
                        <a:t>ŠT.</a:t>
                      </a:r>
                      <a:r>
                        <a:rPr lang="sl-SI" sz="1800" baseline="0" dirty="0">
                          <a:effectLst/>
                          <a:latin typeface="+mj-lt"/>
                        </a:rPr>
                        <a:t> </a:t>
                      </a:r>
                      <a:r>
                        <a:rPr lang="sl-SI" sz="1800" dirty="0">
                          <a:effectLst/>
                          <a:latin typeface="+mj-lt"/>
                        </a:rPr>
                        <a:t>OCEN</a:t>
                      </a:r>
                      <a:r>
                        <a:rPr lang="sl-SI" sz="1800" baseline="0" dirty="0">
                          <a:effectLst/>
                          <a:latin typeface="+mj-lt"/>
                        </a:rPr>
                        <a:t> </a:t>
                      </a:r>
                      <a:r>
                        <a:rPr lang="sl-SI" sz="1800" dirty="0">
                          <a:effectLst/>
                          <a:latin typeface="+mj-lt"/>
                        </a:rPr>
                        <a:t>PRV.</a:t>
                      </a:r>
                      <a:r>
                        <a:rPr lang="sl-SI" sz="1800" baseline="0" dirty="0">
                          <a:effectLst/>
                          <a:latin typeface="+mj-lt"/>
                        </a:rPr>
                        <a:t> </a:t>
                      </a:r>
                      <a:r>
                        <a:rPr lang="sl-SI" sz="1800" dirty="0">
                          <a:effectLst/>
                          <a:latin typeface="+mj-lt"/>
                        </a:rPr>
                        <a:t>2014 - 2022</a:t>
                      </a:r>
                      <a:endParaRPr lang="sl-SI" sz="1800" dirty="0">
                        <a:effectLst/>
                        <a:latin typeface="+mj-lt"/>
                        <a:ea typeface="Calibri"/>
                        <a:cs typeface="Times New Roman"/>
                      </a:endParaRPr>
                    </a:p>
                  </a:txBody>
                  <a:tcPr marL="68580" marR="68580" marT="0" marB="0"/>
                </a:tc>
                <a:extLst>
                  <a:ext uri="{0D108BD9-81ED-4DB2-BD59-A6C34878D82A}">
                    <a16:rowId xmlns:a16="http://schemas.microsoft.com/office/drawing/2014/main" val="10000"/>
                  </a:ext>
                </a:extLst>
              </a:tr>
              <a:tr h="399317">
                <a:tc>
                  <a:txBody>
                    <a:bodyPr/>
                    <a:lstStyle/>
                    <a:p>
                      <a:pPr algn="ctr">
                        <a:lnSpc>
                          <a:spcPct val="115000"/>
                        </a:lnSpc>
                        <a:spcAft>
                          <a:spcPts val="0"/>
                        </a:spcAft>
                      </a:pPr>
                      <a:r>
                        <a:rPr lang="sl-SI" sz="1800" dirty="0">
                          <a:effectLst/>
                          <a:latin typeface="+mj-lt"/>
                        </a:rPr>
                        <a:t>KGZS ZAVOD LJUBLJANA</a:t>
                      </a:r>
                    </a:p>
                  </a:txBody>
                  <a:tcPr marL="68580" marR="68580" marT="0" marB="0"/>
                </a:tc>
                <a:tc>
                  <a:txBody>
                    <a:bodyPr/>
                    <a:lstStyle/>
                    <a:p>
                      <a:pPr algn="ctr">
                        <a:lnSpc>
                          <a:spcPct val="115000"/>
                        </a:lnSpc>
                        <a:spcAft>
                          <a:spcPts val="0"/>
                        </a:spcAft>
                      </a:pPr>
                      <a:r>
                        <a:rPr lang="sl-SI" sz="1800" b="1" dirty="0">
                          <a:effectLst/>
                          <a:latin typeface="+mj-lt"/>
                        </a:rPr>
                        <a:t>101</a:t>
                      </a:r>
                    </a:p>
                  </a:txBody>
                  <a:tcPr marL="68580" marR="68580" marT="0" marB="0"/>
                </a:tc>
                <a:tc>
                  <a:txBody>
                    <a:bodyPr/>
                    <a:lstStyle/>
                    <a:p>
                      <a:pPr algn="ctr">
                        <a:lnSpc>
                          <a:spcPct val="115000"/>
                        </a:lnSpc>
                        <a:spcAft>
                          <a:spcPts val="0"/>
                        </a:spcAft>
                      </a:pPr>
                      <a:r>
                        <a:rPr lang="sl-SI" sz="1800" b="1" dirty="0">
                          <a:effectLst/>
                          <a:latin typeface="+mj-lt"/>
                        </a:rPr>
                        <a:t>713</a:t>
                      </a:r>
                    </a:p>
                  </a:txBody>
                  <a:tcPr marL="68580" marR="68580" marT="0" marB="0"/>
                </a:tc>
                <a:extLst>
                  <a:ext uri="{0D108BD9-81ED-4DB2-BD59-A6C34878D82A}">
                    <a16:rowId xmlns:a16="http://schemas.microsoft.com/office/drawing/2014/main" val="10001"/>
                  </a:ext>
                </a:extLst>
              </a:tr>
              <a:tr h="399317">
                <a:tc>
                  <a:txBody>
                    <a:bodyPr/>
                    <a:lstStyle/>
                    <a:p>
                      <a:pPr algn="ctr">
                        <a:lnSpc>
                          <a:spcPct val="115000"/>
                        </a:lnSpc>
                        <a:spcAft>
                          <a:spcPts val="0"/>
                        </a:spcAft>
                      </a:pPr>
                      <a:r>
                        <a:rPr lang="sl-SI" sz="1800" dirty="0">
                          <a:effectLst/>
                          <a:latin typeface="+mj-lt"/>
                        </a:rPr>
                        <a:t>KGZS ZAVOD KRANJ</a:t>
                      </a:r>
                      <a:endParaRPr lang="sl-SI" sz="1800" dirty="0">
                        <a:effectLst/>
                        <a:latin typeface="+mj-lt"/>
                        <a:ea typeface="Calibri"/>
                        <a:cs typeface="Times New Roman"/>
                      </a:endParaRPr>
                    </a:p>
                  </a:txBody>
                  <a:tcPr marL="68580" marR="68580" marT="0" marB="0"/>
                </a:tc>
                <a:tc>
                  <a:txBody>
                    <a:bodyPr/>
                    <a:lstStyle/>
                    <a:p>
                      <a:pPr algn="ctr">
                        <a:lnSpc>
                          <a:spcPct val="115000"/>
                        </a:lnSpc>
                        <a:spcAft>
                          <a:spcPts val="0"/>
                        </a:spcAft>
                      </a:pPr>
                      <a:r>
                        <a:rPr lang="sl-SI" sz="1800" b="1" dirty="0">
                          <a:effectLst/>
                          <a:latin typeface="+mj-lt"/>
                          <a:ea typeface="Calibri"/>
                          <a:cs typeface="Times New Roman"/>
                        </a:rPr>
                        <a:t>48</a:t>
                      </a:r>
                    </a:p>
                  </a:txBody>
                  <a:tcPr marL="68580" marR="68580" marT="0" marB="0"/>
                </a:tc>
                <a:tc>
                  <a:txBody>
                    <a:bodyPr/>
                    <a:lstStyle/>
                    <a:p>
                      <a:pPr algn="ctr">
                        <a:lnSpc>
                          <a:spcPct val="115000"/>
                        </a:lnSpc>
                        <a:spcAft>
                          <a:spcPts val="0"/>
                        </a:spcAft>
                      </a:pPr>
                      <a:r>
                        <a:rPr lang="sl-SI" sz="1800" b="1" dirty="0">
                          <a:effectLst/>
                          <a:latin typeface="+mj-lt"/>
                          <a:ea typeface="Calibri"/>
                          <a:cs typeface="Times New Roman"/>
                        </a:rPr>
                        <a:t>408</a:t>
                      </a:r>
                    </a:p>
                  </a:txBody>
                  <a:tcPr marL="68580" marR="68580" marT="0" marB="0"/>
                </a:tc>
                <a:extLst>
                  <a:ext uri="{0D108BD9-81ED-4DB2-BD59-A6C34878D82A}">
                    <a16:rowId xmlns:a16="http://schemas.microsoft.com/office/drawing/2014/main" val="10002"/>
                  </a:ext>
                </a:extLst>
              </a:tr>
              <a:tr h="399317">
                <a:tc>
                  <a:txBody>
                    <a:bodyPr/>
                    <a:lstStyle/>
                    <a:p>
                      <a:pPr algn="ctr">
                        <a:lnSpc>
                          <a:spcPct val="115000"/>
                        </a:lnSpc>
                        <a:spcAft>
                          <a:spcPts val="0"/>
                        </a:spcAft>
                      </a:pPr>
                      <a:r>
                        <a:rPr lang="sl-SI" sz="1800" dirty="0">
                          <a:effectLst/>
                          <a:latin typeface="+mj-lt"/>
                        </a:rPr>
                        <a:t>KGZS ZAVOD NOVO MESTO</a:t>
                      </a:r>
                      <a:endParaRPr lang="sl-SI" sz="1800" dirty="0">
                        <a:effectLst/>
                        <a:latin typeface="+mj-lt"/>
                        <a:ea typeface="Calibri"/>
                        <a:cs typeface="Times New Roman"/>
                      </a:endParaRPr>
                    </a:p>
                  </a:txBody>
                  <a:tcPr marL="68580" marR="68580" marT="0" marB="0"/>
                </a:tc>
                <a:tc>
                  <a:txBody>
                    <a:bodyPr/>
                    <a:lstStyle/>
                    <a:p>
                      <a:pPr algn="ctr">
                        <a:lnSpc>
                          <a:spcPct val="115000"/>
                        </a:lnSpc>
                        <a:spcAft>
                          <a:spcPts val="0"/>
                        </a:spcAft>
                      </a:pPr>
                      <a:r>
                        <a:rPr lang="sl-SI" sz="1800" b="1" dirty="0">
                          <a:effectLst/>
                          <a:latin typeface="+mj-lt"/>
                          <a:ea typeface="Calibri"/>
                          <a:cs typeface="Times New Roman"/>
                        </a:rPr>
                        <a:t>19</a:t>
                      </a:r>
                    </a:p>
                  </a:txBody>
                  <a:tcPr marL="68580" marR="68580" marT="0" marB="0"/>
                </a:tc>
                <a:tc>
                  <a:txBody>
                    <a:bodyPr/>
                    <a:lstStyle/>
                    <a:p>
                      <a:pPr algn="ctr">
                        <a:lnSpc>
                          <a:spcPct val="115000"/>
                        </a:lnSpc>
                        <a:spcAft>
                          <a:spcPts val="0"/>
                        </a:spcAft>
                      </a:pPr>
                      <a:r>
                        <a:rPr lang="sl-SI" sz="1800" b="1" dirty="0">
                          <a:effectLst/>
                          <a:latin typeface="+mj-lt"/>
                          <a:ea typeface="Calibri"/>
                          <a:cs typeface="Times New Roman"/>
                        </a:rPr>
                        <a:t>111</a:t>
                      </a:r>
                    </a:p>
                  </a:txBody>
                  <a:tcPr marL="68580" marR="68580" marT="0" marB="0"/>
                </a:tc>
                <a:extLst>
                  <a:ext uri="{0D108BD9-81ED-4DB2-BD59-A6C34878D82A}">
                    <a16:rowId xmlns:a16="http://schemas.microsoft.com/office/drawing/2014/main" val="10003"/>
                  </a:ext>
                </a:extLst>
              </a:tr>
              <a:tr h="396043">
                <a:tc>
                  <a:txBody>
                    <a:bodyPr/>
                    <a:lstStyle/>
                    <a:p>
                      <a:pPr algn="ctr">
                        <a:lnSpc>
                          <a:spcPct val="115000"/>
                        </a:lnSpc>
                        <a:spcAft>
                          <a:spcPts val="0"/>
                        </a:spcAft>
                      </a:pPr>
                      <a:r>
                        <a:rPr lang="sl-SI" sz="1800" dirty="0">
                          <a:effectLst/>
                          <a:latin typeface="+mj-lt"/>
                        </a:rPr>
                        <a:t>KGZS ZAVOD NOVA GORICA</a:t>
                      </a:r>
                      <a:endParaRPr lang="sl-SI" sz="1800" dirty="0">
                        <a:effectLst/>
                        <a:latin typeface="+mj-lt"/>
                        <a:ea typeface="Calibri"/>
                        <a:cs typeface="Times New Roman"/>
                      </a:endParaRPr>
                    </a:p>
                  </a:txBody>
                  <a:tcPr marL="68580" marR="68580" marT="0" marB="0"/>
                </a:tc>
                <a:tc>
                  <a:txBody>
                    <a:bodyPr/>
                    <a:lstStyle/>
                    <a:p>
                      <a:pPr algn="ctr">
                        <a:lnSpc>
                          <a:spcPct val="115000"/>
                        </a:lnSpc>
                        <a:spcAft>
                          <a:spcPts val="0"/>
                        </a:spcAft>
                      </a:pPr>
                      <a:r>
                        <a:rPr lang="sl-SI" sz="1800" b="1" dirty="0">
                          <a:effectLst/>
                          <a:latin typeface="+mj-lt"/>
                          <a:ea typeface="Calibri"/>
                          <a:cs typeface="Times New Roman"/>
                        </a:rPr>
                        <a:t>47</a:t>
                      </a:r>
                    </a:p>
                  </a:txBody>
                  <a:tcPr marL="68580" marR="68580" marT="0" marB="0"/>
                </a:tc>
                <a:tc>
                  <a:txBody>
                    <a:bodyPr/>
                    <a:lstStyle/>
                    <a:p>
                      <a:pPr algn="ctr">
                        <a:lnSpc>
                          <a:spcPct val="115000"/>
                        </a:lnSpc>
                        <a:spcAft>
                          <a:spcPts val="0"/>
                        </a:spcAft>
                      </a:pPr>
                      <a:r>
                        <a:rPr lang="sl-SI" sz="1800" b="1" dirty="0">
                          <a:effectLst/>
                          <a:latin typeface="+mj-lt"/>
                          <a:ea typeface="Calibri"/>
                          <a:cs typeface="Times New Roman"/>
                        </a:rPr>
                        <a:t>328</a:t>
                      </a:r>
                    </a:p>
                  </a:txBody>
                  <a:tcPr marL="68580" marR="68580" marT="0" marB="0"/>
                </a:tc>
                <a:extLst>
                  <a:ext uri="{0D108BD9-81ED-4DB2-BD59-A6C34878D82A}">
                    <a16:rowId xmlns:a16="http://schemas.microsoft.com/office/drawing/2014/main" val="10004"/>
                  </a:ext>
                </a:extLst>
              </a:tr>
              <a:tr h="399317">
                <a:tc>
                  <a:txBody>
                    <a:bodyPr/>
                    <a:lstStyle/>
                    <a:p>
                      <a:pPr algn="ctr">
                        <a:lnSpc>
                          <a:spcPct val="115000"/>
                        </a:lnSpc>
                        <a:spcAft>
                          <a:spcPts val="0"/>
                        </a:spcAft>
                      </a:pPr>
                      <a:r>
                        <a:rPr lang="sl-SI" sz="1800" dirty="0">
                          <a:effectLst/>
                          <a:latin typeface="+mj-lt"/>
                        </a:rPr>
                        <a:t>KGZS ZAVOD PTUJ</a:t>
                      </a:r>
                      <a:endParaRPr lang="sl-SI" sz="1800" dirty="0">
                        <a:effectLst/>
                        <a:latin typeface="+mj-lt"/>
                        <a:ea typeface="Calibri"/>
                        <a:cs typeface="Times New Roman"/>
                      </a:endParaRPr>
                    </a:p>
                  </a:txBody>
                  <a:tcPr marL="68580" marR="68580" marT="0" marB="0"/>
                </a:tc>
                <a:tc>
                  <a:txBody>
                    <a:bodyPr/>
                    <a:lstStyle/>
                    <a:p>
                      <a:pPr algn="ctr">
                        <a:lnSpc>
                          <a:spcPct val="115000"/>
                        </a:lnSpc>
                        <a:spcAft>
                          <a:spcPts val="0"/>
                        </a:spcAft>
                      </a:pPr>
                      <a:r>
                        <a:rPr lang="sl-SI" sz="1800" b="1" dirty="0">
                          <a:effectLst/>
                          <a:latin typeface="+mj-lt"/>
                          <a:ea typeface="Calibri"/>
                          <a:cs typeface="Times New Roman"/>
                        </a:rPr>
                        <a:t>26</a:t>
                      </a:r>
                    </a:p>
                  </a:txBody>
                  <a:tcPr marL="68580" marR="68580" marT="0" marB="0"/>
                </a:tc>
                <a:tc>
                  <a:txBody>
                    <a:bodyPr/>
                    <a:lstStyle/>
                    <a:p>
                      <a:pPr algn="ctr">
                        <a:lnSpc>
                          <a:spcPct val="115000"/>
                        </a:lnSpc>
                        <a:spcAft>
                          <a:spcPts val="0"/>
                        </a:spcAft>
                      </a:pPr>
                      <a:r>
                        <a:rPr lang="sl-SI" sz="1800" b="1" dirty="0">
                          <a:effectLst/>
                          <a:latin typeface="+mj-lt"/>
                          <a:ea typeface="Calibri"/>
                          <a:cs typeface="Times New Roman"/>
                        </a:rPr>
                        <a:t>189</a:t>
                      </a:r>
                    </a:p>
                  </a:txBody>
                  <a:tcPr marL="68580" marR="68580" marT="0" marB="0"/>
                </a:tc>
                <a:extLst>
                  <a:ext uri="{0D108BD9-81ED-4DB2-BD59-A6C34878D82A}">
                    <a16:rowId xmlns:a16="http://schemas.microsoft.com/office/drawing/2014/main" val="10005"/>
                  </a:ext>
                </a:extLst>
              </a:tr>
              <a:tr h="399317">
                <a:tc>
                  <a:txBody>
                    <a:bodyPr/>
                    <a:lstStyle/>
                    <a:p>
                      <a:pPr algn="ctr">
                        <a:lnSpc>
                          <a:spcPct val="115000"/>
                        </a:lnSpc>
                        <a:spcAft>
                          <a:spcPts val="0"/>
                        </a:spcAft>
                      </a:pPr>
                      <a:r>
                        <a:rPr lang="sl-SI" sz="1800">
                          <a:effectLst/>
                          <a:latin typeface="+mj-lt"/>
                        </a:rPr>
                        <a:t>KGZS ZAVOD CELJE</a:t>
                      </a:r>
                      <a:endParaRPr lang="sl-SI" sz="1800">
                        <a:effectLst/>
                        <a:latin typeface="+mj-lt"/>
                        <a:ea typeface="Calibri"/>
                        <a:cs typeface="Times New Roman"/>
                      </a:endParaRPr>
                    </a:p>
                  </a:txBody>
                  <a:tcPr marL="68580" marR="68580" marT="0" marB="0"/>
                </a:tc>
                <a:tc>
                  <a:txBody>
                    <a:bodyPr/>
                    <a:lstStyle/>
                    <a:p>
                      <a:pPr algn="ctr">
                        <a:lnSpc>
                          <a:spcPct val="115000"/>
                        </a:lnSpc>
                        <a:spcAft>
                          <a:spcPts val="0"/>
                        </a:spcAft>
                      </a:pPr>
                      <a:r>
                        <a:rPr lang="sl-SI" sz="1800" b="1" dirty="0">
                          <a:effectLst/>
                          <a:latin typeface="+mj-lt"/>
                          <a:ea typeface="Calibri"/>
                          <a:cs typeface="Times New Roman"/>
                        </a:rPr>
                        <a:t>75</a:t>
                      </a:r>
                    </a:p>
                  </a:txBody>
                  <a:tcPr marL="68580" marR="68580" marT="0" marB="0"/>
                </a:tc>
                <a:tc>
                  <a:txBody>
                    <a:bodyPr/>
                    <a:lstStyle/>
                    <a:p>
                      <a:pPr algn="ctr">
                        <a:lnSpc>
                          <a:spcPct val="115000"/>
                        </a:lnSpc>
                        <a:spcAft>
                          <a:spcPts val="0"/>
                        </a:spcAft>
                      </a:pPr>
                      <a:r>
                        <a:rPr lang="sl-SI" sz="1800" b="1" dirty="0">
                          <a:effectLst/>
                          <a:latin typeface="+mj-lt"/>
                          <a:ea typeface="Calibri"/>
                          <a:cs typeface="Times New Roman"/>
                        </a:rPr>
                        <a:t>649</a:t>
                      </a:r>
                    </a:p>
                  </a:txBody>
                  <a:tcPr marL="68580" marR="68580" marT="0" marB="0"/>
                </a:tc>
                <a:extLst>
                  <a:ext uri="{0D108BD9-81ED-4DB2-BD59-A6C34878D82A}">
                    <a16:rowId xmlns:a16="http://schemas.microsoft.com/office/drawing/2014/main" val="10006"/>
                  </a:ext>
                </a:extLst>
              </a:tr>
              <a:tr h="425502">
                <a:tc>
                  <a:txBody>
                    <a:bodyPr/>
                    <a:lstStyle/>
                    <a:p>
                      <a:pPr algn="ctr">
                        <a:lnSpc>
                          <a:spcPct val="115000"/>
                        </a:lnSpc>
                        <a:spcAft>
                          <a:spcPts val="0"/>
                        </a:spcAft>
                      </a:pPr>
                      <a:r>
                        <a:rPr lang="sl-SI" sz="1800" dirty="0">
                          <a:effectLst/>
                          <a:latin typeface="+mj-lt"/>
                          <a:ea typeface="Calibri"/>
                          <a:cs typeface="Times New Roman"/>
                        </a:rPr>
                        <a:t>KGZS ZAVOD MURSKA SOBOTA</a:t>
                      </a:r>
                    </a:p>
                  </a:txBody>
                  <a:tcPr marL="68580" marR="68580" marT="0" marB="0"/>
                </a:tc>
                <a:tc>
                  <a:txBody>
                    <a:bodyPr/>
                    <a:lstStyle/>
                    <a:p>
                      <a:pPr algn="ctr">
                        <a:lnSpc>
                          <a:spcPct val="115000"/>
                        </a:lnSpc>
                        <a:spcAft>
                          <a:spcPts val="0"/>
                        </a:spcAft>
                      </a:pPr>
                      <a:r>
                        <a:rPr lang="sl-SI" sz="1800" b="1" dirty="0">
                          <a:effectLst/>
                          <a:latin typeface="+mj-lt"/>
                          <a:ea typeface="Calibri"/>
                          <a:cs typeface="Times New Roman"/>
                        </a:rPr>
                        <a:t>0</a:t>
                      </a:r>
                    </a:p>
                  </a:txBody>
                  <a:tcPr marL="68580" marR="68580" marT="0" marB="0"/>
                </a:tc>
                <a:tc>
                  <a:txBody>
                    <a:bodyPr/>
                    <a:lstStyle/>
                    <a:p>
                      <a:pPr algn="ctr">
                        <a:lnSpc>
                          <a:spcPct val="115000"/>
                        </a:lnSpc>
                        <a:spcAft>
                          <a:spcPts val="0"/>
                        </a:spcAft>
                      </a:pPr>
                      <a:r>
                        <a:rPr lang="sl-SI" sz="1800" b="1" dirty="0">
                          <a:effectLst/>
                          <a:latin typeface="+mj-lt"/>
                          <a:ea typeface="Calibri"/>
                          <a:cs typeface="Times New Roman"/>
                        </a:rPr>
                        <a:t>7</a:t>
                      </a:r>
                    </a:p>
                  </a:txBody>
                  <a:tcPr marL="68580" marR="68580" marT="0" marB="0"/>
                </a:tc>
                <a:extLst>
                  <a:ext uri="{0D108BD9-81ED-4DB2-BD59-A6C34878D82A}">
                    <a16:rowId xmlns:a16="http://schemas.microsoft.com/office/drawing/2014/main" val="10007"/>
                  </a:ext>
                </a:extLst>
              </a:tr>
              <a:tr h="199659">
                <a:tc>
                  <a:txBody>
                    <a:bodyPr/>
                    <a:lstStyle/>
                    <a:p>
                      <a:pPr algn="ctr">
                        <a:lnSpc>
                          <a:spcPct val="115000"/>
                        </a:lnSpc>
                        <a:spcAft>
                          <a:spcPts val="0"/>
                        </a:spcAft>
                      </a:pPr>
                      <a:r>
                        <a:rPr lang="sl-SI" sz="1800" dirty="0">
                          <a:solidFill>
                            <a:schemeClr val="tx1"/>
                          </a:solidFill>
                          <a:effectLst/>
                          <a:latin typeface="+mj-lt"/>
                        </a:rPr>
                        <a:t>SKUPAJ</a:t>
                      </a:r>
                      <a:endParaRPr lang="sl-SI" sz="1800" dirty="0">
                        <a:solidFill>
                          <a:schemeClr val="tx1"/>
                        </a:solidFill>
                        <a:effectLst/>
                        <a:latin typeface="+mj-lt"/>
                        <a:ea typeface="Calibri"/>
                        <a:cs typeface="Times New Roman"/>
                      </a:endParaRPr>
                    </a:p>
                  </a:txBody>
                  <a:tcPr marL="68580" marR="68580" marT="0" marB="0"/>
                </a:tc>
                <a:tc>
                  <a:txBody>
                    <a:bodyPr/>
                    <a:lstStyle/>
                    <a:p>
                      <a:pPr algn="ctr">
                        <a:lnSpc>
                          <a:spcPct val="115000"/>
                        </a:lnSpc>
                        <a:spcAft>
                          <a:spcPts val="0"/>
                        </a:spcAft>
                      </a:pPr>
                      <a:r>
                        <a:rPr lang="sl-SI" sz="1800" b="1" dirty="0">
                          <a:effectLst/>
                          <a:latin typeface="+mj-lt"/>
                          <a:ea typeface="Calibri"/>
                          <a:cs typeface="Times New Roman"/>
                        </a:rPr>
                        <a:t>316</a:t>
                      </a:r>
                    </a:p>
                  </a:txBody>
                  <a:tcPr marL="68580" marR="68580" marT="0" marB="0"/>
                </a:tc>
                <a:tc>
                  <a:txBody>
                    <a:bodyPr/>
                    <a:lstStyle/>
                    <a:p>
                      <a:pPr algn="ctr">
                        <a:lnSpc>
                          <a:spcPct val="115000"/>
                        </a:lnSpc>
                        <a:spcAft>
                          <a:spcPts val="0"/>
                        </a:spcAft>
                      </a:pPr>
                      <a:r>
                        <a:rPr lang="sl-SI" sz="1800" b="1" dirty="0">
                          <a:effectLst/>
                          <a:latin typeface="+mj-lt"/>
                          <a:ea typeface="Calibri"/>
                          <a:cs typeface="Times New Roman"/>
                        </a:rPr>
                        <a:t>2405</a:t>
                      </a:r>
                    </a:p>
                  </a:txBody>
                  <a:tcPr marL="68580" marR="68580" marT="0" marB="0"/>
                </a:tc>
                <a:extLst>
                  <a:ext uri="{0D108BD9-81ED-4DB2-BD59-A6C34878D82A}">
                    <a16:rowId xmlns:a16="http://schemas.microsoft.com/office/drawing/2014/main" val="10008"/>
                  </a:ext>
                </a:extLst>
              </a:tr>
            </a:tbl>
          </a:graphicData>
        </a:graphic>
      </p:graphicFrame>
    </p:spTree>
    <p:extLst>
      <p:ext uri="{BB962C8B-B14F-4D97-AF65-F5344CB8AC3E}">
        <p14:creationId xmlns:p14="http://schemas.microsoft.com/office/powerpoint/2010/main" val="247258367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8"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1520" y="515703"/>
            <a:ext cx="4392245" cy="293484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9"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148064" y="733408"/>
            <a:ext cx="3603674" cy="249942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30" name="Picture 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195735" y="3645024"/>
            <a:ext cx="5064621" cy="227391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31" name="Picture 7"/>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796136" y="5157192"/>
            <a:ext cx="3291830" cy="1402076"/>
          </a:xfrm>
          <a:prstGeom prst="rect">
            <a:avLst/>
          </a:prstGeom>
          <a:noFill/>
          <a:ln w="9525">
            <a:solidFill>
              <a:schemeClr val="tx1"/>
            </a:solidFill>
            <a:miter lim="800000"/>
            <a:headEnd/>
            <a:tailEnd/>
          </a:ln>
          <a:extLst>
            <a:ext uri="{909E8E84-426E-40DD-AFC4-6F175D3DCCD1}">
              <a14:hiddenFill xmlns:a14="http://schemas.microsoft.com/office/drawing/2010/main">
                <a:solidFill>
                  <a:schemeClr val="accent1"/>
                </a:solidFill>
              </a14:hiddenFill>
            </a:ext>
          </a:extLst>
        </p:spPr>
      </p:pic>
      <p:sp>
        <p:nvSpPr>
          <p:cNvPr id="5" name="Desna puščica 4"/>
          <p:cNvSpPr/>
          <p:nvPr/>
        </p:nvSpPr>
        <p:spPr>
          <a:xfrm>
            <a:off x="4705681" y="836712"/>
            <a:ext cx="420019" cy="432048"/>
          </a:xfrm>
          <a:prstGeom prst="rightArrow">
            <a:avLst/>
          </a:prstGeom>
          <a:solidFill>
            <a:schemeClr val="accent2"/>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l-SI">
              <a:solidFill>
                <a:prstClr val="white"/>
              </a:solidFill>
            </a:endParaRPr>
          </a:p>
        </p:txBody>
      </p:sp>
      <p:sp>
        <p:nvSpPr>
          <p:cNvPr id="9" name="Kotna puščica gor 8"/>
          <p:cNvSpPr/>
          <p:nvPr/>
        </p:nvSpPr>
        <p:spPr>
          <a:xfrm rot="10800000">
            <a:off x="4915690" y="2029300"/>
            <a:ext cx="527078" cy="1584176"/>
          </a:xfrm>
          <a:prstGeom prst="bentUpArrow">
            <a:avLst>
              <a:gd name="adj1" fmla="val 14253"/>
              <a:gd name="adj2" fmla="val 25000"/>
              <a:gd name="adj3" fmla="val 25000"/>
            </a:avLst>
          </a:prstGeom>
          <a:solidFill>
            <a:schemeClr val="accent2"/>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l-SI">
              <a:solidFill>
                <a:prstClr val="white"/>
              </a:solidFill>
            </a:endParaRPr>
          </a:p>
        </p:txBody>
      </p:sp>
      <p:sp>
        <p:nvSpPr>
          <p:cNvPr id="10" name="Elipsa 9"/>
          <p:cNvSpPr/>
          <p:nvPr/>
        </p:nvSpPr>
        <p:spPr>
          <a:xfrm>
            <a:off x="2051720" y="3501008"/>
            <a:ext cx="3127509" cy="720080"/>
          </a:xfrm>
          <a:prstGeom prst="ellipse">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l-SI">
              <a:solidFill>
                <a:prstClr val="white"/>
              </a:solidFill>
            </a:endParaRPr>
          </a:p>
        </p:txBody>
      </p:sp>
    </p:spTree>
    <p:extLst>
      <p:ext uri="{BB962C8B-B14F-4D97-AF65-F5344CB8AC3E}">
        <p14:creationId xmlns:p14="http://schemas.microsoft.com/office/powerpoint/2010/main" val="55047695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Pravokotnik 4"/>
          <p:cNvSpPr/>
          <p:nvPr/>
        </p:nvSpPr>
        <p:spPr>
          <a:xfrm>
            <a:off x="827584" y="5589240"/>
            <a:ext cx="4246291" cy="369332"/>
          </a:xfrm>
          <a:prstGeom prst="rect">
            <a:avLst/>
          </a:prstGeom>
        </p:spPr>
        <p:txBody>
          <a:bodyPr wrap="none">
            <a:spAutoFit/>
          </a:bodyPr>
          <a:lstStyle/>
          <a:p>
            <a:r>
              <a:rPr lang="sl-SI" dirty="0">
                <a:solidFill>
                  <a:prstClr val="black"/>
                </a:solidFill>
              </a:rPr>
              <a:t>Vir: </a:t>
            </a:r>
            <a:r>
              <a:rPr lang="sl-SI" dirty="0" err="1">
                <a:solidFill>
                  <a:prstClr val="black"/>
                </a:solidFill>
              </a:rPr>
              <a:t>Cpz</a:t>
            </a:r>
            <a:r>
              <a:rPr lang="sl-SI" dirty="0">
                <a:solidFill>
                  <a:prstClr val="black"/>
                </a:solidFill>
              </a:rPr>
              <a:t> Govedo, Kmetijski inštitut Slovenije</a:t>
            </a:r>
          </a:p>
        </p:txBody>
      </p:sp>
      <p:pic>
        <p:nvPicPr>
          <p:cNvPr id="7" name="Ograda vsebine 6"/>
          <p:cNvPicPr>
            <a:picLocks noGrp="1"/>
          </p:cNvPicPr>
          <p:nvPr>
            <p:ph idx="1"/>
          </p:nvPr>
        </p:nvPicPr>
        <p:blipFill>
          <a:blip r:embed="rId2" cstate="print">
            <a:extLst>
              <a:ext uri="{28A0092B-C50C-407E-A947-70E740481C1C}">
                <a14:useLocalDpi xmlns:a14="http://schemas.microsoft.com/office/drawing/2010/main" val="0"/>
              </a:ext>
            </a:extLst>
          </a:blip>
          <a:srcRect/>
          <a:stretch>
            <a:fillRect/>
          </a:stretch>
        </p:blipFill>
        <p:spPr bwMode="auto">
          <a:xfrm>
            <a:off x="8604448" y="692697"/>
            <a:ext cx="72007" cy="72007"/>
          </a:xfrm>
          <a:prstGeom prst="rect">
            <a:avLst/>
          </a:prstGeom>
          <a:noFill/>
        </p:spPr>
      </p:pic>
      <p:graphicFrame>
        <p:nvGraphicFramePr>
          <p:cNvPr id="6" name="Grafikon 5" title="Stopnja inbridinga plemenic cikaste pasme"/>
          <p:cNvGraphicFramePr/>
          <p:nvPr>
            <p:extLst>
              <p:ext uri="{D42A27DB-BD31-4B8C-83A1-F6EECF244321}">
                <p14:modId xmlns:p14="http://schemas.microsoft.com/office/powerpoint/2010/main" val="352665973"/>
              </p:ext>
            </p:extLst>
          </p:nvPr>
        </p:nvGraphicFramePr>
        <p:xfrm>
          <a:off x="683568" y="836712"/>
          <a:ext cx="8064896" cy="4464496"/>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40778199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323528" y="274638"/>
            <a:ext cx="8568952" cy="922114"/>
          </a:xfrm>
        </p:spPr>
        <p:txBody>
          <a:bodyPr>
            <a:noAutofit/>
          </a:bodyPr>
          <a:lstStyle/>
          <a:p>
            <a:r>
              <a:rPr lang="pl-PL" sz="2400" b="1" dirty="0"/>
              <a:t>Stopnja sorodnosti med plemenskimi biki in živo populacijo ženskih plemenskih živali cikaste pasme govedi  v (%)</a:t>
            </a:r>
            <a:br>
              <a:rPr lang="sl-SI" sz="2400" b="1" dirty="0"/>
            </a:br>
            <a:endParaRPr lang="sl-SI" sz="2400" b="1" dirty="0"/>
          </a:p>
        </p:txBody>
      </p:sp>
      <p:sp>
        <p:nvSpPr>
          <p:cNvPr id="5" name="Pravokotnik 4"/>
          <p:cNvSpPr/>
          <p:nvPr/>
        </p:nvSpPr>
        <p:spPr>
          <a:xfrm>
            <a:off x="724154" y="5949280"/>
            <a:ext cx="4246291" cy="369332"/>
          </a:xfrm>
          <a:prstGeom prst="rect">
            <a:avLst/>
          </a:prstGeom>
        </p:spPr>
        <p:txBody>
          <a:bodyPr wrap="none">
            <a:spAutoFit/>
          </a:bodyPr>
          <a:lstStyle/>
          <a:p>
            <a:r>
              <a:rPr lang="sl-SI" dirty="0">
                <a:solidFill>
                  <a:prstClr val="black"/>
                </a:solidFill>
              </a:rPr>
              <a:t>Vir: </a:t>
            </a:r>
            <a:r>
              <a:rPr lang="sl-SI" dirty="0" err="1">
                <a:solidFill>
                  <a:prstClr val="black"/>
                </a:solidFill>
              </a:rPr>
              <a:t>Cpz</a:t>
            </a:r>
            <a:r>
              <a:rPr lang="sl-SI" dirty="0">
                <a:solidFill>
                  <a:prstClr val="black"/>
                </a:solidFill>
              </a:rPr>
              <a:t> Govedo, Kmetijski inštitut Slovenije</a:t>
            </a:r>
          </a:p>
        </p:txBody>
      </p:sp>
      <p:graphicFrame>
        <p:nvGraphicFramePr>
          <p:cNvPr id="4" name="Ograda vsebine 3"/>
          <p:cNvGraphicFramePr>
            <a:graphicFrameLocks noGrp="1"/>
          </p:cNvGraphicFramePr>
          <p:nvPr>
            <p:ph idx="1"/>
            <p:extLst>
              <p:ext uri="{D42A27DB-BD31-4B8C-83A1-F6EECF244321}">
                <p14:modId xmlns:p14="http://schemas.microsoft.com/office/powerpoint/2010/main" val="3067105097"/>
              </p:ext>
            </p:extLst>
          </p:nvPr>
        </p:nvGraphicFramePr>
        <p:xfrm>
          <a:off x="457200" y="1628799"/>
          <a:ext cx="8229599" cy="2683150"/>
        </p:xfrm>
        <a:graphic>
          <a:graphicData uri="http://schemas.openxmlformats.org/drawingml/2006/table">
            <a:tbl>
              <a:tblPr firstRow="1" firstCol="1" bandRow="1"/>
              <a:tblGrid>
                <a:gridCol w="603424">
                  <a:extLst>
                    <a:ext uri="{9D8B030D-6E8A-4147-A177-3AD203B41FA5}">
                      <a16:colId xmlns:a16="http://schemas.microsoft.com/office/drawing/2014/main" val="20000"/>
                    </a:ext>
                  </a:extLst>
                </a:gridCol>
                <a:gridCol w="514075">
                  <a:extLst>
                    <a:ext uri="{9D8B030D-6E8A-4147-A177-3AD203B41FA5}">
                      <a16:colId xmlns:a16="http://schemas.microsoft.com/office/drawing/2014/main" val="20001"/>
                    </a:ext>
                  </a:extLst>
                </a:gridCol>
                <a:gridCol w="517850">
                  <a:extLst>
                    <a:ext uri="{9D8B030D-6E8A-4147-A177-3AD203B41FA5}">
                      <a16:colId xmlns:a16="http://schemas.microsoft.com/office/drawing/2014/main" val="20002"/>
                    </a:ext>
                  </a:extLst>
                </a:gridCol>
                <a:gridCol w="437310">
                  <a:extLst>
                    <a:ext uri="{9D8B030D-6E8A-4147-A177-3AD203B41FA5}">
                      <a16:colId xmlns:a16="http://schemas.microsoft.com/office/drawing/2014/main" val="20003"/>
                    </a:ext>
                  </a:extLst>
                </a:gridCol>
                <a:gridCol w="405219">
                  <a:extLst>
                    <a:ext uri="{9D8B030D-6E8A-4147-A177-3AD203B41FA5}">
                      <a16:colId xmlns:a16="http://schemas.microsoft.com/office/drawing/2014/main" val="20004"/>
                    </a:ext>
                  </a:extLst>
                </a:gridCol>
                <a:gridCol w="490793">
                  <a:extLst>
                    <a:ext uri="{9D8B030D-6E8A-4147-A177-3AD203B41FA5}">
                      <a16:colId xmlns:a16="http://schemas.microsoft.com/office/drawing/2014/main" val="20005"/>
                    </a:ext>
                  </a:extLst>
                </a:gridCol>
                <a:gridCol w="573851">
                  <a:extLst>
                    <a:ext uri="{9D8B030D-6E8A-4147-A177-3AD203B41FA5}">
                      <a16:colId xmlns:a16="http://schemas.microsoft.com/office/drawing/2014/main" val="20006"/>
                    </a:ext>
                  </a:extLst>
                </a:gridCol>
                <a:gridCol w="506524">
                  <a:extLst>
                    <a:ext uri="{9D8B030D-6E8A-4147-A177-3AD203B41FA5}">
                      <a16:colId xmlns:a16="http://schemas.microsoft.com/office/drawing/2014/main" val="20007"/>
                    </a:ext>
                  </a:extLst>
                </a:gridCol>
                <a:gridCol w="560008">
                  <a:extLst>
                    <a:ext uri="{9D8B030D-6E8A-4147-A177-3AD203B41FA5}">
                      <a16:colId xmlns:a16="http://schemas.microsoft.com/office/drawing/2014/main" val="20008"/>
                    </a:ext>
                  </a:extLst>
                </a:gridCol>
                <a:gridCol w="585806">
                  <a:extLst>
                    <a:ext uri="{9D8B030D-6E8A-4147-A177-3AD203B41FA5}">
                      <a16:colId xmlns:a16="http://schemas.microsoft.com/office/drawing/2014/main" val="20009"/>
                    </a:ext>
                  </a:extLst>
                </a:gridCol>
                <a:gridCol w="324679">
                  <a:extLst>
                    <a:ext uri="{9D8B030D-6E8A-4147-A177-3AD203B41FA5}">
                      <a16:colId xmlns:a16="http://schemas.microsoft.com/office/drawing/2014/main" val="20010"/>
                    </a:ext>
                  </a:extLst>
                </a:gridCol>
                <a:gridCol w="490793">
                  <a:extLst>
                    <a:ext uri="{9D8B030D-6E8A-4147-A177-3AD203B41FA5}">
                      <a16:colId xmlns:a16="http://schemas.microsoft.com/office/drawing/2014/main" val="20011"/>
                    </a:ext>
                  </a:extLst>
                </a:gridCol>
                <a:gridCol w="495827">
                  <a:extLst>
                    <a:ext uri="{9D8B030D-6E8A-4147-A177-3AD203B41FA5}">
                      <a16:colId xmlns:a16="http://schemas.microsoft.com/office/drawing/2014/main" val="20012"/>
                    </a:ext>
                  </a:extLst>
                </a:gridCol>
                <a:gridCol w="371241">
                  <a:extLst>
                    <a:ext uri="{9D8B030D-6E8A-4147-A177-3AD203B41FA5}">
                      <a16:colId xmlns:a16="http://schemas.microsoft.com/office/drawing/2014/main" val="20013"/>
                    </a:ext>
                  </a:extLst>
                </a:gridCol>
                <a:gridCol w="441714">
                  <a:extLst>
                    <a:ext uri="{9D8B030D-6E8A-4147-A177-3AD203B41FA5}">
                      <a16:colId xmlns:a16="http://schemas.microsoft.com/office/drawing/2014/main" val="20014"/>
                    </a:ext>
                  </a:extLst>
                </a:gridCol>
                <a:gridCol w="438568">
                  <a:extLst>
                    <a:ext uri="{9D8B030D-6E8A-4147-A177-3AD203B41FA5}">
                      <a16:colId xmlns:a16="http://schemas.microsoft.com/office/drawing/2014/main" val="20015"/>
                    </a:ext>
                  </a:extLst>
                </a:gridCol>
                <a:gridCol w="471917">
                  <a:extLst>
                    <a:ext uri="{9D8B030D-6E8A-4147-A177-3AD203B41FA5}">
                      <a16:colId xmlns:a16="http://schemas.microsoft.com/office/drawing/2014/main" val="20016"/>
                    </a:ext>
                  </a:extLst>
                </a:gridCol>
              </a:tblGrid>
              <a:tr h="545499">
                <a:tc>
                  <a:txBody>
                    <a:bodyPr/>
                    <a:lstStyle/>
                    <a:p>
                      <a:endParaRPr lang="sl-SI" sz="1100">
                        <a:effectLst/>
                        <a:latin typeface="Calibri"/>
                        <a:cs typeface="Times New Roman"/>
                      </a:endParaRPr>
                    </a:p>
                  </a:txBody>
                  <a:tcPr marL="67956" marR="67956" marT="0" marB="0">
                    <a:lnL w="12700" cap="flat" cmpd="sng" algn="ctr">
                      <a:solidFill>
                        <a:srgbClr val="F79646"/>
                      </a:solidFill>
                      <a:prstDash val="solid"/>
                      <a:round/>
                      <a:headEnd type="none" w="med" len="med"/>
                      <a:tailEnd type="none" w="med" len="med"/>
                    </a:lnL>
                    <a:lnR>
                      <a:noFill/>
                    </a:lnR>
                    <a:lnT w="12700" cap="flat" cmpd="sng" algn="ctr">
                      <a:solidFill>
                        <a:srgbClr val="F79646"/>
                      </a:solidFill>
                      <a:prstDash val="solid"/>
                      <a:round/>
                      <a:headEnd type="none" w="med" len="med"/>
                      <a:tailEnd type="none" w="med" len="med"/>
                    </a:lnT>
                    <a:lnB w="12700" cap="flat" cmpd="sng" algn="ctr">
                      <a:solidFill>
                        <a:srgbClr val="F79646"/>
                      </a:solidFill>
                      <a:prstDash val="solid"/>
                      <a:round/>
                      <a:headEnd type="none" w="med" len="med"/>
                      <a:tailEnd type="none" w="med" len="med"/>
                    </a:lnB>
                    <a:solidFill>
                      <a:srgbClr val="F79646"/>
                    </a:solidFill>
                  </a:tcPr>
                </a:tc>
                <a:tc>
                  <a:txBody>
                    <a:bodyPr/>
                    <a:lstStyle/>
                    <a:p>
                      <a:pPr algn="just">
                        <a:spcBef>
                          <a:spcPts val="600"/>
                        </a:spcBef>
                        <a:spcAft>
                          <a:spcPts val="0"/>
                        </a:spcAft>
                      </a:pPr>
                      <a:r>
                        <a:rPr lang="sl-SI" sz="1000" b="1">
                          <a:solidFill>
                            <a:srgbClr val="000000"/>
                          </a:solidFill>
                          <a:effectLst/>
                          <a:latin typeface="Calibri"/>
                          <a:ea typeface="Times New Roman"/>
                          <a:cs typeface="Arial"/>
                        </a:rPr>
                        <a:t>FRAM</a:t>
                      </a:r>
                      <a:endParaRPr lang="sl-SI" sz="1000">
                        <a:solidFill>
                          <a:srgbClr val="000000"/>
                        </a:solidFill>
                        <a:effectLst/>
                        <a:latin typeface="Calibri"/>
                        <a:ea typeface="Times New Roman"/>
                        <a:cs typeface="Arial"/>
                      </a:endParaRPr>
                    </a:p>
                  </a:txBody>
                  <a:tcPr marL="67956" marR="67956" marT="0" marB="0">
                    <a:lnL>
                      <a:noFill/>
                    </a:lnL>
                    <a:lnR>
                      <a:noFill/>
                    </a:lnR>
                    <a:lnT w="12700" cap="flat" cmpd="sng" algn="ctr">
                      <a:solidFill>
                        <a:srgbClr val="F79646"/>
                      </a:solidFill>
                      <a:prstDash val="solid"/>
                      <a:round/>
                      <a:headEnd type="none" w="med" len="med"/>
                      <a:tailEnd type="none" w="med" len="med"/>
                    </a:lnT>
                    <a:lnB w="12700" cap="flat" cmpd="sng" algn="ctr">
                      <a:solidFill>
                        <a:srgbClr val="F79646"/>
                      </a:solidFill>
                      <a:prstDash val="solid"/>
                      <a:round/>
                      <a:headEnd type="none" w="med" len="med"/>
                      <a:tailEnd type="none" w="med" len="med"/>
                    </a:lnB>
                    <a:solidFill>
                      <a:srgbClr val="F79646"/>
                    </a:solidFill>
                  </a:tcPr>
                </a:tc>
                <a:tc>
                  <a:txBody>
                    <a:bodyPr/>
                    <a:lstStyle/>
                    <a:p>
                      <a:pPr algn="just">
                        <a:spcBef>
                          <a:spcPts val="600"/>
                        </a:spcBef>
                        <a:spcAft>
                          <a:spcPts val="0"/>
                        </a:spcAft>
                      </a:pPr>
                      <a:r>
                        <a:rPr lang="sl-SI" sz="1000" b="1">
                          <a:solidFill>
                            <a:srgbClr val="000000"/>
                          </a:solidFill>
                          <a:effectLst/>
                          <a:latin typeface="Calibri"/>
                          <a:ea typeface="Times New Roman"/>
                          <a:cs typeface="Arial"/>
                        </a:rPr>
                        <a:t>NORD</a:t>
                      </a:r>
                      <a:endParaRPr lang="sl-SI" sz="1000">
                        <a:solidFill>
                          <a:srgbClr val="000000"/>
                        </a:solidFill>
                        <a:effectLst/>
                        <a:latin typeface="Calibri"/>
                        <a:ea typeface="Times New Roman"/>
                        <a:cs typeface="Arial"/>
                      </a:endParaRPr>
                    </a:p>
                  </a:txBody>
                  <a:tcPr marL="67956" marR="67956" marT="0" marB="0">
                    <a:lnL>
                      <a:noFill/>
                    </a:lnL>
                    <a:lnR>
                      <a:noFill/>
                    </a:lnR>
                    <a:lnT w="12700" cap="flat" cmpd="sng" algn="ctr">
                      <a:solidFill>
                        <a:srgbClr val="F79646"/>
                      </a:solidFill>
                      <a:prstDash val="solid"/>
                      <a:round/>
                      <a:headEnd type="none" w="med" len="med"/>
                      <a:tailEnd type="none" w="med" len="med"/>
                    </a:lnT>
                    <a:lnB w="12700" cap="flat" cmpd="sng" algn="ctr">
                      <a:solidFill>
                        <a:srgbClr val="F79646"/>
                      </a:solidFill>
                      <a:prstDash val="solid"/>
                      <a:round/>
                      <a:headEnd type="none" w="med" len="med"/>
                      <a:tailEnd type="none" w="med" len="med"/>
                    </a:lnB>
                    <a:solidFill>
                      <a:srgbClr val="F79646"/>
                    </a:solidFill>
                  </a:tcPr>
                </a:tc>
                <a:tc>
                  <a:txBody>
                    <a:bodyPr/>
                    <a:lstStyle/>
                    <a:p>
                      <a:pPr algn="just">
                        <a:spcBef>
                          <a:spcPts val="600"/>
                        </a:spcBef>
                        <a:spcAft>
                          <a:spcPts val="0"/>
                        </a:spcAft>
                      </a:pPr>
                      <a:r>
                        <a:rPr lang="sl-SI" sz="1000" b="1">
                          <a:solidFill>
                            <a:srgbClr val="000000"/>
                          </a:solidFill>
                          <a:effectLst/>
                          <a:latin typeface="Calibri"/>
                          <a:ea typeface="Times New Roman"/>
                          <a:cs typeface="Arial"/>
                        </a:rPr>
                        <a:t>MED</a:t>
                      </a:r>
                      <a:endParaRPr lang="sl-SI" sz="1000">
                        <a:solidFill>
                          <a:srgbClr val="000000"/>
                        </a:solidFill>
                        <a:effectLst/>
                        <a:latin typeface="Calibri"/>
                        <a:ea typeface="Times New Roman"/>
                        <a:cs typeface="Arial"/>
                      </a:endParaRPr>
                    </a:p>
                  </a:txBody>
                  <a:tcPr marL="67956" marR="67956" marT="0" marB="0">
                    <a:lnL>
                      <a:noFill/>
                    </a:lnL>
                    <a:lnR w="12700" cap="flat" cmpd="sng" algn="ctr">
                      <a:solidFill>
                        <a:srgbClr val="F79646"/>
                      </a:solidFill>
                      <a:prstDash val="solid"/>
                      <a:round/>
                      <a:headEnd type="none" w="med" len="med"/>
                      <a:tailEnd type="none" w="med" len="med"/>
                    </a:lnR>
                    <a:lnT w="12700" cap="flat" cmpd="sng" algn="ctr">
                      <a:solidFill>
                        <a:srgbClr val="F79646"/>
                      </a:solidFill>
                      <a:prstDash val="solid"/>
                      <a:round/>
                      <a:headEnd type="none" w="med" len="med"/>
                      <a:tailEnd type="none" w="med" len="med"/>
                    </a:lnT>
                    <a:lnB w="12700" cap="flat" cmpd="sng" algn="ctr">
                      <a:solidFill>
                        <a:srgbClr val="F79646"/>
                      </a:solidFill>
                      <a:prstDash val="solid"/>
                      <a:round/>
                      <a:headEnd type="none" w="med" len="med"/>
                      <a:tailEnd type="none" w="med" len="med"/>
                    </a:lnB>
                    <a:solidFill>
                      <a:srgbClr val="F79646"/>
                    </a:solidFill>
                  </a:tcPr>
                </a:tc>
                <a:tc>
                  <a:txBody>
                    <a:bodyPr/>
                    <a:lstStyle/>
                    <a:p>
                      <a:pPr algn="just">
                        <a:spcBef>
                          <a:spcPts val="600"/>
                        </a:spcBef>
                        <a:spcAft>
                          <a:spcPts val="0"/>
                        </a:spcAft>
                      </a:pPr>
                      <a:r>
                        <a:rPr lang="sl-SI" sz="1000" b="1">
                          <a:solidFill>
                            <a:srgbClr val="000000"/>
                          </a:solidFill>
                          <a:effectLst/>
                          <a:latin typeface="Calibri"/>
                          <a:ea typeface="Times New Roman"/>
                          <a:cs typeface="Arial"/>
                        </a:rPr>
                        <a:t>SOD</a:t>
                      </a:r>
                      <a:endParaRPr lang="sl-SI" sz="1000">
                        <a:solidFill>
                          <a:srgbClr val="000000"/>
                        </a:solidFill>
                        <a:effectLst/>
                        <a:latin typeface="Calibri"/>
                        <a:ea typeface="Times New Roman"/>
                        <a:cs typeface="Arial"/>
                      </a:endParaRPr>
                    </a:p>
                  </a:txBody>
                  <a:tcPr marL="67956" marR="67956" marT="0" marB="0">
                    <a:lnL w="12700" cap="flat" cmpd="sng" algn="ctr">
                      <a:solidFill>
                        <a:srgbClr val="F79646"/>
                      </a:solidFill>
                      <a:prstDash val="solid"/>
                      <a:round/>
                      <a:headEnd type="none" w="med" len="med"/>
                      <a:tailEnd type="none" w="med" len="med"/>
                    </a:lnL>
                    <a:lnR>
                      <a:noFill/>
                    </a:lnR>
                    <a:lnT w="12700" cap="flat" cmpd="sng" algn="ctr">
                      <a:solidFill>
                        <a:srgbClr val="F79646"/>
                      </a:solidFill>
                      <a:prstDash val="solid"/>
                      <a:round/>
                      <a:headEnd type="none" w="med" len="med"/>
                      <a:tailEnd type="none" w="med" len="med"/>
                    </a:lnT>
                    <a:lnB w="12700" cap="flat" cmpd="sng" algn="ctr">
                      <a:solidFill>
                        <a:srgbClr val="F79646"/>
                      </a:solidFill>
                      <a:prstDash val="solid"/>
                      <a:round/>
                      <a:headEnd type="none" w="med" len="med"/>
                      <a:tailEnd type="none" w="med" len="med"/>
                    </a:lnB>
                    <a:solidFill>
                      <a:srgbClr val="F79646"/>
                    </a:solidFill>
                  </a:tcPr>
                </a:tc>
                <a:tc>
                  <a:txBody>
                    <a:bodyPr/>
                    <a:lstStyle/>
                    <a:p>
                      <a:pPr algn="just">
                        <a:spcBef>
                          <a:spcPts val="600"/>
                        </a:spcBef>
                        <a:spcAft>
                          <a:spcPts val="0"/>
                        </a:spcAft>
                      </a:pPr>
                      <a:r>
                        <a:rPr lang="sl-SI" sz="1000" b="1">
                          <a:solidFill>
                            <a:srgbClr val="000000"/>
                          </a:solidFill>
                          <a:effectLst/>
                          <a:latin typeface="Calibri"/>
                          <a:ea typeface="Times New Roman"/>
                          <a:cs typeface="Arial"/>
                        </a:rPr>
                        <a:t>SAVO</a:t>
                      </a:r>
                      <a:endParaRPr lang="sl-SI" sz="1000">
                        <a:solidFill>
                          <a:srgbClr val="000000"/>
                        </a:solidFill>
                        <a:effectLst/>
                        <a:latin typeface="Calibri"/>
                        <a:ea typeface="Times New Roman"/>
                        <a:cs typeface="Arial"/>
                      </a:endParaRPr>
                    </a:p>
                  </a:txBody>
                  <a:tcPr marL="67956" marR="67956" marT="0" marB="0">
                    <a:lnL>
                      <a:noFill/>
                    </a:lnL>
                    <a:lnR>
                      <a:noFill/>
                    </a:lnR>
                    <a:lnT w="12700" cap="flat" cmpd="sng" algn="ctr">
                      <a:solidFill>
                        <a:srgbClr val="F79646"/>
                      </a:solidFill>
                      <a:prstDash val="solid"/>
                      <a:round/>
                      <a:headEnd type="none" w="med" len="med"/>
                      <a:tailEnd type="none" w="med" len="med"/>
                    </a:lnT>
                    <a:lnB w="12700" cap="flat" cmpd="sng" algn="ctr">
                      <a:solidFill>
                        <a:srgbClr val="F79646"/>
                      </a:solidFill>
                      <a:prstDash val="solid"/>
                      <a:round/>
                      <a:headEnd type="none" w="med" len="med"/>
                      <a:tailEnd type="none" w="med" len="med"/>
                    </a:lnB>
                    <a:solidFill>
                      <a:srgbClr val="F79646"/>
                    </a:solidFill>
                  </a:tcPr>
                </a:tc>
                <a:tc>
                  <a:txBody>
                    <a:bodyPr/>
                    <a:lstStyle/>
                    <a:p>
                      <a:pPr algn="just">
                        <a:spcBef>
                          <a:spcPts val="600"/>
                        </a:spcBef>
                        <a:spcAft>
                          <a:spcPts val="0"/>
                        </a:spcAft>
                      </a:pPr>
                      <a:r>
                        <a:rPr lang="sl-SI" sz="1000" b="1">
                          <a:solidFill>
                            <a:srgbClr val="000000"/>
                          </a:solidFill>
                          <a:effectLst/>
                          <a:latin typeface="Calibri"/>
                          <a:ea typeface="Times New Roman"/>
                          <a:cs typeface="Arial"/>
                        </a:rPr>
                        <a:t>GRBAC</a:t>
                      </a:r>
                      <a:endParaRPr lang="sl-SI" sz="1000">
                        <a:solidFill>
                          <a:srgbClr val="000000"/>
                        </a:solidFill>
                        <a:effectLst/>
                        <a:latin typeface="Calibri"/>
                        <a:ea typeface="Times New Roman"/>
                        <a:cs typeface="Arial"/>
                      </a:endParaRPr>
                    </a:p>
                  </a:txBody>
                  <a:tcPr marL="67956" marR="67956" marT="0" marB="0">
                    <a:lnL>
                      <a:noFill/>
                    </a:lnL>
                    <a:lnR>
                      <a:noFill/>
                    </a:lnR>
                    <a:lnT w="12700" cap="flat" cmpd="sng" algn="ctr">
                      <a:solidFill>
                        <a:srgbClr val="F79646"/>
                      </a:solidFill>
                      <a:prstDash val="solid"/>
                      <a:round/>
                      <a:headEnd type="none" w="med" len="med"/>
                      <a:tailEnd type="none" w="med" len="med"/>
                    </a:lnT>
                    <a:lnB w="12700" cap="flat" cmpd="sng" algn="ctr">
                      <a:solidFill>
                        <a:srgbClr val="F79646"/>
                      </a:solidFill>
                      <a:prstDash val="solid"/>
                      <a:round/>
                      <a:headEnd type="none" w="med" len="med"/>
                      <a:tailEnd type="none" w="med" len="med"/>
                    </a:lnB>
                    <a:solidFill>
                      <a:srgbClr val="F79646"/>
                    </a:solidFill>
                  </a:tcPr>
                </a:tc>
                <a:tc>
                  <a:txBody>
                    <a:bodyPr/>
                    <a:lstStyle/>
                    <a:p>
                      <a:pPr algn="just">
                        <a:spcBef>
                          <a:spcPts val="600"/>
                        </a:spcBef>
                        <a:spcAft>
                          <a:spcPts val="0"/>
                        </a:spcAft>
                      </a:pPr>
                      <a:r>
                        <a:rPr lang="sl-SI" sz="1000" b="1">
                          <a:solidFill>
                            <a:srgbClr val="000000"/>
                          </a:solidFill>
                          <a:effectLst/>
                          <a:latin typeface="Calibri"/>
                          <a:ea typeface="Times New Roman"/>
                          <a:cs typeface="Arial"/>
                        </a:rPr>
                        <a:t>NEDO</a:t>
                      </a:r>
                      <a:endParaRPr lang="sl-SI" sz="1000">
                        <a:solidFill>
                          <a:srgbClr val="000000"/>
                        </a:solidFill>
                        <a:effectLst/>
                        <a:latin typeface="Calibri"/>
                        <a:ea typeface="Times New Roman"/>
                        <a:cs typeface="Arial"/>
                      </a:endParaRPr>
                    </a:p>
                  </a:txBody>
                  <a:tcPr marL="67956" marR="67956" marT="0" marB="0">
                    <a:lnL>
                      <a:noFill/>
                    </a:lnL>
                    <a:lnR>
                      <a:noFill/>
                    </a:lnR>
                    <a:lnT w="12700" cap="flat" cmpd="sng" algn="ctr">
                      <a:solidFill>
                        <a:srgbClr val="F79646"/>
                      </a:solidFill>
                      <a:prstDash val="solid"/>
                      <a:round/>
                      <a:headEnd type="none" w="med" len="med"/>
                      <a:tailEnd type="none" w="med" len="med"/>
                    </a:lnT>
                    <a:lnB w="12700" cap="flat" cmpd="sng" algn="ctr">
                      <a:solidFill>
                        <a:srgbClr val="F79646"/>
                      </a:solidFill>
                      <a:prstDash val="solid"/>
                      <a:round/>
                      <a:headEnd type="none" w="med" len="med"/>
                      <a:tailEnd type="none" w="med" len="med"/>
                    </a:lnB>
                    <a:solidFill>
                      <a:srgbClr val="F79646"/>
                    </a:solidFill>
                  </a:tcPr>
                </a:tc>
                <a:tc>
                  <a:txBody>
                    <a:bodyPr/>
                    <a:lstStyle/>
                    <a:p>
                      <a:pPr algn="just">
                        <a:spcBef>
                          <a:spcPts val="600"/>
                        </a:spcBef>
                        <a:spcAft>
                          <a:spcPts val="0"/>
                        </a:spcAft>
                      </a:pPr>
                      <a:r>
                        <a:rPr lang="sl-SI" sz="1000" b="1">
                          <a:solidFill>
                            <a:srgbClr val="000000"/>
                          </a:solidFill>
                          <a:effectLst/>
                          <a:latin typeface="Calibri"/>
                          <a:ea typeface="Times New Roman"/>
                          <a:cs typeface="Arial"/>
                        </a:rPr>
                        <a:t>NINKO</a:t>
                      </a:r>
                      <a:endParaRPr lang="sl-SI" sz="1000">
                        <a:solidFill>
                          <a:srgbClr val="000000"/>
                        </a:solidFill>
                        <a:effectLst/>
                        <a:latin typeface="Calibri"/>
                        <a:ea typeface="Times New Roman"/>
                        <a:cs typeface="Arial"/>
                      </a:endParaRPr>
                    </a:p>
                  </a:txBody>
                  <a:tcPr marL="67956" marR="67956" marT="0" marB="0">
                    <a:lnL>
                      <a:noFill/>
                    </a:lnL>
                    <a:lnR>
                      <a:noFill/>
                    </a:lnR>
                    <a:lnT w="12700" cap="flat" cmpd="sng" algn="ctr">
                      <a:solidFill>
                        <a:srgbClr val="F79646"/>
                      </a:solidFill>
                      <a:prstDash val="solid"/>
                      <a:round/>
                      <a:headEnd type="none" w="med" len="med"/>
                      <a:tailEnd type="none" w="med" len="med"/>
                    </a:lnT>
                    <a:lnB w="12700" cap="flat" cmpd="sng" algn="ctr">
                      <a:solidFill>
                        <a:srgbClr val="F79646"/>
                      </a:solidFill>
                      <a:prstDash val="solid"/>
                      <a:round/>
                      <a:headEnd type="none" w="med" len="med"/>
                      <a:tailEnd type="none" w="med" len="med"/>
                    </a:lnB>
                    <a:solidFill>
                      <a:srgbClr val="F79646"/>
                    </a:solidFill>
                  </a:tcPr>
                </a:tc>
                <a:tc>
                  <a:txBody>
                    <a:bodyPr/>
                    <a:lstStyle/>
                    <a:p>
                      <a:pPr algn="just">
                        <a:spcBef>
                          <a:spcPts val="600"/>
                        </a:spcBef>
                        <a:spcAft>
                          <a:spcPts val="0"/>
                        </a:spcAft>
                      </a:pPr>
                      <a:r>
                        <a:rPr lang="sl-SI" sz="1000" b="1">
                          <a:solidFill>
                            <a:srgbClr val="000000"/>
                          </a:solidFill>
                          <a:effectLst/>
                          <a:latin typeface="Calibri"/>
                          <a:ea typeface="Times New Roman"/>
                          <a:cs typeface="Arial"/>
                        </a:rPr>
                        <a:t>SONAR</a:t>
                      </a:r>
                      <a:endParaRPr lang="sl-SI" sz="1000">
                        <a:solidFill>
                          <a:srgbClr val="000000"/>
                        </a:solidFill>
                        <a:effectLst/>
                        <a:latin typeface="Calibri"/>
                        <a:ea typeface="Times New Roman"/>
                        <a:cs typeface="Arial"/>
                      </a:endParaRPr>
                    </a:p>
                  </a:txBody>
                  <a:tcPr marL="67956" marR="67956" marT="0" marB="0">
                    <a:lnL>
                      <a:noFill/>
                    </a:lnL>
                    <a:lnR>
                      <a:noFill/>
                    </a:lnR>
                    <a:lnT w="12700" cap="flat" cmpd="sng" algn="ctr">
                      <a:solidFill>
                        <a:srgbClr val="F79646"/>
                      </a:solidFill>
                      <a:prstDash val="solid"/>
                      <a:round/>
                      <a:headEnd type="none" w="med" len="med"/>
                      <a:tailEnd type="none" w="med" len="med"/>
                    </a:lnT>
                    <a:lnB w="12700" cap="flat" cmpd="sng" algn="ctr">
                      <a:solidFill>
                        <a:srgbClr val="F79646"/>
                      </a:solidFill>
                      <a:prstDash val="solid"/>
                      <a:round/>
                      <a:headEnd type="none" w="med" len="med"/>
                      <a:tailEnd type="none" w="med" len="med"/>
                    </a:lnB>
                    <a:solidFill>
                      <a:srgbClr val="F79646"/>
                    </a:solidFill>
                  </a:tcPr>
                </a:tc>
                <a:tc>
                  <a:txBody>
                    <a:bodyPr/>
                    <a:lstStyle/>
                    <a:p>
                      <a:pPr algn="just">
                        <a:spcBef>
                          <a:spcPts val="600"/>
                        </a:spcBef>
                        <a:spcAft>
                          <a:spcPts val="0"/>
                        </a:spcAft>
                      </a:pPr>
                      <a:r>
                        <a:rPr lang="sl-SI" sz="1000" b="1">
                          <a:solidFill>
                            <a:srgbClr val="000000"/>
                          </a:solidFill>
                          <a:effectLst/>
                          <a:latin typeface="Calibri"/>
                          <a:ea typeface="Times New Roman"/>
                          <a:cs typeface="Arial"/>
                        </a:rPr>
                        <a:t>BIL</a:t>
                      </a:r>
                      <a:endParaRPr lang="sl-SI" sz="1000">
                        <a:solidFill>
                          <a:srgbClr val="000000"/>
                        </a:solidFill>
                        <a:effectLst/>
                        <a:latin typeface="Calibri"/>
                        <a:ea typeface="Times New Roman"/>
                        <a:cs typeface="Arial"/>
                      </a:endParaRPr>
                    </a:p>
                  </a:txBody>
                  <a:tcPr marL="67956" marR="67956" marT="0" marB="0">
                    <a:lnL>
                      <a:noFill/>
                    </a:lnL>
                    <a:lnR>
                      <a:noFill/>
                    </a:lnR>
                    <a:lnT w="12700" cap="flat" cmpd="sng" algn="ctr">
                      <a:solidFill>
                        <a:srgbClr val="F79646"/>
                      </a:solidFill>
                      <a:prstDash val="solid"/>
                      <a:round/>
                      <a:headEnd type="none" w="med" len="med"/>
                      <a:tailEnd type="none" w="med" len="med"/>
                    </a:lnT>
                    <a:lnB w="12700" cap="flat" cmpd="sng" algn="ctr">
                      <a:solidFill>
                        <a:srgbClr val="F79646"/>
                      </a:solidFill>
                      <a:prstDash val="solid"/>
                      <a:round/>
                      <a:headEnd type="none" w="med" len="med"/>
                      <a:tailEnd type="none" w="med" len="med"/>
                    </a:lnB>
                    <a:solidFill>
                      <a:srgbClr val="F79646"/>
                    </a:solidFill>
                  </a:tcPr>
                </a:tc>
                <a:tc>
                  <a:txBody>
                    <a:bodyPr/>
                    <a:lstStyle/>
                    <a:p>
                      <a:pPr algn="just">
                        <a:spcBef>
                          <a:spcPts val="600"/>
                        </a:spcBef>
                        <a:spcAft>
                          <a:spcPts val="0"/>
                        </a:spcAft>
                      </a:pPr>
                      <a:r>
                        <a:rPr lang="sl-SI" sz="1000" b="1">
                          <a:solidFill>
                            <a:srgbClr val="000000"/>
                          </a:solidFill>
                          <a:effectLst/>
                          <a:latin typeface="Calibri"/>
                          <a:ea typeface="Times New Roman"/>
                          <a:cs typeface="Arial"/>
                        </a:rPr>
                        <a:t>GREN</a:t>
                      </a:r>
                      <a:endParaRPr lang="sl-SI" sz="1000">
                        <a:solidFill>
                          <a:srgbClr val="000000"/>
                        </a:solidFill>
                        <a:effectLst/>
                        <a:latin typeface="Calibri"/>
                        <a:ea typeface="Times New Roman"/>
                        <a:cs typeface="Arial"/>
                      </a:endParaRPr>
                    </a:p>
                  </a:txBody>
                  <a:tcPr marL="67956" marR="67956" marT="0" marB="0">
                    <a:lnL>
                      <a:noFill/>
                    </a:lnL>
                    <a:lnR>
                      <a:noFill/>
                    </a:lnR>
                    <a:lnT w="12700" cap="flat" cmpd="sng" algn="ctr">
                      <a:solidFill>
                        <a:srgbClr val="F79646"/>
                      </a:solidFill>
                      <a:prstDash val="solid"/>
                      <a:round/>
                      <a:headEnd type="none" w="med" len="med"/>
                      <a:tailEnd type="none" w="med" len="med"/>
                    </a:lnT>
                    <a:lnB w="12700" cap="flat" cmpd="sng" algn="ctr">
                      <a:solidFill>
                        <a:srgbClr val="F79646"/>
                      </a:solidFill>
                      <a:prstDash val="solid"/>
                      <a:round/>
                      <a:headEnd type="none" w="med" len="med"/>
                      <a:tailEnd type="none" w="med" len="med"/>
                    </a:lnB>
                    <a:solidFill>
                      <a:srgbClr val="F79646"/>
                    </a:solidFill>
                  </a:tcPr>
                </a:tc>
                <a:tc>
                  <a:txBody>
                    <a:bodyPr/>
                    <a:lstStyle/>
                    <a:p>
                      <a:pPr algn="just">
                        <a:spcBef>
                          <a:spcPts val="600"/>
                        </a:spcBef>
                        <a:spcAft>
                          <a:spcPts val="0"/>
                        </a:spcAft>
                      </a:pPr>
                      <a:r>
                        <a:rPr lang="sl-SI" sz="1000" b="1">
                          <a:solidFill>
                            <a:srgbClr val="000000"/>
                          </a:solidFill>
                          <a:effectLst/>
                          <a:latin typeface="Calibri"/>
                          <a:ea typeface="Times New Roman"/>
                          <a:cs typeface="Arial"/>
                        </a:rPr>
                        <a:t>ROMI</a:t>
                      </a:r>
                      <a:endParaRPr lang="sl-SI" sz="1000">
                        <a:solidFill>
                          <a:srgbClr val="000000"/>
                        </a:solidFill>
                        <a:effectLst/>
                        <a:latin typeface="Calibri"/>
                        <a:ea typeface="Times New Roman"/>
                        <a:cs typeface="Arial"/>
                      </a:endParaRPr>
                    </a:p>
                  </a:txBody>
                  <a:tcPr marL="67956" marR="67956" marT="0" marB="0">
                    <a:lnL>
                      <a:noFill/>
                    </a:lnL>
                    <a:lnR>
                      <a:noFill/>
                    </a:lnR>
                    <a:lnT w="12700" cap="flat" cmpd="sng" algn="ctr">
                      <a:solidFill>
                        <a:srgbClr val="F79646"/>
                      </a:solidFill>
                      <a:prstDash val="solid"/>
                      <a:round/>
                      <a:headEnd type="none" w="med" len="med"/>
                      <a:tailEnd type="none" w="med" len="med"/>
                    </a:lnT>
                    <a:lnB w="12700" cap="flat" cmpd="sng" algn="ctr">
                      <a:solidFill>
                        <a:srgbClr val="F79646"/>
                      </a:solidFill>
                      <a:prstDash val="solid"/>
                      <a:round/>
                      <a:headEnd type="none" w="med" len="med"/>
                      <a:tailEnd type="none" w="med" len="med"/>
                    </a:lnB>
                    <a:solidFill>
                      <a:srgbClr val="F79646"/>
                    </a:solidFill>
                  </a:tcPr>
                </a:tc>
                <a:tc>
                  <a:txBody>
                    <a:bodyPr/>
                    <a:lstStyle/>
                    <a:p>
                      <a:pPr algn="just">
                        <a:spcBef>
                          <a:spcPts val="600"/>
                        </a:spcBef>
                        <a:spcAft>
                          <a:spcPts val="0"/>
                        </a:spcAft>
                      </a:pPr>
                      <a:r>
                        <a:rPr lang="sl-SI" sz="1000" b="1">
                          <a:solidFill>
                            <a:srgbClr val="000000"/>
                          </a:solidFill>
                          <a:effectLst/>
                          <a:latin typeface="Calibri"/>
                          <a:ea typeface="Times New Roman"/>
                          <a:cs typeface="Arial"/>
                        </a:rPr>
                        <a:t>DIN</a:t>
                      </a:r>
                      <a:endParaRPr lang="sl-SI" sz="1000">
                        <a:solidFill>
                          <a:srgbClr val="000000"/>
                        </a:solidFill>
                        <a:effectLst/>
                        <a:latin typeface="Calibri"/>
                        <a:ea typeface="Times New Roman"/>
                        <a:cs typeface="Arial"/>
                      </a:endParaRPr>
                    </a:p>
                  </a:txBody>
                  <a:tcPr marL="67956" marR="67956" marT="0" marB="0">
                    <a:lnL>
                      <a:noFill/>
                    </a:lnL>
                    <a:lnR>
                      <a:noFill/>
                    </a:lnR>
                    <a:lnT w="12700" cap="flat" cmpd="sng" algn="ctr">
                      <a:solidFill>
                        <a:srgbClr val="F79646"/>
                      </a:solidFill>
                      <a:prstDash val="solid"/>
                      <a:round/>
                      <a:headEnd type="none" w="med" len="med"/>
                      <a:tailEnd type="none" w="med" len="med"/>
                    </a:lnT>
                    <a:lnB w="12700" cap="flat" cmpd="sng" algn="ctr">
                      <a:solidFill>
                        <a:srgbClr val="F79646"/>
                      </a:solidFill>
                      <a:prstDash val="solid"/>
                      <a:round/>
                      <a:headEnd type="none" w="med" len="med"/>
                      <a:tailEnd type="none" w="med" len="med"/>
                    </a:lnB>
                    <a:solidFill>
                      <a:srgbClr val="F79646"/>
                    </a:solidFill>
                  </a:tcPr>
                </a:tc>
                <a:tc>
                  <a:txBody>
                    <a:bodyPr/>
                    <a:lstStyle/>
                    <a:p>
                      <a:pPr algn="just">
                        <a:spcBef>
                          <a:spcPts val="600"/>
                        </a:spcBef>
                        <a:spcAft>
                          <a:spcPts val="0"/>
                        </a:spcAft>
                      </a:pPr>
                      <a:r>
                        <a:rPr lang="sl-SI" sz="1000" b="1">
                          <a:solidFill>
                            <a:srgbClr val="000000"/>
                          </a:solidFill>
                          <a:effectLst/>
                          <a:latin typeface="Calibri"/>
                          <a:ea typeface="Times New Roman"/>
                          <a:cs typeface="Arial"/>
                        </a:rPr>
                        <a:t>PIKO</a:t>
                      </a:r>
                      <a:endParaRPr lang="sl-SI" sz="1000">
                        <a:solidFill>
                          <a:srgbClr val="000000"/>
                        </a:solidFill>
                        <a:effectLst/>
                        <a:latin typeface="Calibri"/>
                        <a:ea typeface="Times New Roman"/>
                        <a:cs typeface="Arial"/>
                      </a:endParaRPr>
                    </a:p>
                  </a:txBody>
                  <a:tcPr marL="67956" marR="67956" marT="0" marB="0">
                    <a:lnL>
                      <a:noFill/>
                    </a:lnL>
                    <a:lnR>
                      <a:noFill/>
                    </a:lnR>
                    <a:lnT w="12700" cap="flat" cmpd="sng" algn="ctr">
                      <a:solidFill>
                        <a:srgbClr val="F79646"/>
                      </a:solidFill>
                      <a:prstDash val="solid"/>
                      <a:round/>
                      <a:headEnd type="none" w="med" len="med"/>
                      <a:tailEnd type="none" w="med" len="med"/>
                    </a:lnT>
                    <a:lnB w="12700" cap="flat" cmpd="sng" algn="ctr">
                      <a:solidFill>
                        <a:srgbClr val="F79646"/>
                      </a:solidFill>
                      <a:prstDash val="solid"/>
                      <a:round/>
                      <a:headEnd type="none" w="med" len="med"/>
                      <a:tailEnd type="none" w="med" len="med"/>
                    </a:lnB>
                    <a:solidFill>
                      <a:srgbClr val="F79646"/>
                    </a:solidFill>
                  </a:tcPr>
                </a:tc>
                <a:tc>
                  <a:txBody>
                    <a:bodyPr/>
                    <a:lstStyle/>
                    <a:p>
                      <a:pPr algn="just">
                        <a:spcBef>
                          <a:spcPts val="600"/>
                        </a:spcBef>
                        <a:spcAft>
                          <a:spcPts val="0"/>
                        </a:spcAft>
                      </a:pPr>
                      <a:r>
                        <a:rPr lang="sl-SI" sz="1000" b="1">
                          <a:solidFill>
                            <a:srgbClr val="000000"/>
                          </a:solidFill>
                          <a:effectLst/>
                          <a:latin typeface="Calibri"/>
                          <a:ea typeface="Times New Roman"/>
                          <a:cs typeface="Arial"/>
                        </a:rPr>
                        <a:t>SANI</a:t>
                      </a:r>
                      <a:endParaRPr lang="sl-SI" sz="1000">
                        <a:solidFill>
                          <a:srgbClr val="000000"/>
                        </a:solidFill>
                        <a:effectLst/>
                        <a:latin typeface="Calibri"/>
                        <a:ea typeface="Times New Roman"/>
                        <a:cs typeface="Arial"/>
                      </a:endParaRPr>
                    </a:p>
                  </a:txBody>
                  <a:tcPr marL="67956" marR="67956" marT="0" marB="0">
                    <a:lnL>
                      <a:noFill/>
                    </a:lnL>
                    <a:lnR>
                      <a:noFill/>
                    </a:lnR>
                    <a:lnT w="12700" cap="flat" cmpd="sng" algn="ctr">
                      <a:solidFill>
                        <a:srgbClr val="F79646"/>
                      </a:solidFill>
                      <a:prstDash val="solid"/>
                      <a:round/>
                      <a:headEnd type="none" w="med" len="med"/>
                      <a:tailEnd type="none" w="med" len="med"/>
                    </a:lnT>
                    <a:lnB w="12700" cap="flat" cmpd="sng" algn="ctr">
                      <a:solidFill>
                        <a:srgbClr val="F79646"/>
                      </a:solidFill>
                      <a:prstDash val="solid"/>
                      <a:round/>
                      <a:headEnd type="none" w="med" len="med"/>
                      <a:tailEnd type="none" w="med" len="med"/>
                    </a:lnB>
                    <a:solidFill>
                      <a:srgbClr val="F79646"/>
                    </a:solidFill>
                  </a:tcPr>
                </a:tc>
                <a:tc>
                  <a:txBody>
                    <a:bodyPr/>
                    <a:lstStyle/>
                    <a:p>
                      <a:pPr algn="just">
                        <a:spcBef>
                          <a:spcPts val="600"/>
                        </a:spcBef>
                        <a:spcAft>
                          <a:spcPts val="0"/>
                        </a:spcAft>
                      </a:pPr>
                      <a:r>
                        <a:rPr lang="sl-SI" sz="1000" b="1">
                          <a:solidFill>
                            <a:srgbClr val="000000"/>
                          </a:solidFill>
                          <a:effectLst/>
                          <a:latin typeface="Calibri"/>
                          <a:ea typeface="Times New Roman"/>
                          <a:cs typeface="Arial"/>
                        </a:rPr>
                        <a:t>MLIN</a:t>
                      </a:r>
                      <a:endParaRPr lang="sl-SI" sz="1000">
                        <a:solidFill>
                          <a:srgbClr val="000000"/>
                        </a:solidFill>
                        <a:effectLst/>
                        <a:latin typeface="Calibri"/>
                        <a:ea typeface="Times New Roman"/>
                        <a:cs typeface="Arial"/>
                      </a:endParaRPr>
                    </a:p>
                  </a:txBody>
                  <a:tcPr marL="67956" marR="67956" marT="0" marB="0">
                    <a:lnL>
                      <a:noFill/>
                    </a:lnL>
                    <a:lnR w="12700" cap="flat" cmpd="sng" algn="ctr">
                      <a:solidFill>
                        <a:srgbClr val="F79646"/>
                      </a:solidFill>
                      <a:prstDash val="solid"/>
                      <a:round/>
                      <a:headEnd type="none" w="med" len="med"/>
                      <a:tailEnd type="none" w="med" len="med"/>
                    </a:lnR>
                    <a:lnT w="12700" cap="flat" cmpd="sng" algn="ctr">
                      <a:solidFill>
                        <a:srgbClr val="F79646"/>
                      </a:solidFill>
                      <a:prstDash val="solid"/>
                      <a:round/>
                      <a:headEnd type="none" w="med" len="med"/>
                      <a:tailEnd type="none" w="med" len="med"/>
                    </a:lnT>
                    <a:lnB w="12700" cap="flat" cmpd="sng" algn="ctr">
                      <a:solidFill>
                        <a:srgbClr val="F79646"/>
                      </a:solidFill>
                      <a:prstDash val="solid"/>
                      <a:round/>
                      <a:headEnd type="none" w="med" len="med"/>
                      <a:tailEnd type="none" w="med" len="med"/>
                    </a:lnB>
                    <a:solidFill>
                      <a:srgbClr val="F79646"/>
                    </a:solidFill>
                  </a:tcPr>
                </a:tc>
                <a:extLst>
                  <a:ext uri="{0D108BD9-81ED-4DB2-BD59-A6C34878D82A}">
                    <a16:rowId xmlns:a16="http://schemas.microsoft.com/office/drawing/2014/main" val="10000"/>
                  </a:ext>
                </a:extLst>
              </a:tr>
              <a:tr h="545499">
                <a:tc>
                  <a:txBody>
                    <a:bodyPr/>
                    <a:lstStyle/>
                    <a:p>
                      <a:pPr algn="just">
                        <a:spcBef>
                          <a:spcPts val="600"/>
                        </a:spcBef>
                        <a:spcAft>
                          <a:spcPts val="0"/>
                        </a:spcAft>
                      </a:pPr>
                      <a:r>
                        <a:rPr lang="sl-SI" sz="1000" b="1">
                          <a:solidFill>
                            <a:srgbClr val="000000"/>
                          </a:solidFill>
                          <a:effectLst/>
                          <a:latin typeface="Calibri"/>
                          <a:ea typeface="Times New Roman"/>
                          <a:cs typeface="Arial"/>
                        </a:rPr>
                        <a:t>&lt; 2 leti</a:t>
                      </a:r>
                      <a:endParaRPr lang="sl-SI" sz="1000">
                        <a:solidFill>
                          <a:srgbClr val="000000"/>
                        </a:solidFill>
                        <a:effectLst/>
                        <a:latin typeface="Calibri"/>
                        <a:ea typeface="Times New Roman"/>
                        <a:cs typeface="Arial"/>
                      </a:endParaRPr>
                    </a:p>
                  </a:txBody>
                  <a:tcPr marL="67956" marR="67956" marT="0" marB="0" anchor="b">
                    <a:lnL w="12700" cap="flat" cmpd="sng" algn="ctr">
                      <a:solidFill>
                        <a:srgbClr val="F79646"/>
                      </a:solidFill>
                      <a:prstDash val="solid"/>
                      <a:round/>
                      <a:headEnd type="none" w="med" len="med"/>
                      <a:tailEnd type="none" w="med" len="med"/>
                    </a:lnL>
                    <a:lnR>
                      <a:noFill/>
                    </a:lnR>
                    <a:lnT w="12700" cap="flat" cmpd="sng" algn="ctr">
                      <a:solidFill>
                        <a:srgbClr val="F79646"/>
                      </a:solidFill>
                      <a:prstDash val="solid"/>
                      <a:round/>
                      <a:headEnd type="none" w="med" len="med"/>
                      <a:tailEnd type="none" w="med" len="med"/>
                    </a:lnT>
                    <a:lnB w="12700" cap="flat" cmpd="sng" algn="ctr">
                      <a:solidFill>
                        <a:srgbClr val="F79646"/>
                      </a:solidFill>
                      <a:prstDash val="solid"/>
                      <a:round/>
                      <a:headEnd type="none" w="med" len="med"/>
                      <a:tailEnd type="none" w="med" len="med"/>
                    </a:lnB>
                  </a:tcPr>
                </a:tc>
                <a:tc>
                  <a:txBody>
                    <a:bodyPr/>
                    <a:lstStyle/>
                    <a:p>
                      <a:pPr algn="ctr">
                        <a:spcBef>
                          <a:spcPts val="600"/>
                        </a:spcBef>
                        <a:spcAft>
                          <a:spcPts val="0"/>
                        </a:spcAft>
                      </a:pPr>
                      <a:r>
                        <a:rPr lang="pl-PL" sz="1100">
                          <a:solidFill>
                            <a:srgbClr val="000000"/>
                          </a:solidFill>
                          <a:effectLst/>
                          <a:latin typeface="Calibri"/>
                          <a:ea typeface="Times New Roman"/>
                          <a:cs typeface="Arial"/>
                        </a:rPr>
                        <a:t>5,3</a:t>
                      </a:r>
                      <a:endParaRPr lang="sl-SI" sz="1200">
                        <a:solidFill>
                          <a:srgbClr val="000000"/>
                        </a:solidFill>
                        <a:effectLst/>
                        <a:latin typeface="Calibri"/>
                        <a:ea typeface="Times New Roman"/>
                        <a:cs typeface="Arial"/>
                      </a:endParaRPr>
                    </a:p>
                  </a:txBody>
                  <a:tcPr marL="67956" marR="67956" marT="0" marB="0" anchor="ctr">
                    <a:lnL>
                      <a:noFill/>
                    </a:lnL>
                    <a:lnR>
                      <a:noFill/>
                    </a:lnR>
                    <a:lnT w="12700" cap="flat" cmpd="sng" algn="ctr">
                      <a:solidFill>
                        <a:srgbClr val="F79646"/>
                      </a:solidFill>
                      <a:prstDash val="solid"/>
                      <a:round/>
                      <a:headEnd type="none" w="med" len="med"/>
                      <a:tailEnd type="none" w="med" len="med"/>
                    </a:lnT>
                    <a:lnB w="12700" cap="flat" cmpd="sng" algn="ctr">
                      <a:solidFill>
                        <a:srgbClr val="F79646"/>
                      </a:solidFill>
                      <a:prstDash val="solid"/>
                      <a:round/>
                      <a:headEnd type="none" w="med" len="med"/>
                      <a:tailEnd type="none" w="med" len="med"/>
                    </a:lnB>
                  </a:tcPr>
                </a:tc>
                <a:tc>
                  <a:txBody>
                    <a:bodyPr/>
                    <a:lstStyle/>
                    <a:p>
                      <a:pPr algn="ctr">
                        <a:spcBef>
                          <a:spcPts val="600"/>
                        </a:spcBef>
                        <a:spcAft>
                          <a:spcPts val="0"/>
                        </a:spcAft>
                      </a:pPr>
                      <a:r>
                        <a:rPr lang="pl-PL" sz="1100">
                          <a:solidFill>
                            <a:srgbClr val="000000"/>
                          </a:solidFill>
                          <a:effectLst/>
                          <a:latin typeface="Calibri"/>
                          <a:ea typeface="Times New Roman"/>
                          <a:cs typeface="Arial"/>
                        </a:rPr>
                        <a:t>7,4</a:t>
                      </a:r>
                      <a:endParaRPr lang="sl-SI" sz="1200">
                        <a:solidFill>
                          <a:srgbClr val="000000"/>
                        </a:solidFill>
                        <a:effectLst/>
                        <a:latin typeface="Calibri"/>
                        <a:ea typeface="Times New Roman"/>
                        <a:cs typeface="Arial"/>
                      </a:endParaRPr>
                    </a:p>
                  </a:txBody>
                  <a:tcPr marL="67956" marR="67956" marT="0" marB="0" anchor="ctr">
                    <a:lnL>
                      <a:noFill/>
                    </a:lnL>
                    <a:lnR>
                      <a:noFill/>
                    </a:lnR>
                    <a:lnT w="12700" cap="flat" cmpd="sng" algn="ctr">
                      <a:solidFill>
                        <a:srgbClr val="F79646"/>
                      </a:solidFill>
                      <a:prstDash val="solid"/>
                      <a:round/>
                      <a:headEnd type="none" w="med" len="med"/>
                      <a:tailEnd type="none" w="med" len="med"/>
                    </a:lnT>
                    <a:lnB w="12700" cap="flat" cmpd="sng" algn="ctr">
                      <a:solidFill>
                        <a:srgbClr val="F79646"/>
                      </a:solidFill>
                      <a:prstDash val="solid"/>
                      <a:round/>
                      <a:headEnd type="none" w="med" len="med"/>
                      <a:tailEnd type="none" w="med" len="med"/>
                    </a:lnB>
                    <a:solidFill>
                      <a:srgbClr val="E5B8B7"/>
                    </a:solidFill>
                  </a:tcPr>
                </a:tc>
                <a:tc>
                  <a:txBody>
                    <a:bodyPr/>
                    <a:lstStyle/>
                    <a:p>
                      <a:pPr algn="ctr">
                        <a:spcBef>
                          <a:spcPts val="600"/>
                        </a:spcBef>
                        <a:spcAft>
                          <a:spcPts val="0"/>
                        </a:spcAft>
                      </a:pPr>
                      <a:r>
                        <a:rPr lang="pl-PL" sz="1100">
                          <a:solidFill>
                            <a:srgbClr val="000000"/>
                          </a:solidFill>
                          <a:effectLst/>
                          <a:latin typeface="Calibri"/>
                          <a:ea typeface="Times New Roman"/>
                          <a:cs typeface="Arial"/>
                        </a:rPr>
                        <a:t>4,8</a:t>
                      </a:r>
                      <a:endParaRPr lang="sl-SI" sz="1200">
                        <a:solidFill>
                          <a:srgbClr val="000000"/>
                        </a:solidFill>
                        <a:effectLst/>
                        <a:latin typeface="Calibri"/>
                        <a:ea typeface="Times New Roman"/>
                        <a:cs typeface="Arial"/>
                      </a:endParaRPr>
                    </a:p>
                  </a:txBody>
                  <a:tcPr marL="67956" marR="67956" marT="0" marB="0" anchor="ctr">
                    <a:lnL>
                      <a:noFill/>
                    </a:lnL>
                    <a:lnR>
                      <a:noFill/>
                    </a:lnR>
                    <a:lnT w="12700" cap="flat" cmpd="sng" algn="ctr">
                      <a:solidFill>
                        <a:srgbClr val="F79646"/>
                      </a:solidFill>
                      <a:prstDash val="solid"/>
                      <a:round/>
                      <a:headEnd type="none" w="med" len="med"/>
                      <a:tailEnd type="none" w="med" len="med"/>
                    </a:lnT>
                    <a:lnB w="12700" cap="flat" cmpd="sng" algn="ctr">
                      <a:solidFill>
                        <a:srgbClr val="F79646"/>
                      </a:solidFill>
                      <a:prstDash val="solid"/>
                      <a:round/>
                      <a:headEnd type="none" w="med" len="med"/>
                      <a:tailEnd type="none" w="med" len="med"/>
                    </a:lnB>
                  </a:tcPr>
                </a:tc>
                <a:tc>
                  <a:txBody>
                    <a:bodyPr/>
                    <a:lstStyle/>
                    <a:p>
                      <a:pPr algn="ctr">
                        <a:spcBef>
                          <a:spcPts val="600"/>
                        </a:spcBef>
                        <a:spcAft>
                          <a:spcPts val="0"/>
                        </a:spcAft>
                      </a:pPr>
                      <a:r>
                        <a:rPr lang="pl-PL" sz="1100">
                          <a:solidFill>
                            <a:srgbClr val="000000"/>
                          </a:solidFill>
                          <a:effectLst/>
                          <a:latin typeface="Calibri"/>
                          <a:ea typeface="Times New Roman"/>
                          <a:cs typeface="Arial"/>
                        </a:rPr>
                        <a:t>6,0</a:t>
                      </a:r>
                      <a:endParaRPr lang="sl-SI" sz="1200">
                        <a:solidFill>
                          <a:srgbClr val="000000"/>
                        </a:solidFill>
                        <a:effectLst/>
                        <a:latin typeface="Calibri"/>
                        <a:ea typeface="Times New Roman"/>
                        <a:cs typeface="Arial"/>
                      </a:endParaRPr>
                    </a:p>
                  </a:txBody>
                  <a:tcPr marL="67956" marR="67956" marT="0" marB="0" anchor="ctr">
                    <a:lnL>
                      <a:noFill/>
                    </a:lnL>
                    <a:lnR w="19050" cap="flat" cmpd="dbl" algn="ctr">
                      <a:solidFill>
                        <a:srgbClr val="F79646"/>
                      </a:solidFill>
                      <a:prstDash val="solid"/>
                      <a:round/>
                      <a:headEnd type="none" w="med" len="med"/>
                      <a:tailEnd type="none" w="med" len="med"/>
                    </a:lnR>
                    <a:lnT w="12700" cap="flat" cmpd="sng" algn="ctr">
                      <a:solidFill>
                        <a:srgbClr val="F79646"/>
                      </a:solidFill>
                      <a:prstDash val="solid"/>
                      <a:round/>
                      <a:headEnd type="none" w="med" len="med"/>
                      <a:tailEnd type="none" w="med" len="med"/>
                    </a:lnT>
                    <a:lnB w="12700" cap="flat" cmpd="sng" algn="ctr">
                      <a:solidFill>
                        <a:srgbClr val="F79646"/>
                      </a:solidFill>
                      <a:prstDash val="solid"/>
                      <a:round/>
                      <a:headEnd type="none" w="med" len="med"/>
                      <a:tailEnd type="none" w="med" len="med"/>
                    </a:lnB>
                    <a:solidFill>
                      <a:srgbClr val="E5B8B7"/>
                    </a:solidFill>
                  </a:tcPr>
                </a:tc>
                <a:tc>
                  <a:txBody>
                    <a:bodyPr/>
                    <a:lstStyle/>
                    <a:p>
                      <a:pPr algn="ctr">
                        <a:spcBef>
                          <a:spcPts val="600"/>
                        </a:spcBef>
                        <a:spcAft>
                          <a:spcPts val="0"/>
                        </a:spcAft>
                      </a:pPr>
                      <a:r>
                        <a:rPr lang="pl-PL" sz="1100">
                          <a:solidFill>
                            <a:srgbClr val="000000"/>
                          </a:solidFill>
                          <a:effectLst/>
                          <a:latin typeface="Calibri"/>
                          <a:ea typeface="Times New Roman"/>
                          <a:cs typeface="Arial"/>
                        </a:rPr>
                        <a:t>6,1</a:t>
                      </a:r>
                      <a:endParaRPr lang="sl-SI" sz="1200">
                        <a:solidFill>
                          <a:srgbClr val="000000"/>
                        </a:solidFill>
                        <a:effectLst/>
                        <a:latin typeface="Calibri"/>
                        <a:ea typeface="Times New Roman"/>
                        <a:cs typeface="Arial"/>
                      </a:endParaRPr>
                    </a:p>
                  </a:txBody>
                  <a:tcPr marL="67956" marR="67956" marT="0" marB="0" anchor="ctr">
                    <a:lnL w="19050" cap="flat" cmpd="dbl" algn="ctr">
                      <a:solidFill>
                        <a:srgbClr val="F79646"/>
                      </a:solidFill>
                      <a:prstDash val="solid"/>
                      <a:round/>
                      <a:headEnd type="none" w="med" len="med"/>
                      <a:tailEnd type="none" w="med" len="med"/>
                    </a:lnL>
                    <a:lnR>
                      <a:noFill/>
                    </a:lnR>
                    <a:lnT w="12700" cap="flat" cmpd="sng" algn="ctr">
                      <a:solidFill>
                        <a:srgbClr val="F79646"/>
                      </a:solidFill>
                      <a:prstDash val="solid"/>
                      <a:round/>
                      <a:headEnd type="none" w="med" len="med"/>
                      <a:tailEnd type="none" w="med" len="med"/>
                    </a:lnT>
                    <a:lnB w="12700" cap="flat" cmpd="sng" algn="ctr">
                      <a:solidFill>
                        <a:srgbClr val="F79646"/>
                      </a:solidFill>
                      <a:prstDash val="solid"/>
                      <a:round/>
                      <a:headEnd type="none" w="med" len="med"/>
                      <a:tailEnd type="none" w="med" len="med"/>
                    </a:lnB>
                    <a:solidFill>
                      <a:srgbClr val="E5B8B7"/>
                    </a:solidFill>
                  </a:tcPr>
                </a:tc>
                <a:tc>
                  <a:txBody>
                    <a:bodyPr/>
                    <a:lstStyle/>
                    <a:p>
                      <a:pPr algn="ctr">
                        <a:spcBef>
                          <a:spcPts val="600"/>
                        </a:spcBef>
                        <a:spcAft>
                          <a:spcPts val="0"/>
                        </a:spcAft>
                      </a:pPr>
                      <a:r>
                        <a:rPr lang="pl-PL" sz="1100">
                          <a:solidFill>
                            <a:srgbClr val="000000"/>
                          </a:solidFill>
                          <a:effectLst/>
                          <a:latin typeface="Calibri"/>
                          <a:ea typeface="Times New Roman"/>
                          <a:cs typeface="Arial"/>
                        </a:rPr>
                        <a:t>5,2</a:t>
                      </a:r>
                      <a:endParaRPr lang="sl-SI" sz="1200">
                        <a:solidFill>
                          <a:srgbClr val="000000"/>
                        </a:solidFill>
                        <a:effectLst/>
                        <a:latin typeface="Calibri"/>
                        <a:ea typeface="Times New Roman"/>
                        <a:cs typeface="Arial"/>
                      </a:endParaRPr>
                    </a:p>
                  </a:txBody>
                  <a:tcPr marL="67956" marR="67956" marT="0" marB="0" anchor="ctr">
                    <a:lnL>
                      <a:noFill/>
                    </a:lnL>
                    <a:lnR>
                      <a:noFill/>
                    </a:lnR>
                    <a:lnT w="12700" cap="flat" cmpd="sng" algn="ctr">
                      <a:solidFill>
                        <a:srgbClr val="F79646"/>
                      </a:solidFill>
                      <a:prstDash val="solid"/>
                      <a:round/>
                      <a:headEnd type="none" w="med" len="med"/>
                      <a:tailEnd type="none" w="med" len="med"/>
                    </a:lnT>
                    <a:lnB w="12700" cap="flat" cmpd="sng" algn="ctr">
                      <a:solidFill>
                        <a:srgbClr val="F79646"/>
                      </a:solidFill>
                      <a:prstDash val="solid"/>
                      <a:round/>
                      <a:headEnd type="none" w="med" len="med"/>
                      <a:tailEnd type="none" w="med" len="med"/>
                    </a:lnB>
                  </a:tcPr>
                </a:tc>
                <a:tc>
                  <a:txBody>
                    <a:bodyPr/>
                    <a:lstStyle/>
                    <a:p>
                      <a:pPr algn="ctr">
                        <a:spcBef>
                          <a:spcPts val="600"/>
                        </a:spcBef>
                        <a:spcAft>
                          <a:spcPts val="0"/>
                        </a:spcAft>
                      </a:pPr>
                      <a:r>
                        <a:rPr lang="pl-PL" sz="1100">
                          <a:solidFill>
                            <a:srgbClr val="000000"/>
                          </a:solidFill>
                          <a:effectLst/>
                          <a:latin typeface="Calibri"/>
                          <a:ea typeface="Times New Roman"/>
                          <a:cs typeface="Arial"/>
                        </a:rPr>
                        <a:t>6,9</a:t>
                      </a:r>
                      <a:endParaRPr lang="sl-SI" sz="1200">
                        <a:solidFill>
                          <a:srgbClr val="000000"/>
                        </a:solidFill>
                        <a:effectLst/>
                        <a:latin typeface="Calibri"/>
                        <a:ea typeface="Times New Roman"/>
                        <a:cs typeface="Arial"/>
                      </a:endParaRPr>
                    </a:p>
                  </a:txBody>
                  <a:tcPr marL="67956" marR="67956" marT="0" marB="0" anchor="ctr">
                    <a:lnL>
                      <a:noFill/>
                    </a:lnL>
                    <a:lnR>
                      <a:noFill/>
                    </a:lnR>
                    <a:lnT w="12700" cap="flat" cmpd="sng" algn="ctr">
                      <a:solidFill>
                        <a:srgbClr val="F79646"/>
                      </a:solidFill>
                      <a:prstDash val="solid"/>
                      <a:round/>
                      <a:headEnd type="none" w="med" len="med"/>
                      <a:tailEnd type="none" w="med" len="med"/>
                    </a:lnT>
                    <a:lnB w="12700" cap="flat" cmpd="sng" algn="ctr">
                      <a:solidFill>
                        <a:srgbClr val="F79646"/>
                      </a:solidFill>
                      <a:prstDash val="solid"/>
                      <a:round/>
                      <a:headEnd type="none" w="med" len="med"/>
                      <a:tailEnd type="none" w="med" len="med"/>
                    </a:lnB>
                    <a:solidFill>
                      <a:srgbClr val="E5B8B7"/>
                    </a:solidFill>
                  </a:tcPr>
                </a:tc>
                <a:tc>
                  <a:txBody>
                    <a:bodyPr/>
                    <a:lstStyle/>
                    <a:p>
                      <a:pPr algn="ctr">
                        <a:spcBef>
                          <a:spcPts val="600"/>
                        </a:spcBef>
                        <a:spcAft>
                          <a:spcPts val="0"/>
                        </a:spcAft>
                      </a:pPr>
                      <a:r>
                        <a:rPr lang="pl-PL" sz="1100">
                          <a:solidFill>
                            <a:srgbClr val="000000"/>
                          </a:solidFill>
                          <a:effectLst/>
                          <a:latin typeface="Calibri"/>
                          <a:ea typeface="Times New Roman"/>
                          <a:cs typeface="Arial"/>
                        </a:rPr>
                        <a:t>6,6</a:t>
                      </a:r>
                      <a:endParaRPr lang="sl-SI" sz="1200">
                        <a:solidFill>
                          <a:srgbClr val="000000"/>
                        </a:solidFill>
                        <a:effectLst/>
                        <a:latin typeface="Calibri"/>
                        <a:ea typeface="Times New Roman"/>
                        <a:cs typeface="Arial"/>
                      </a:endParaRPr>
                    </a:p>
                  </a:txBody>
                  <a:tcPr marL="67956" marR="67956" marT="0" marB="0" anchor="ctr">
                    <a:lnL>
                      <a:noFill/>
                    </a:lnL>
                    <a:lnR>
                      <a:noFill/>
                    </a:lnR>
                    <a:lnT w="12700" cap="flat" cmpd="sng" algn="ctr">
                      <a:solidFill>
                        <a:srgbClr val="F79646"/>
                      </a:solidFill>
                      <a:prstDash val="solid"/>
                      <a:round/>
                      <a:headEnd type="none" w="med" len="med"/>
                      <a:tailEnd type="none" w="med" len="med"/>
                    </a:lnT>
                    <a:lnB w="12700" cap="flat" cmpd="sng" algn="ctr">
                      <a:solidFill>
                        <a:srgbClr val="F79646"/>
                      </a:solidFill>
                      <a:prstDash val="solid"/>
                      <a:round/>
                      <a:headEnd type="none" w="med" len="med"/>
                      <a:tailEnd type="none" w="med" len="med"/>
                    </a:lnB>
                    <a:solidFill>
                      <a:srgbClr val="E5B8B7"/>
                    </a:solidFill>
                  </a:tcPr>
                </a:tc>
                <a:tc>
                  <a:txBody>
                    <a:bodyPr/>
                    <a:lstStyle/>
                    <a:p>
                      <a:pPr algn="ctr">
                        <a:spcBef>
                          <a:spcPts val="600"/>
                        </a:spcBef>
                        <a:spcAft>
                          <a:spcPts val="0"/>
                        </a:spcAft>
                      </a:pPr>
                      <a:r>
                        <a:rPr lang="pl-PL" sz="1100">
                          <a:solidFill>
                            <a:srgbClr val="000000"/>
                          </a:solidFill>
                          <a:effectLst/>
                          <a:latin typeface="Calibri"/>
                          <a:ea typeface="Times New Roman"/>
                          <a:cs typeface="Arial"/>
                        </a:rPr>
                        <a:t>5,3</a:t>
                      </a:r>
                      <a:endParaRPr lang="sl-SI" sz="1200">
                        <a:solidFill>
                          <a:srgbClr val="000000"/>
                        </a:solidFill>
                        <a:effectLst/>
                        <a:latin typeface="Calibri"/>
                        <a:ea typeface="Times New Roman"/>
                        <a:cs typeface="Arial"/>
                      </a:endParaRPr>
                    </a:p>
                  </a:txBody>
                  <a:tcPr marL="67956" marR="67956" marT="0" marB="0" anchor="ctr">
                    <a:lnL>
                      <a:noFill/>
                    </a:lnL>
                    <a:lnR>
                      <a:noFill/>
                    </a:lnR>
                    <a:lnT w="12700" cap="flat" cmpd="sng" algn="ctr">
                      <a:solidFill>
                        <a:srgbClr val="F79646"/>
                      </a:solidFill>
                      <a:prstDash val="solid"/>
                      <a:round/>
                      <a:headEnd type="none" w="med" len="med"/>
                      <a:tailEnd type="none" w="med" len="med"/>
                    </a:lnT>
                    <a:lnB w="12700" cap="flat" cmpd="sng" algn="ctr">
                      <a:solidFill>
                        <a:srgbClr val="F79646"/>
                      </a:solidFill>
                      <a:prstDash val="solid"/>
                      <a:round/>
                      <a:headEnd type="none" w="med" len="med"/>
                      <a:tailEnd type="none" w="med" len="med"/>
                    </a:lnB>
                  </a:tcPr>
                </a:tc>
                <a:tc>
                  <a:txBody>
                    <a:bodyPr/>
                    <a:lstStyle/>
                    <a:p>
                      <a:pPr algn="ctr">
                        <a:spcBef>
                          <a:spcPts val="600"/>
                        </a:spcBef>
                        <a:spcAft>
                          <a:spcPts val="0"/>
                        </a:spcAft>
                      </a:pPr>
                      <a:r>
                        <a:rPr lang="pl-PL" sz="1100">
                          <a:solidFill>
                            <a:srgbClr val="000000"/>
                          </a:solidFill>
                          <a:effectLst/>
                          <a:latin typeface="Calibri"/>
                          <a:ea typeface="Times New Roman"/>
                          <a:cs typeface="Arial"/>
                        </a:rPr>
                        <a:t>8,1</a:t>
                      </a:r>
                      <a:endParaRPr lang="sl-SI" sz="1200">
                        <a:solidFill>
                          <a:srgbClr val="000000"/>
                        </a:solidFill>
                        <a:effectLst/>
                        <a:latin typeface="Calibri"/>
                        <a:ea typeface="Times New Roman"/>
                        <a:cs typeface="Arial"/>
                      </a:endParaRPr>
                    </a:p>
                  </a:txBody>
                  <a:tcPr marL="67956" marR="67956" marT="0" marB="0" anchor="ctr">
                    <a:lnL>
                      <a:noFill/>
                    </a:lnL>
                    <a:lnR>
                      <a:noFill/>
                    </a:lnR>
                    <a:lnT w="12700" cap="flat" cmpd="sng" algn="ctr">
                      <a:solidFill>
                        <a:srgbClr val="F79646"/>
                      </a:solidFill>
                      <a:prstDash val="solid"/>
                      <a:round/>
                      <a:headEnd type="none" w="med" len="med"/>
                      <a:tailEnd type="none" w="med" len="med"/>
                    </a:lnT>
                    <a:lnB w="12700" cap="flat" cmpd="sng" algn="ctr">
                      <a:solidFill>
                        <a:srgbClr val="F79646"/>
                      </a:solidFill>
                      <a:prstDash val="solid"/>
                      <a:round/>
                      <a:headEnd type="none" w="med" len="med"/>
                      <a:tailEnd type="none" w="med" len="med"/>
                    </a:lnB>
                    <a:solidFill>
                      <a:srgbClr val="E5B8B7"/>
                    </a:solidFill>
                  </a:tcPr>
                </a:tc>
                <a:tc>
                  <a:txBody>
                    <a:bodyPr/>
                    <a:lstStyle/>
                    <a:p>
                      <a:pPr algn="ctr">
                        <a:spcBef>
                          <a:spcPts val="600"/>
                        </a:spcBef>
                        <a:spcAft>
                          <a:spcPts val="0"/>
                        </a:spcAft>
                      </a:pPr>
                      <a:r>
                        <a:rPr lang="pl-PL" sz="1100">
                          <a:solidFill>
                            <a:srgbClr val="000000"/>
                          </a:solidFill>
                          <a:effectLst/>
                          <a:latin typeface="Calibri"/>
                          <a:ea typeface="Times New Roman"/>
                          <a:cs typeface="Arial"/>
                        </a:rPr>
                        <a:t>5,1</a:t>
                      </a:r>
                      <a:endParaRPr lang="sl-SI" sz="1200">
                        <a:solidFill>
                          <a:srgbClr val="000000"/>
                        </a:solidFill>
                        <a:effectLst/>
                        <a:latin typeface="Calibri"/>
                        <a:ea typeface="Times New Roman"/>
                        <a:cs typeface="Arial"/>
                      </a:endParaRPr>
                    </a:p>
                  </a:txBody>
                  <a:tcPr marL="67956" marR="67956" marT="0" marB="0" anchor="ctr">
                    <a:lnL>
                      <a:noFill/>
                    </a:lnL>
                    <a:lnR>
                      <a:noFill/>
                    </a:lnR>
                    <a:lnT w="12700" cap="flat" cmpd="sng" algn="ctr">
                      <a:solidFill>
                        <a:srgbClr val="F79646"/>
                      </a:solidFill>
                      <a:prstDash val="solid"/>
                      <a:round/>
                      <a:headEnd type="none" w="med" len="med"/>
                      <a:tailEnd type="none" w="med" len="med"/>
                    </a:lnT>
                    <a:lnB w="12700" cap="flat" cmpd="sng" algn="ctr">
                      <a:solidFill>
                        <a:srgbClr val="F79646"/>
                      </a:solidFill>
                      <a:prstDash val="solid"/>
                      <a:round/>
                      <a:headEnd type="none" w="med" len="med"/>
                      <a:tailEnd type="none" w="med" len="med"/>
                    </a:lnB>
                  </a:tcPr>
                </a:tc>
                <a:tc>
                  <a:txBody>
                    <a:bodyPr/>
                    <a:lstStyle/>
                    <a:p>
                      <a:pPr algn="ctr">
                        <a:spcBef>
                          <a:spcPts val="600"/>
                        </a:spcBef>
                        <a:spcAft>
                          <a:spcPts val="0"/>
                        </a:spcAft>
                      </a:pPr>
                      <a:r>
                        <a:rPr lang="pl-PL" sz="1100">
                          <a:solidFill>
                            <a:srgbClr val="000000"/>
                          </a:solidFill>
                          <a:effectLst/>
                          <a:latin typeface="Calibri"/>
                          <a:ea typeface="Times New Roman"/>
                          <a:cs typeface="Arial"/>
                        </a:rPr>
                        <a:t>5,7</a:t>
                      </a:r>
                      <a:endParaRPr lang="sl-SI" sz="1200">
                        <a:solidFill>
                          <a:srgbClr val="000000"/>
                        </a:solidFill>
                        <a:effectLst/>
                        <a:latin typeface="Calibri"/>
                        <a:ea typeface="Times New Roman"/>
                        <a:cs typeface="Arial"/>
                      </a:endParaRPr>
                    </a:p>
                  </a:txBody>
                  <a:tcPr marL="67956" marR="67956" marT="0" marB="0" anchor="ctr">
                    <a:lnL>
                      <a:noFill/>
                    </a:lnL>
                    <a:lnR>
                      <a:noFill/>
                    </a:lnR>
                    <a:lnT w="12700" cap="flat" cmpd="sng" algn="ctr">
                      <a:solidFill>
                        <a:srgbClr val="F79646"/>
                      </a:solidFill>
                      <a:prstDash val="solid"/>
                      <a:round/>
                      <a:headEnd type="none" w="med" len="med"/>
                      <a:tailEnd type="none" w="med" len="med"/>
                    </a:lnT>
                    <a:lnB w="12700" cap="flat" cmpd="sng" algn="ctr">
                      <a:solidFill>
                        <a:srgbClr val="F79646"/>
                      </a:solidFill>
                      <a:prstDash val="solid"/>
                      <a:round/>
                      <a:headEnd type="none" w="med" len="med"/>
                      <a:tailEnd type="none" w="med" len="med"/>
                    </a:lnB>
                  </a:tcPr>
                </a:tc>
                <a:tc>
                  <a:txBody>
                    <a:bodyPr/>
                    <a:lstStyle/>
                    <a:p>
                      <a:pPr algn="ctr">
                        <a:spcBef>
                          <a:spcPts val="600"/>
                        </a:spcBef>
                        <a:spcAft>
                          <a:spcPts val="0"/>
                        </a:spcAft>
                      </a:pPr>
                      <a:r>
                        <a:rPr lang="pl-PL" sz="1100">
                          <a:solidFill>
                            <a:srgbClr val="000000"/>
                          </a:solidFill>
                          <a:effectLst/>
                          <a:latin typeface="Calibri"/>
                          <a:ea typeface="Times New Roman"/>
                          <a:cs typeface="Arial"/>
                        </a:rPr>
                        <a:t>4,6</a:t>
                      </a:r>
                      <a:endParaRPr lang="sl-SI" sz="1200">
                        <a:solidFill>
                          <a:srgbClr val="000000"/>
                        </a:solidFill>
                        <a:effectLst/>
                        <a:latin typeface="Calibri"/>
                        <a:ea typeface="Times New Roman"/>
                        <a:cs typeface="Arial"/>
                      </a:endParaRPr>
                    </a:p>
                  </a:txBody>
                  <a:tcPr marL="67956" marR="67956" marT="0" marB="0" anchor="ctr">
                    <a:lnL>
                      <a:noFill/>
                    </a:lnL>
                    <a:lnR>
                      <a:noFill/>
                    </a:lnR>
                    <a:lnT w="12700" cap="flat" cmpd="sng" algn="ctr">
                      <a:solidFill>
                        <a:srgbClr val="F79646"/>
                      </a:solidFill>
                      <a:prstDash val="solid"/>
                      <a:round/>
                      <a:headEnd type="none" w="med" len="med"/>
                      <a:tailEnd type="none" w="med" len="med"/>
                    </a:lnT>
                    <a:lnB w="12700" cap="flat" cmpd="sng" algn="ctr">
                      <a:solidFill>
                        <a:srgbClr val="F79646"/>
                      </a:solidFill>
                      <a:prstDash val="solid"/>
                      <a:round/>
                      <a:headEnd type="none" w="med" len="med"/>
                      <a:tailEnd type="none" w="med" len="med"/>
                    </a:lnB>
                  </a:tcPr>
                </a:tc>
                <a:tc>
                  <a:txBody>
                    <a:bodyPr/>
                    <a:lstStyle/>
                    <a:p>
                      <a:pPr algn="ctr">
                        <a:spcBef>
                          <a:spcPts val="600"/>
                        </a:spcBef>
                        <a:spcAft>
                          <a:spcPts val="0"/>
                        </a:spcAft>
                      </a:pPr>
                      <a:r>
                        <a:rPr lang="pl-PL" sz="1100">
                          <a:solidFill>
                            <a:srgbClr val="000000"/>
                          </a:solidFill>
                          <a:effectLst/>
                          <a:latin typeface="Calibri"/>
                          <a:ea typeface="Times New Roman"/>
                          <a:cs typeface="Arial"/>
                        </a:rPr>
                        <a:t>3,4</a:t>
                      </a:r>
                      <a:endParaRPr lang="sl-SI" sz="1200">
                        <a:solidFill>
                          <a:srgbClr val="000000"/>
                        </a:solidFill>
                        <a:effectLst/>
                        <a:latin typeface="Calibri"/>
                        <a:ea typeface="Times New Roman"/>
                        <a:cs typeface="Arial"/>
                      </a:endParaRPr>
                    </a:p>
                  </a:txBody>
                  <a:tcPr marL="67956" marR="67956" marT="0" marB="0" anchor="ctr">
                    <a:lnL>
                      <a:noFill/>
                    </a:lnL>
                    <a:lnR>
                      <a:noFill/>
                    </a:lnR>
                    <a:lnT w="12700" cap="flat" cmpd="sng" algn="ctr">
                      <a:solidFill>
                        <a:srgbClr val="F79646"/>
                      </a:solidFill>
                      <a:prstDash val="solid"/>
                      <a:round/>
                      <a:headEnd type="none" w="med" len="med"/>
                      <a:tailEnd type="none" w="med" len="med"/>
                    </a:lnT>
                    <a:lnB w="12700" cap="flat" cmpd="sng" algn="ctr">
                      <a:solidFill>
                        <a:srgbClr val="F79646"/>
                      </a:solidFill>
                      <a:prstDash val="solid"/>
                      <a:round/>
                      <a:headEnd type="none" w="med" len="med"/>
                      <a:tailEnd type="none" w="med" len="med"/>
                    </a:lnB>
                  </a:tcPr>
                </a:tc>
                <a:tc>
                  <a:txBody>
                    <a:bodyPr/>
                    <a:lstStyle/>
                    <a:p>
                      <a:pPr algn="ctr">
                        <a:spcBef>
                          <a:spcPts val="600"/>
                        </a:spcBef>
                        <a:spcAft>
                          <a:spcPts val="0"/>
                        </a:spcAft>
                      </a:pPr>
                      <a:r>
                        <a:rPr lang="pl-PL" sz="1100">
                          <a:solidFill>
                            <a:srgbClr val="000000"/>
                          </a:solidFill>
                          <a:effectLst/>
                          <a:latin typeface="Calibri"/>
                          <a:ea typeface="Times New Roman"/>
                          <a:cs typeface="Arial"/>
                        </a:rPr>
                        <a:t>4,6</a:t>
                      </a:r>
                      <a:endParaRPr lang="sl-SI" sz="1200">
                        <a:solidFill>
                          <a:srgbClr val="000000"/>
                        </a:solidFill>
                        <a:effectLst/>
                        <a:latin typeface="Calibri"/>
                        <a:ea typeface="Times New Roman"/>
                        <a:cs typeface="Arial"/>
                      </a:endParaRPr>
                    </a:p>
                  </a:txBody>
                  <a:tcPr marL="67956" marR="67956" marT="0" marB="0" anchor="ctr">
                    <a:lnL>
                      <a:noFill/>
                    </a:lnL>
                    <a:lnR>
                      <a:noFill/>
                    </a:lnR>
                    <a:lnT w="12700" cap="flat" cmpd="sng" algn="ctr">
                      <a:solidFill>
                        <a:srgbClr val="F79646"/>
                      </a:solidFill>
                      <a:prstDash val="solid"/>
                      <a:round/>
                      <a:headEnd type="none" w="med" len="med"/>
                      <a:tailEnd type="none" w="med" len="med"/>
                    </a:lnT>
                    <a:lnB w="12700" cap="flat" cmpd="sng" algn="ctr">
                      <a:solidFill>
                        <a:srgbClr val="F79646"/>
                      </a:solidFill>
                      <a:prstDash val="solid"/>
                      <a:round/>
                      <a:headEnd type="none" w="med" len="med"/>
                      <a:tailEnd type="none" w="med" len="med"/>
                    </a:lnB>
                  </a:tcPr>
                </a:tc>
                <a:tc>
                  <a:txBody>
                    <a:bodyPr/>
                    <a:lstStyle/>
                    <a:p>
                      <a:pPr algn="ctr">
                        <a:spcBef>
                          <a:spcPts val="600"/>
                        </a:spcBef>
                        <a:spcAft>
                          <a:spcPts val="0"/>
                        </a:spcAft>
                      </a:pPr>
                      <a:r>
                        <a:rPr lang="pl-PL" sz="1100">
                          <a:solidFill>
                            <a:srgbClr val="000000"/>
                          </a:solidFill>
                          <a:effectLst/>
                          <a:latin typeface="Calibri"/>
                          <a:ea typeface="Times New Roman"/>
                          <a:cs typeface="Arial"/>
                        </a:rPr>
                        <a:t>4,2</a:t>
                      </a:r>
                      <a:endParaRPr lang="sl-SI" sz="1200">
                        <a:solidFill>
                          <a:srgbClr val="000000"/>
                        </a:solidFill>
                        <a:effectLst/>
                        <a:latin typeface="Calibri"/>
                        <a:ea typeface="Times New Roman"/>
                        <a:cs typeface="Arial"/>
                      </a:endParaRPr>
                    </a:p>
                  </a:txBody>
                  <a:tcPr marL="67956" marR="67956" marT="0" marB="0" anchor="ctr">
                    <a:lnL>
                      <a:noFill/>
                    </a:lnL>
                    <a:lnR w="12700" cap="flat" cmpd="sng" algn="ctr">
                      <a:solidFill>
                        <a:srgbClr val="F79646"/>
                      </a:solidFill>
                      <a:prstDash val="solid"/>
                      <a:round/>
                      <a:headEnd type="none" w="med" len="med"/>
                      <a:tailEnd type="none" w="med" len="med"/>
                    </a:lnR>
                    <a:lnT w="12700" cap="flat" cmpd="sng" algn="ctr">
                      <a:solidFill>
                        <a:srgbClr val="F79646"/>
                      </a:solidFill>
                      <a:prstDash val="solid"/>
                      <a:round/>
                      <a:headEnd type="none" w="med" len="med"/>
                      <a:tailEnd type="none" w="med" len="med"/>
                    </a:lnT>
                    <a:lnB w="12700" cap="flat" cmpd="sng" algn="ctr">
                      <a:solidFill>
                        <a:srgbClr val="F79646"/>
                      </a:solidFill>
                      <a:prstDash val="solid"/>
                      <a:round/>
                      <a:headEnd type="none" w="med" len="med"/>
                      <a:tailEnd type="none" w="med" len="med"/>
                    </a:lnB>
                  </a:tcPr>
                </a:tc>
                <a:extLst>
                  <a:ext uri="{0D108BD9-81ED-4DB2-BD59-A6C34878D82A}">
                    <a16:rowId xmlns:a16="http://schemas.microsoft.com/office/drawing/2014/main" val="10001"/>
                  </a:ext>
                </a:extLst>
              </a:tr>
              <a:tr h="545499">
                <a:tc>
                  <a:txBody>
                    <a:bodyPr/>
                    <a:lstStyle/>
                    <a:p>
                      <a:pPr algn="just">
                        <a:spcBef>
                          <a:spcPts val="600"/>
                        </a:spcBef>
                        <a:spcAft>
                          <a:spcPts val="0"/>
                        </a:spcAft>
                      </a:pPr>
                      <a:r>
                        <a:rPr lang="sl-SI" sz="1000" b="1">
                          <a:solidFill>
                            <a:srgbClr val="000000"/>
                          </a:solidFill>
                          <a:effectLst/>
                          <a:latin typeface="Calibri"/>
                          <a:ea typeface="Times New Roman"/>
                          <a:cs typeface="Arial"/>
                        </a:rPr>
                        <a:t>2 – 7 let</a:t>
                      </a:r>
                      <a:endParaRPr lang="sl-SI" sz="1000">
                        <a:solidFill>
                          <a:srgbClr val="000000"/>
                        </a:solidFill>
                        <a:effectLst/>
                        <a:latin typeface="Calibri"/>
                        <a:ea typeface="Times New Roman"/>
                        <a:cs typeface="Arial"/>
                      </a:endParaRPr>
                    </a:p>
                  </a:txBody>
                  <a:tcPr marL="67956" marR="67956" marT="0" marB="0" anchor="b">
                    <a:lnL w="12700" cap="flat" cmpd="sng" algn="ctr">
                      <a:solidFill>
                        <a:srgbClr val="F79646"/>
                      </a:solidFill>
                      <a:prstDash val="solid"/>
                      <a:round/>
                      <a:headEnd type="none" w="med" len="med"/>
                      <a:tailEnd type="none" w="med" len="med"/>
                    </a:lnL>
                    <a:lnR>
                      <a:noFill/>
                    </a:lnR>
                    <a:lnT w="12700" cap="flat" cmpd="sng" algn="ctr">
                      <a:solidFill>
                        <a:srgbClr val="F79646"/>
                      </a:solidFill>
                      <a:prstDash val="solid"/>
                      <a:round/>
                      <a:headEnd type="none" w="med" len="med"/>
                      <a:tailEnd type="none" w="med" len="med"/>
                    </a:lnT>
                    <a:lnB w="12700" cap="flat" cmpd="sng" algn="ctr">
                      <a:solidFill>
                        <a:srgbClr val="F79646"/>
                      </a:solidFill>
                      <a:prstDash val="solid"/>
                      <a:round/>
                      <a:headEnd type="none" w="med" len="med"/>
                      <a:tailEnd type="none" w="med" len="med"/>
                    </a:lnB>
                  </a:tcPr>
                </a:tc>
                <a:tc>
                  <a:txBody>
                    <a:bodyPr/>
                    <a:lstStyle/>
                    <a:p>
                      <a:pPr algn="ctr">
                        <a:spcBef>
                          <a:spcPts val="600"/>
                        </a:spcBef>
                        <a:spcAft>
                          <a:spcPts val="0"/>
                        </a:spcAft>
                      </a:pPr>
                      <a:r>
                        <a:rPr lang="pl-PL" sz="1100">
                          <a:solidFill>
                            <a:srgbClr val="000000"/>
                          </a:solidFill>
                          <a:effectLst/>
                          <a:latin typeface="Calibri"/>
                          <a:ea typeface="Times New Roman"/>
                          <a:cs typeface="Arial"/>
                        </a:rPr>
                        <a:t>7,2</a:t>
                      </a:r>
                      <a:endParaRPr lang="sl-SI" sz="1200">
                        <a:solidFill>
                          <a:srgbClr val="000000"/>
                        </a:solidFill>
                        <a:effectLst/>
                        <a:latin typeface="Calibri"/>
                        <a:ea typeface="Times New Roman"/>
                        <a:cs typeface="Arial"/>
                      </a:endParaRPr>
                    </a:p>
                  </a:txBody>
                  <a:tcPr marL="67956" marR="67956" marT="0" marB="0" anchor="ctr">
                    <a:lnL>
                      <a:noFill/>
                    </a:lnL>
                    <a:lnR>
                      <a:noFill/>
                    </a:lnR>
                    <a:lnT w="12700" cap="flat" cmpd="sng" algn="ctr">
                      <a:solidFill>
                        <a:srgbClr val="F79646"/>
                      </a:solidFill>
                      <a:prstDash val="solid"/>
                      <a:round/>
                      <a:headEnd type="none" w="med" len="med"/>
                      <a:tailEnd type="none" w="med" len="med"/>
                    </a:lnT>
                    <a:lnB w="12700" cap="flat" cmpd="sng" algn="ctr">
                      <a:solidFill>
                        <a:srgbClr val="F79646"/>
                      </a:solidFill>
                      <a:prstDash val="solid"/>
                      <a:round/>
                      <a:headEnd type="none" w="med" len="med"/>
                      <a:tailEnd type="none" w="med" len="med"/>
                    </a:lnB>
                  </a:tcPr>
                </a:tc>
                <a:tc>
                  <a:txBody>
                    <a:bodyPr/>
                    <a:lstStyle/>
                    <a:p>
                      <a:pPr algn="ctr">
                        <a:spcBef>
                          <a:spcPts val="600"/>
                        </a:spcBef>
                        <a:spcAft>
                          <a:spcPts val="0"/>
                        </a:spcAft>
                      </a:pPr>
                      <a:r>
                        <a:rPr lang="pl-PL" sz="1100">
                          <a:solidFill>
                            <a:srgbClr val="000000"/>
                          </a:solidFill>
                          <a:effectLst/>
                          <a:latin typeface="Calibri"/>
                          <a:ea typeface="Times New Roman"/>
                          <a:cs typeface="Arial"/>
                        </a:rPr>
                        <a:t>8,0</a:t>
                      </a:r>
                      <a:endParaRPr lang="sl-SI" sz="1200">
                        <a:solidFill>
                          <a:srgbClr val="000000"/>
                        </a:solidFill>
                        <a:effectLst/>
                        <a:latin typeface="Calibri"/>
                        <a:ea typeface="Times New Roman"/>
                        <a:cs typeface="Arial"/>
                      </a:endParaRPr>
                    </a:p>
                  </a:txBody>
                  <a:tcPr marL="67956" marR="67956" marT="0" marB="0" anchor="ctr">
                    <a:lnL>
                      <a:noFill/>
                    </a:lnL>
                    <a:lnR>
                      <a:noFill/>
                    </a:lnR>
                    <a:lnT w="12700" cap="flat" cmpd="sng" algn="ctr">
                      <a:solidFill>
                        <a:srgbClr val="F79646"/>
                      </a:solidFill>
                      <a:prstDash val="solid"/>
                      <a:round/>
                      <a:headEnd type="none" w="med" len="med"/>
                      <a:tailEnd type="none" w="med" len="med"/>
                    </a:lnT>
                    <a:lnB w="12700" cap="flat" cmpd="sng" algn="ctr">
                      <a:solidFill>
                        <a:srgbClr val="F79646"/>
                      </a:solidFill>
                      <a:prstDash val="solid"/>
                      <a:round/>
                      <a:headEnd type="none" w="med" len="med"/>
                      <a:tailEnd type="none" w="med" len="med"/>
                    </a:lnB>
                    <a:solidFill>
                      <a:srgbClr val="E5B8B7"/>
                    </a:solidFill>
                  </a:tcPr>
                </a:tc>
                <a:tc>
                  <a:txBody>
                    <a:bodyPr/>
                    <a:lstStyle/>
                    <a:p>
                      <a:pPr algn="ctr">
                        <a:spcBef>
                          <a:spcPts val="600"/>
                        </a:spcBef>
                        <a:spcAft>
                          <a:spcPts val="0"/>
                        </a:spcAft>
                      </a:pPr>
                      <a:r>
                        <a:rPr lang="pl-PL" sz="1100">
                          <a:solidFill>
                            <a:srgbClr val="000000"/>
                          </a:solidFill>
                          <a:effectLst/>
                          <a:latin typeface="Calibri"/>
                          <a:ea typeface="Times New Roman"/>
                          <a:cs typeface="Arial"/>
                        </a:rPr>
                        <a:t>6,0</a:t>
                      </a:r>
                      <a:endParaRPr lang="sl-SI" sz="1200">
                        <a:solidFill>
                          <a:srgbClr val="000000"/>
                        </a:solidFill>
                        <a:effectLst/>
                        <a:latin typeface="Calibri"/>
                        <a:ea typeface="Times New Roman"/>
                        <a:cs typeface="Arial"/>
                      </a:endParaRPr>
                    </a:p>
                  </a:txBody>
                  <a:tcPr marL="67956" marR="67956" marT="0" marB="0" anchor="ctr">
                    <a:lnL>
                      <a:noFill/>
                    </a:lnL>
                    <a:lnR>
                      <a:noFill/>
                    </a:lnR>
                    <a:lnT w="12700" cap="flat" cmpd="sng" algn="ctr">
                      <a:solidFill>
                        <a:srgbClr val="F79646"/>
                      </a:solidFill>
                      <a:prstDash val="solid"/>
                      <a:round/>
                      <a:headEnd type="none" w="med" len="med"/>
                      <a:tailEnd type="none" w="med" len="med"/>
                    </a:lnT>
                    <a:lnB w="12700" cap="flat" cmpd="sng" algn="ctr">
                      <a:solidFill>
                        <a:srgbClr val="F79646"/>
                      </a:solidFill>
                      <a:prstDash val="solid"/>
                      <a:round/>
                      <a:headEnd type="none" w="med" len="med"/>
                      <a:tailEnd type="none" w="med" len="med"/>
                    </a:lnB>
                    <a:solidFill>
                      <a:srgbClr val="E5B8B7"/>
                    </a:solidFill>
                  </a:tcPr>
                </a:tc>
                <a:tc>
                  <a:txBody>
                    <a:bodyPr/>
                    <a:lstStyle/>
                    <a:p>
                      <a:pPr algn="ctr">
                        <a:spcBef>
                          <a:spcPts val="600"/>
                        </a:spcBef>
                        <a:spcAft>
                          <a:spcPts val="0"/>
                        </a:spcAft>
                      </a:pPr>
                      <a:r>
                        <a:rPr lang="pl-PL" sz="1100">
                          <a:solidFill>
                            <a:srgbClr val="000000"/>
                          </a:solidFill>
                          <a:effectLst/>
                          <a:latin typeface="Calibri"/>
                          <a:ea typeface="Times New Roman"/>
                          <a:cs typeface="Arial"/>
                        </a:rPr>
                        <a:t>7,0</a:t>
                      </a:r>
                      <a:endParaRPr lang="sl-SI" sz="1200">
                        <a:solidFill>
                          <a:srgbClr val="000000"/>
                        </a:solidFill>
                        <a:effectLst/>
                        <a:latin typeface="Calibri"/>
                        <a:ea typeface="Times New Roman"/>
                        <a:cs typeface="Arial"/>
                      </a:endParaRPr>
                    </a:p>
                  </a:txBody>
                  <a:tcPr marL="67956" marR="67956" marT="0" marB="0" anchor="ctr">
                    <a:lnL>
                      <a:noFill/>
                    </a:lnL>
                    <a:lnR w="19050" cap="flat" cmpd="dbl" algn="ctr">
                      <a:solidFill>
                        <a:srgbClr val="F79646"/>
                      </a:solidFill>
                      <a:prstDash val="solid"/>
                      <a:round/>
                      <a:headEnd type="none" w="med" len="med"/>
                      <a:tailEnd type="none" w="med" len="med"/>
                    </a:lnR>
                    <a:lnT w="12700" cap="flat" cmpd="sng" algn="ctr">
                      <a:solidFill>
                        <a:srgbClr val="F79646"/>
                      </a:solidFill>
                      <a:prstDash val="solid"/>
                      <a:round/>
                      <a:headEnd type="none" w="med" len="med"/>
                      <a:tailEnd type="none" w="med" len="med"/>
                    </a:lnT>
                    <a:lnB w="12700" cap="flat" cmpd="sng" algn="ctr">
                      <a:solidFill>
                        <a:srgbClr val="F79646"/>
                      </a:solidFill>
                      <a:prstDash val="solid"/>
                      <a:round/>
                      <a:headEnd type="none" w="med" len="med"/>
                      <a:tailEnd type="none" w="med" len="med"/>
                    </a:lnB>
                    <a:solidFill>
                      <a:srgbClr val="E5B8B7"/>
                    </a:solidFill>
                  </a:tcPr>
                </a:tc>
                <a:tc>
                  <a:txBody>
                    <a:bodyPr/>
                    <a:lstStyle/>
                    <a:p>
                      <a:pPr algn="ctr">
                        <a:spcBef>
                          <a:spcPts val="600"/>
                        </a:spcBef>
                        <a:spcAft>
                          <a:spcPts val="0"/>
                        </a:spcAft>
                      </a:pPr>
                      <a:r>
                        <a:rPr lang="pl-PL" sz="1100">
                          <a:solidFill>
                            <a:srgbClr val="000000"/>
                          </a:solidFill>
                          <a:effectLst/>
                          <a:latin typeface="Calibri"/>
                          <a:ea typeface="Times New Roman"/>
                          <a:cs typeface="Arial"/>
                        </a:rPr>
                        <a:t>6,8</a:t>
                      </a:r>
                      <a:endParaRPr lang="sl-SI" sz="1200">
                        <a:solidFill>
                          <a:srgbClr val="000000"/>
                        </a:solidFill>
                        <a:effectLst/>
                        <a:latin typeface="Calibri"/>
                        <a:ea typeface="Times New Roman"/>
                        <a:cs typeface="Arial"/>
                      </a:endParaRPr>
                    </a:p>
                  </a:txBody>
                  <a:tcPr marL="67956" marR="67956" marT="0" marB="0" anchor="ctr">
                    <a:lnL w="19050" cap="flat" cmpd="dbl" algn="ctr">
                      <a:solidFill>
                        <a:srgbClr val="F79646"/>
                      </a:solidFill>
                      <a:prstDash val="solid"/>
                      <a:round/>
                      <a:headEnd type="none" w="med" len="med"/>
                      <a:tailEnd type="none" w="med" len="med"/>
                    </a:lnL>
                    <a:lnR>
                      <a:noFill/>
                    </a:lnR>
                    <a:lnT w="12700" cap="flat" cmpd="sng" algn="ctr">
                      <a:solidFill>
                        <a:srgbClr val="F79646"/>
                      </a:solidFill>
                      <a:prstDash val="solid"/>
                      <a:round/>
                      <a:headEnd type="none" w="med" len="med"/>
                      <a:tailEnd type="none" w="med" len="med"/>
                    </a:lnT>
                    <a:lnB w="12700" cap="flat" cmpd="sng" algn="ctr">
                      <a:solidFill>
                        <a:srgbClr val="F79646"/>
                      </a:solidFill>
                      <a:prstDash val="solid"/>
                      <a:round/>
                      <a:headEnd type="none" w="med" len="med"/>
                      <a:tailEnd type="none" w="med" len="med"/>
                    </a:lnB>
                    <a:solidFill>
                      <a:srgbClr val="E5B8B7"/>
                    </a:solidFill>
                  </a:tcPr>
                </a:tc>
                <a:tc>
                  <a:txBody>
                    <a:bodyPr/>
                    <a:lstStyle/>
                    <a:p>
                      <a:pPr algn="ctr">
                        <a:spcBef>
                          <a:spcPts val="600"/>
                        </a:spcBef>
                        <a:spcAft>
                          <a:spcPts val="0"/>
                        </a:spcAft>
                      </a:pPr>
                      <a:r>
                        <a:rPr lang="pl-PL" sz="1100">
                          <a:solidFill>
                            <a:srgbClr val="000000"/>
                          </a:solidFill>
                          <a:effectLst/>
                          <a:latin typeface="Calibri"/>
                          <a:ea typeface="Times New Roman"/>
                          <a:cs typeface="Arial"/>
                        </a:rPr>
                        <a:t>5,6</a:t>
                      </a:r>
                      <a:endParaRPr lang="sl-SI" sz="1200">
                        <a:solidFill>
                          <a:srgbClr val="000000"/>
                        </a:solidFill>
                        <a:effectLst/>
                        <a:latin typeface="Calibri"/>
                        <a:ea typeface="Times New Roman"/>
                        <a:cs typeface="Arial"/>
                      </a:endParaRPr>
                    </a:p>
                  </a:txBody>
                  <a:tcPr marL="67956" marR="67956" marT="0" marB="0" anchor="ctr">
                    <a:lnL>
                      <a:noFill/>
                    </a:lnL>
                    <a:lnR>
                      <a:noFill/>
                    </a:lnR>
                    <a:lnT w="12700" cap="flat" cmpd="sng" algn="ctr">
                      <a:solidFill>
                        <a:srgbClr val="F79646"/>
                      </a:solidFill>
                      <a:prstDash val="solid"/>
                      <a:round/>
                      <a:headEnd type="none" w="med" len="med"/>
                      <a:tailEnd type="none" w="med" len="med"/>
                    </a:lnT>
                    <a:lnB w="12700" cap="flat" cmpd="sng" algn="ctr">
                      <a:solidFill>
                        <a:srgbClr val="F79646"/>
                      </a:solidFill>
                      <a:prstDash val="solid"/>
                      <a:round/>
                      <a:headEnd type="none" w="med" len="med"/>
                      <a:tailEnd type="none" w="med" len="med"/>
                    </a:lnB>
                  </a:tcPr>
                </a:tc>
                <a:tc>
                  <a:txBody>
                    <a:bodyPr/>
                    <a:lstStyle/>
                    <a:p>
                      <a:pPr algn="ctr">
                        <a:spcBef>
                          <a:spcPts val="600"/>
                        </a:spcBef>
                        <a:spcAft>
                          <a:spcPts val="0"/>
                        </a:spcAft>
                      </a:pPr>
                      <a:r>
                        <a:rPr lang="pl-PL" sz="1100">
                          <a:solidFill>
                            <a:srgbClr val="000000"/>
                          </a:solidFill>
                          <a:effectLst/>
                          <a:latin typeface="Calibri"/>
                          <a:ea typeface="Times New Roman"/>
                          <a:cs typeface="Arial"/>
                        </a:rPr>
                        <a:t>5,5</a:t>
                      </a:r>
                      <a:endParaRPr lang="sl-SI" sz="1200">
                        <a:solidFill>
                          <a:srgbClr val="000000"/>
                        </a:solidFill>
                        <a:effectLst/>
                        <a:latin typeface="Calibri"/>
                        <a:ea typeface="Times New Roman"/>
                        <a:cs typeface="Arial"/>
                      </a:endParaRPr>
                    </a:p>
                  </a:txBody>
                  <a:tcPr marL="67956" marR="67956" marT="0" marB="0" anchor="ctr">
                    <a:lnL>
                      <a:noFill/>
                    </a:lnL>
                    <a:lnR>
                      <a:noFill/>
                    </a:lnR>
                    <a:lnT w="12700" cap="flat" cmpd="sng" algn="ctr">
                      <a:solidFill>
                        <a:srgbClr val="F79646"/>
                      </a:solidFill>
                      <a:prstDash val="solid"/>
                      <a:round/>
                      <a:headEnd type="none" w="med" len="med"/>
                      <a:tailEnd type="none" w="med" len="med"/>
                    </a:lnT>
                    <a:lnB w="12700" cap="flat" cmpd="sng" algn="ctr">
                      <a:solidFill>
                        <a:srgbClr val="F79646"/>
                      </a:solidFill>
                      <a:prstDash val="solid"/>
                      <a:round/>
                      <a:headEnd type="none" w="med" len="med"/>
                      <a:tailEnd type="none" w="med" len="med"/>
                    </a:lnB>
                  </a:tcPr>
                </a:tc>
                <a:tc>
                  <a:txBody>
                    <a:bodyPr/>
                    <a:lstStyle/>
                    <a:p>
                      <a:pPr algn="ctr">
                        <a:spcBef>
                          <a:spcPts val="600"/>
                        </a:spcBef>
                        <a:spcAft>
                          <a:spcPts val="0"/>
                        </a:spcAft>
                      </a:pPr>
                      <a:r>
                        <a:rPr lang="pl-PL" sz="1100">
                          <a:solidFill>
                            <a:srgbClr val="000000"/>
                          </a:solidFill>
                          <a:effectLst/>
                          <a:latin typeface="Calibri"/>
                          <a:ea typeface="Times New Roman"/>
                          <a:cs typeface="Arial"/>
                        </a:rPr>
                        <a:t>6,7</a:t>
                      </a:r>
                      <a:endParaRPr lang="sl-SI" sz="1200">
                        <a:solidFill>
                          <a:srgbClr val="000000"/>
                        </a:solidFill>
                        <a:effectLst/>
                        <a:latin typeface="Calibri"/>
                        <a:ea typeface="Times New Roman"/>
                        <a:cs typeface="Arial"/>
                      </a:endParaRPr>
                    </a:p>
                  </a:txBody>
                  <a:tcPr marL="67956" marR="67956" marT="0" marB="0" anchor="ctr">
                    <a:lnL>
                      <a:noFill/>
                    </a:lnL>
                    <a:lnR>
                      <a:noFill/>
                    </a:lnR>
                    <a:lnT w="12700" cap="flat" cmpd="sng" algn="ctr">
                      <a:solidFill>
                        <a:srgbClr val="F79646"/>
                      </a:solidFill>
                      <a:prstDash val="solid"/>
                      <a:round/>
                      <a:headEnd type="none" w="med" len="med"/>
                      <a:tailEnd type="none" w="med" len="med"/>
                    </a:lnT>
                    <a:lnB w="12700" cap="flat" cmpd="sng" algn="ctr">
                      <a:solidFill>
                        <a:srgbClr val="F79646"/>
                      </a:solidFill>
                      <a:prstDash val="solid"/>
                      <a:round/>
                      <a:headEnd type="none" w="med" len="med"/>
                      <a:tailEnd type="none" w="med" len="med"/>
                    </a:lnB>
                    <a:solidFill>
                      <a:srgbClr val="E5B8B7"/>
                    </a:solidFill>
                  </a:tcPr>
                </a:tc>
                <a:tc>
                  <a:txBody>
                    <a:bodyPr/>
                    <a:lstStyle/>
                    <a:p>
                      <a:pPr algn="ctr">
                        <a:spcBef>
                          <a:spcPts val="600"/>
                        </a:spcBef>
                        <a:spcAft>
                          <a:spcPts val="0"/>
                        </a:spcAft>
                      </a:pPr>
                      <a:r>
                        <a:rPr lang="pl-PL" sz="1100">
                          <a:solidFill>
                            <a:srgbClr val="000000"/>
                          </a:solidFill>
                          <a:effectLst/>
                          <a:latin typeface="Calibri"/>
                          <a:ea typeface="Times New Roman"/>
                          <a:cs typeface="Arial"/>
                        </a:rPr>
                        <a:t>4,7</a:t>
                      </a:r>
                      <a:endParaRPr lang="sl-SI" sz="1200">
                        <a:solidFill>
                          <a:srgbClr val="000000"/>
                        </a:solidFill>
                        <a:effectLst/>
                        <a:latin typeface="Calibri"/>
                        <a:ea typeface="Times New Roman"/>
                        <a:cs typeface="Arial"/>
                      </a:endParaRPr>
                    </a:p>
                  </a:txBody>
                  <a:tcPr marL="67956" marR="67956" marT="0" marB="0" anchor="ctr">
                    <a:lnL>
                      <a:noFill/>
                    </a:lnL>
                    <a:lnR>
                      <a:noFill/>
                    </a:lnR>
                    <a:lnT w="12700" cap="flat" cmpd="sng" algn="ctr">
                      <a:solidFill>
                        <a:srgbClr val="F79646"/>
                      </a:solidFill>
                      <a:prstDash val="solid"/>
                      <a:round/>
                      <a:headEnd type="none" w="med" len="med"/>
                      <a:tailEnd type="none" w="med" len="med"/>
                    </a:lnT>
                    <a:lnB w="12700" cap="flat" cmpd="sng" algn="ctr">
                      <a:solidFill>
                        <a:srgbClr val="F79646"/>
                      </a:solidFill>
                      <a:prstDash val="solid"/>
                      <a:round/>
                      <a:headEnd type="none" w="med" len="med"/>
                      <a:tailEnd type="none" w="med" len="med"/>
                    </a:lnB>
                  </a:tcPr>
                </a:tc>
                <a:tc>
                  <a:txBody>
                    <a:bodyPr/>
                    <a:lstStyle/>
                    <a:p>
                      <a:pPr algn="ctr">
                        <a:spcBef>
                          <a:spcPts val="600"/>
                        </a:spcBef>
                        <a:spcAft>
                          <a:spcPts val="0"/>
                        </a:spcAft>
                      </a:pPr>
                      <a:r>
                        <a:rPr lang="pl-PL" sz="1100">
                          <a:solidFill>
                            <a:srgbClr val="000000"/>
                          </a:solidFill>
                          <a:effectLst/>
                          <a:latin typeface="Calibri"/>
                          <a:ea typeface="Times New Roman"/>
                          <a:cs typeface="Arial"/>
                        </a:rPr>
                        <a:t>5,9</a:t>
                      </a:r>
                      <a:endParaRPr lang="sl-SI" sz="1200">
                        <a:solidFill>
                          <a:srgbClr val="000000"/>
                        </a:solidFill>
                        <a:effectLst/>
                        <a:latin typeface="Calibri"/>
                        <a:ea typeface="Times New Roman"/>
                        <a:cs typeface="Arial"/>
                      </a:endParaRPr>
                    </a:p>
                  </a:txBody>
                  <a:tcPr marL="67956" marR="67956" marT="0" marB="0" anchor="ctr">
                    <a:lnL>
                      <a:noFill/>
                    </a:lnL>
                    <a:lnR>
                      <a:noFill/>
                    </a:lnR>
                    <a:lnT w="12700" cap="flat" cmpd="sng" algn="ctr">
                      <a:solidFill>
                        <a:srgbClr val="F79646"/>
                      </a:solidFill>
                      <a:prstDash val="solid"/>
                      <a:round/>
                      <a:headEnd type="none" w="med" len="med"/>
                      <a:tailEnd type="none" w="med" len="med"/>
                    </a:lnT>
                    <a:lnB w="12700" cap="flat" cmpd="sng" algn="ctr">
                      <a:solidFill>
                        <a:srgbClr val="F79646"/>
                      </a:solidFill>
                      <a:prstDash val="solid"/>
                      <a:round/>
                      <a:headEnd type="none" w="med" len="med"/>
                      <a:tailEnd type="none" w="med" len="med"/>
                    </a:lnB>
                  </a:tcPr>
                </a:tc>
                <a:tc>
                  <a:txBody>
                    <a:bodyPr/>
                    <a:lstStyle/>
                    <a:p>
                      <a:pPr algn="ctr">
                        <a:spcBef>
                          <a:spcPts val="600"/>
                        </a:spcBef>
                        <a:spcAft>
                          <a:spcPts val="0"/>
                        </a:spcAft>
                      </a:pPr>
                      <a:r>
                        <a:rPr lang="pl-PL" sz="1100">
                          <a:solidFill>
                            <a:srgbClr val="000000"/>
                          </a:solidFill>
                          <a:effectLst/>
                          <a:latin typeface="Calibri"/>
                          <a:ea typeface="Times New Roman"/>
                          <a:cs typeface="Arial"/>
                        </a:rPr>
                        <a:t>3,6</a:t>
                      </a:r>
                      <a:endParaRPr lang="sl-SI" sz="1200">
                        <a:solidFill>
                          <a:srgbClr val="000000"/>
                        </a:solidFill>
                        <a:effectLst/>
                        <a:latin typeface="Calibri"/>
                        <a:ea typeface="Times New Roman"/>
                        <a:cs typeface="Arial"/>
                      </a:endParaRPr>
                    </a:p>
                  </a:txBody>
                  <a:tcPr marL="67956" marR="67956" marT="0" marB="0" anchor="ctr">
                    <a:lnL>
                      <a:noFill/>
                    </a:lnL>
                    <a:lnR>
                      <a:noFill/>
                    </a:lnR>
                    <a:lnT w="12700" cap="flat" cmpd="sng" algn="ctr">
                      <a:solidFill>
                        <a:srgbClr val="F79646"/>
                      </a:solidFill>
                      <a:prstDash val="solid"/>
                      <a:round/>
                      <a:headEnd type="none" w="med" len="med"/>
                      <a:tailEnd type="none" w="med" len="med"/>
                    </a:lnT>
                    <a:lnB w="12700" cap="flat" cmpd="sng" algn="ctr">
                      <a:solidFill>
                        <a:srgbClr val="F79646"/>
                      </a:solidFill>
                      <a:prstDash val="solid"/>
                      <a:round/>
                      <a:headEnd type="none" w="med" len="med"/>
                      <a:tailEnd type="none" w="med" len="med"/>
                    </a:lnB>
                  </a:tcPr>
                </a:tc>
                <a:tc>
                  <a:txBody>
                    <a:bodyPr/>
                    <a:lstStyle/>
                    <a:p>
                      <a:pPr algn="ctr">
                        <a:spcBef>
                          <a:spcPts val="600"/>
                        </a:spcBef>
                        <a:spcAft>
                          <a:spcPts val="0"/>
                        </a:spcAft>
                      </a:pPr>
                      <a:r>
                        <a:rPr lang="pl-PL" sz="1100">
                          <a:solidFill>
                            <a:srgbClr val="000000"/>
                          </a:solidFill>
                          <a:effectLst/>
                          <a:latin typeface="Calibri"/>
                          <a:ea typeface="Times New Roman"/>
                          <a:cs typeface="Arial"/>
                        </a:rPr>
                        <a:t>3,6</a:t>
                      </a:r>
                      <a:endParaRPr lang="sl-SI" sz="1200">
                        <a:solidFill>
                          <a:srgbClr val="000000"/>
                        </a:solidFill>
                        <a:effectLst/>
                        <a:latin typeface="Calibri"/>
                        <a:ea typeface="Times New Roman"/>
                        <a:cs typeface="Arial"/>
                      </a:endParaRPr>
                    </a:p>
                  </a:txBody>
                  <a:tcPr marL="67956" marR="67956" marT="0" marB="0" anchor="ctr">
                    <a:lnL>
                      <a:noFill/>
                    </a:lnL>
                    <a:lnR>
                      <a:noFill/>
                    </a:lnR>
                    <a:lnT w="12700" cap="flat" cmpd="sng" algn="ctr">
                      <a:solidFill>
                        <a:srgbClr val="F79646"/>
                      </a:solidFill>
                      <a:prstDash val="solid"/>
                      <a:round/>
                      <a:headEnd type="none" w="med" len="med"/>
                      <a:tailEnd type="none" w="med" len="med"/>
                    </a:lnT>
                    <a:lnB w="12700" cap="flat" cmpd="sng" algn="ctr">
                      <a:solidFill>
                        <a:srgbClr val="F79646"/>
                      </a:solidFill>
                      <a:prstDash val="solid"/>
                      <a:round/>
                      <a:headEnd type="none" w="med" len="med"/>
                      <a:tailEnd type="none" w="med" len="med"/>
                    </a:lnB>
                  </a:tcPr>
                </a:tc>
                <a:tc>
                  <a:txBody>
                    <a:bodyPr/>
                    <a:lstStyle/>
                    <a:p>
                      <a:pPr algn="ctr">
                        <a:spcBef>
                          <a:spcPts val="600"/>
                        </a:spcBef>
                        <a:spcAft>
                          <a:spcPts val="0"/>
                        </a:spcAft>
                      </a:pPr>
                      <a:r>
                        <a:rPr lang="pl-PL" sz="1100">
                          <a:solidFill>
                            <a:srgbClr val="000000"/>
                          </a:solidFill>
                          <a:effectLst/>
                          <a:latin typeface="Calibri"/>
                          <a:ea typeface="Times New Roman"/>
                          <a:cs typeface="Arial"/>
                        </a:rPr>
                        <a:t>2,8</a:t>
                      </a:r>
                      <a:endParaRPr lang="sl-SI" sz="1200">
                        <a:solidFill>
                          <a:srgbClr val="000000"/>
                        </a:solidFill>
                        <a:effectLst/>
                        <a:latin typeface="Calibri"/>
                        <a:ea typeface="Times New Roman"/>
                        <a:cs typeface="Arial"/>
                      </a:endParaRPr>
                    </a:p>
                  </a:txBody>
                  <a:tcPr marL="67956" marR="67956" marT="0" marB="0" anchor="ctr">
                    <a:lnL>
                      <a:noFill/>
                    </a:lnL>
                    <a:lnR>
                      <a:noFill/>
                    </a:lnR>
                    <a:lnT w="12700" cap="flat" cmpd="sng" algn="ctr">
                      <a:solidFill>
                        <a:srgbClr val="F79646"/>
                      </a:solidFill>
                      <a:prstDash val="solid"/>
                      <a:round/>
                      <a:headEnd type="none" w="med" len="med"/>
                      <a:tailEnd type="none" w="med" len="med"/>
                    </a:lnT>
                    <a:lnB w="12700" cap="flat" cmpd="sng" algn="ctr">
                      <a:solidFill>
                        <a:srgbClr val="F79646"/>
                      </a:solidFill>
                      <a:prstDash val="solid"/>
                      <a:round/>
                      <a:headEnd type="none" w="med" len="med"/>
                      <a:tailEnd type="none" w="med" len="med"/>
                    </a:lnB>
                  </a:tcPr>
                </a:tc>
                <a:tc>
                  <a:txBody>
                    <a:bodyPr/>
                    <a:lstStyle/>
                    <a:p>
                      <a:pPr algn="ctr">
                        <a:spcBef>
                          <a:spcPts val="600"/>
                        </a:spcBef>
                        <a:spcAft>
                          <a:spcPts val="0"/>
                        </a:spcAft>
                      </a:pPr>
                      <a:r>
                        <a:rPr lang="pl-PL" sz="1100">
                          <a:solidFill>
                            <a:srgbClr val="000000"/>
                          </a:solidFill>
                          <a:effectLst/>
                          <a:latin typeface="Calibri"/>
                          <a:ea typeface="Times New Roman"/>
                          <a:cs typeface="Arial"/>
                        </a:rPr>
                        <a:t>2,9</a:t>
                      </a:r>
                      <a:endParaRPr lang="sl-SI" sz="1200">
                        <a:solidFill>
                          <a:srgbClr val="000000"/>
                        </a:solidFill>
                        <a:effectLst/>
                        <a:latin typeface="Calibri"/>
                        <a:ea typeface="Times New Roman"/>
                        <a:cs typeface="Arial"/>
                      </a:endParaRPr>
                    </a:p>
                  </a:txBody>
                  <a:tcPr marL="67956" marR="67956" marT="0" marB="0" anchor="ctr">
                    <a:lnL>
                      <a:noFill/>
                    </a:lnL>
                    <a:lnR>
                      <a:noFill/>
                    </a:lnR>
                    <a:lnT w="12700" cap="flat" cmpd="sng" algn="ctr">
                      <a:solidFill>
                        <a:srgbClr val="F79646"/>
                      </a:solidFill>
                      <a:prstDash val="solid"/>
                      <a:round/>
                      <a:headEnd type="none" w="med" len="med"/>
                      <a:tailEnd type="none" w="med" len="med"/>
                    </a:lnT>
                    <a:lnB w="12700" cap="flat" cmpd="sng" algn="ctr">
                      <a:solidFill>
                        <a:srgbClr val="F79646"/>
                      </a:solidFill>
                      <a:prstDash val="solid"/>
                      <a:round/>
                      <a:headEnd type="none" w="med" len="med"/>
                      <a:tailEnd type="none" w="med" len="med"/>
                    </a:lnB>
                  </a:tcPr>
                </a:tc>
                <a:tc>
                  <a:txBody>
                    <a:bodyPr/>
                    <a:lstStyle/>
                    <a:p>
                      <a:pPr algn="ctr">
                        <a:spcBef>
                          <a:spcPts val="600"/>
                        </a:spcBef>
                        <a:spcAft>
                          <a:spcPts val="0"/>
                        </a:spcAft>
                      </a:pPr>
                      <a:r>
                        <a:rPr lang="pl-PL" sz="1100">
                          <a:solidFill>
                            <a:srgbClr val="000000"/>
                          </a:solidFill>
                          <a:effectLst/>
                          <a:latin typeface="Calibri"/>
                          <a:ea typeface="Times New Roman"/>
                          <a:cs typeface="Arial"/>
                        </a:rPr>
                        <a:t>4,8</a:t>
                      </a:r>
                      <a:endParaRPr lang="sl-SI" sz="1200">
                        <a:solidFill>
                          <a:srgbClr val="000000"/>
                        </a:solidFill>
                        <a:effectLst/>
                        <a:latin typeface="Calibri"/>
                        <a:ea typeface="Times New Roman"/>
                        <a:cs typeface="Arial"/>
                      </a:endParaRPr>
                    </a:p>
                  </a:txBody>
                  <a:tcPr marL="67956" marR="67956" marT="0" marB="0" anchor="ctr">
                    <a:lnL>
                      <a:noFill/>
                    </a:lnL>
                    <a:lnR>
                      <a:noFill/>
                    </a:lnR>
                    <a:lnT w="12700" cap="flat" cmpd="sng" algn="ctr">
                      <a:solidFill>
                        <a:srgbClr val="F79646"/>
                      </a:solidFill>
                      <a:prstDash val="solid"/>
                      <a:round/>
                      <a:headEnd type="none" w="med" len="med"/>
                      <a:tailEnd type="none" w="med" len="med"/>
                    </a:lnT>
                    <a:lnB w="12700" cap="flat" cmpd="sng" algn="ctr">
                      <a:solidFill>
                        <a:srgbClr val="F79646"/>
                      </a:solidFill>
                      <a:prstDash val="solid"/>
                      <a:round/>
                      <a:headEnd type="none" w="med" len="med"/>
                      <a:tailEnd type="none" w="med" len="med"/>
                    </a:lnB>
                  </a:tcPr>
                </a:tc>
                <a:tc>
                  <a:txBody>
                    <a:bodyPr/>
                    <a:lstStyle/>
                    <a:p>
                      <a:pPr algn="ctr">
                        <a:spcBef>
                          <a:spcPts val="600"/>
                        </a:spcBef>
                        <a:spcAft>
                          <a:spcPts val="0"/>
                        </a:spcAft>
                      </a:pPr>
                      <a:r>
                        <a:rPr lang="pl-PL" sz="1100">
                          <a:solidFill>
                            <a:srgbClr val="000000"/>
                          </a:solidFill>
                          <a:effectLst/>
                          <a:latin typeface="Calibri"/>
                          <a:ea typeface="Times New Roman"/>
                          <a:cs typeface="Arial"/>
                        </a:rPr>
                        <a:t>4,3</a:t>
                      </a:r>
                      <a:endParaRPr lang="sl-SI" sz="1200">
                        <a:solidFill>
                          <a:srgbClr val="000000"/>
                        </a:solidFill>
                        <a:effectLst/>
                        <a:latin typeface="Calibri"/>
                        <a:ea typeface="Times New Roman"/>
                        <a:cs typeface="Arial"/>
                      </a:endParaRPr>
                    </a:p>
                  </a:txBody>
                  <a:tcPr marL="67956" marR="67956" marT="0" marB="0" anchor="ctr">
                    <a:lnL>
                      <a:noFill/>
                    </a:lnL>
                    <a:lnR w="12700" cap="flat" cmpd="sng" algn="ctr">
                      <a:solidFill>
                        <a:srgbClr val="F79646"/>
                      </a:solidFill>
                      <a:prstDash val="solid"/>
                      <a:round/>
                      <a:headEnd type="none" w="med" len="med"/>
                      <a:tailEnd type="none" w="med" len="med"/>
                    </a:lnR>
                    <a:lnT w="12700" cap="flat" cmpd="sng" algn="ctr">
                      <a:solidFill>
                        <a:srgbClr val="F79646"/>
                      </a:solidFill>
                      <a:prstDash val="solid"/>
                      <a:round/>
                      <a:headEnd type="none" w="med" len="med"/>
                      <a:tailEnd type="none" w="med" len="med"/>
                    </a:lnT>
                    <a:lnB w="12700" cap="flat" cmpd="sng" algn="ctr">
                      <a:solidFill>
                        <a:srgbClr val="F79646"/>
                      </a:solidFill>
                      <a:prstDash val="solid"/>
                      <a:round/>
                      <a:headEnd type="none" w="med" len="med"/>
                      <a:tailEnd type="none" w="med" len="med"/>
                    </a:lnB>
                  </a:tcPr>
                </a:tc>
                <a:extLst>
                  <a:ext uri="{0D108BD9-81ED-4DB2-BD59-A6C34878D82A}">
                    <a16:rowId xmlns:a16="http://schemas.microsoft.com/office/drawing/2014/main" val="10002"/>
                  </a:ext>
                </a:extLst>
              </a:tr>
              <a:tr h="545499">
                <a:tc>
                  <a:txBody>
                    <a:bodyPr/>
                    <a:lstStyle/>
                    <a:p>
                      <a:pPr algn="just">
                        <a:spcBef>
                          <a:spcPts val="600"/>
                        </a:spcBef>
                        <a:spcAft>
                          <a:spcPts val="0"/>
                        </a:spcAft>
                      </a:pPr>
                      <a:r>
                        <a:rPr lang="sl-SI" sz="1000" b="1">
                          <a:solidFill>
                            <a:srgbClr val="000000"/>
                          </a:solidFill>
                          <a:effectLst/>
                          <a:latin typeface="Calibri"/>
                          <a:ea typeface="Times New Roman"/>
                          <a:cs typeface="Arial"/>
                        </a:rPr>
                        <a:t>starejše</a:t>
                      </a:r>
                      <a:endParaRPr lang="sl-SI" sz="1000">
                        <a:solidFill>
                          <a:srgbClr val="000000"/>
                        </a:solidFill>
                        <a:effectLst/>
                        <a:latin typeface="Calibri"/>
                        <a:ea typeface="Times New Roman"/>
                        <a:cs typeface="Arial"/>
                      </a:endParaRPr>
                    </a:p>
                  </a:txBody>
                  <a:tcPr marL="67956" marR="67956" marT="0" marB="0" anchor="b">
                    <a:lnL w="12700" cap="flat" cmpd="sng" algn="ctr">
                      <a:solidFill>
                        <a:srgbClr val="F79646"/>
                      </a:solidFill>
                      <a:prstDash val="solid"/>
                      <a:round/>
                      <a:headEnd type="none" w="med" len="med"/>
                      <a:tailEnd type="none" w="med" len="med"/>
                    </a:lnL>
                    <a:lnR>
                      <a:noFill/>
                    </a:lnR>
                    <a:lnT w="12700" cap="flat" cmpd="sng" algn="ctr">
                      <a:solidFill>
                        <a:srgbClr val="F79646"/>
                      </a:solidFill>
                      <a:prstDash val="solid"/>
                      <a:round/>
                      <a:headEnd type="none" w="med" len="med"/>
                      <a:tailEnd type="none" w="med" len="med"/>
                    </a:lnT>
                    <a:lnB w="31750" cap="flat" cmpd="dbl" algn="ctr">
                      <a:solidFill>
                        <a:srgbClr val="F79646"/>
                      </a:solidFill>
                      <a:prstDash val="solid"/>
                      <a:round/>
                      <a:headEnd type="none" w="med" len="med"/>
                      <a:tailEnd type="none" w="med" len="med"/>
                    </a:lnB>
                  </a:tcPr>
                </a:tc>
                <a:tc>
                  <a:txBody>
                    <a:bodyPr/>
                    <a:lstStyle/>
                    <a:p>
                      <a:pPr algn="ctr">
                        <a:spcBef>
                          <a:spcPts val="600"/>
                        </a:spcBef>
                        <a:spcAft>
                          <a:spcPts val="0"/>
                        </a:spcAft>
                      </a:pPr>
                      <a:r>
                        <a:rPr lang="pl-PL" sz="1100">
                          <a:solidFill>
                            <a:srgbClr val="000000"/>
                          </a:solidFill>
                          <a:effectLst/>
                          <a:latin typeface="Calibri"/>
                          <a:ea typeface="Times New Roman"/>
                          <a:cs typeface="Arial"/>
                        </a:rPr>
                        <a:t>3,9</a:t>
                      </a:r>
                      <a:endParaRPr lang="sl-SI" sz="1200">
                        <a:solidFill>
                          <a:srgbClr val="000000"/>
                        </a:solidFill>
                        <a:effectLst/>
                        <a:latin typeface="Calibri"/>
                        <a:ea typeface="Times New Roman"/>
                        <a:cs typeface="Arial"/>
                      </a:endParaRPr>
                    </a:p>
                  </a:txBody>
                  <a:tcPr marL="67956" marR="67956" marT="0" marB="0" anchor="ctr">
                    <a:lnL>
                      <a:noFill/>
                    </a:lnL>
                    <a:lnR>
                      <a:noFill/>
                    </a:lnR>
                    <a:lnT w="12700" cap="flat" cmpd="sng" algn="ctr">
                      <a:solidFill>
                        <a:srgbClr val="F79646"/>
                      </a:solidFill>
                      <a:prstDash val="solid"/>
                      <a:round/>
                      <a:headEnd type="none" w="med" len="med"/>
                      <a:tailEnd type="none" w="med" len="med"/>
                    </a:lnT>
                    <a:lnB w="31750" cap="flat" cmpd="dbl" algn="ctr">
                      <a:solidFill>
                        <a:srgbClr val="F79646"/>
                      </a:solidFill>
                      <a:prstDash val="solid"/>
                      <a:round/>
                      <a:headEnd type="none" w="med" len="med"/>
                      <a:tailEnd type="none" w="med" len="med"/>
                    </a:lnB>
                  </a:tcPr>
                </a:tc>
                <a:tc>
                  <a:txBody>
                    <a:bodyPr/>
                    <a:lstStyle/>
                    <a:p>
                      <a:pPr algn="ctr">
                        <a:spcBef>
                          <a:spcPts val="600"/>
                        </a:spcBef>
                        <a:spcAft>
                          <a:spcPts val="0"/>
                        </a:spcAft>
                      </a:pPr>
                      <a:r>
                        <a:rPr lang="pl-PL" sz="1100">
                          <a:solidFill>
                            <a:srgbClr val="000000"/>
                          </a:solidFill>
                          <a:effectLst/>
                          <a:latin typeface="Calibri"/>
                          <a:ea typeface="Times New Roman"/>
                          <a:cs typeface="Arial"/>
                        </a:rPr>
                        <a:t>5,3</a:t>
                      </a:r>
                      <a:endParaRPr lang="sl-SI" sz="1200">
                        <a:solidFill>
                          <a:srgbClr val="000000"/>
                        </a:solidFill>
                        <a:effectLst/>
                        <a:latin typeface="Calibri"/>
                        <a:ea typeface="Times New Roman"/>
                        <a:cs typeface="Arial"/>
                      </a:endParaRPr>
                    </a:p>
                  </a:txBody>
                  <a:tcPr marL="67956" marR="67956" marT="0" marB="0" anchor="ctr">
                    <a:lnL>
                      <a:noFill/>
                    </a:lnL>
                    <a:lnR>
                      <a:noFill/>
                    </a:lnR>
                    <a:lnT w="12700" cap="flat" cmpd="sng" algn="ctr">
                      <a:solidFill>
                        <a:srgbClr val="F79646"/>
                      </a:solidFill>
                      <a:prstDash val="solid"/>
                      <a:round/>
                      <a:headEnd type="none" w="med" len="med"/>
                      <a:tailEnd type="none" w="med" len="med"/>
                    </a:lnT>
                    <a:lnB w="31750" cap="flat" cmpd="dbl" algn="ctr">
                      <a:solidFill>
                        <a:srgbClr val="F79646"/>
                      </a:solidFill>
                      <a:prstDash val="solid"/>
                      <a:round/>
                      <a:headEnd type="none" w="med" len="med"/>
                      <a:tailEnd type="none" w="med" len="med"/>
                    </a:lnB>
                  </a:tcPr>
                </a:tc>
                <a:tc>
                  <a:txBody>
                    <a:bodyPr/>
                    <a:lstStyle/>
                    <a:p>
                      <a:pPr algn="ctr">
                        <a:spcBef>
                          <a:spcPts val="600"/>
                        </a:spcBef>
                        <a:spcAft>
                          <a:spcPts val="0"/>
                        </a:spcAft>
                      </a:pPr>
                      <a:r>
                        <a:rPr lang="pl-PL" sz="1100">
                          <a:solidFill>
                            <a:srgbClr val="000000"/>
                          </a:solidFill>
                          <a:effectLst/>
                          <a:latin typeface="Calibri"/>
                          <a:ea typeface="Times New Roman"/>
                          <a:cs typeface="Arial"/>
                        </a:rPr>
                        <a:t>4,7</a:t>
                      </a:r>
                      <a:endParaRPr lang="sl-SI" sz="1200">
                        <a:solidFill>
                          <a:srgbClr val="000000"/>
                        </a:solidFill>
                        <a:effectLst/>
                        <a:latin typeface="Calibri"/>
                        <a:ea typeface="Times New Roman"/>
                        <a:cs typeface="Arial"/>
                      </a:endParaRPr>
                    </a:p>
                  </a:txBody>
                  <a:tcPr marL="67956" marR="67956" marT="0" marB="0" anchor="ctr">
                    <a:lnL>
                      <a:noFill/>
                    </a:lnL>
                    <a:lnR>
                      <a:noFill/>
                    </a:lnR>
                    <a:lnT w="12700" cap="flat" cmpd="sng" algn="ctr">
                      <a:solidFill>
                        <a:srgbClr val="F79646"/>
                      </a:solidFill>
                      <a:prstDash val="solid"/>
                      <a:round/>
                      <a:headEnd type="none" w="med" len="med"/>
                      <a:tailEnd type="none" w="med" len="med"/>
                    </a:lnT>
                    <a:lnB w="31750" cap="flat" cmpd="dbl" algn="ctr">
                      <a:solidFill>
                        <a:srgbClr val="F79646"/>
                      </a:solidFill>
                      <a:prstDash val="solid"/>
                      <a:round/>
                      <a:headEnd type="none" w="med" len="med"/>
                      <a:tailEnd type="none" w="med" len="med"/>
                    </a:lnB>
                  </a:tcPr>
                </a:tc>
                <a:tc>
                  <a:txBody>
                    <a:bodyPr/>
                    <a:lstStyle/>
                    <a:p>
                      <a:pPr algn="ctr">
                        <a:spcBef>
                          <a:spcPts val="600"/>
                        </a:spcBef>
                        <a:spcAft>
                          <a:spcPts val="0"/>
                        </a:spcAft>
                      </a:pPr>
                      <a:r>
                        <a:rPr lang="pl-PL" sz="1100">
                          <a:solidFill>
                            <a:srgbClr val="000000"/>
                          </a:solidFill>
                          <a:effectLst/>
                          <a:latin typeface="Calibri"/>
                          <a:ea typeface="Times New Roman"/>
                          <a:cs typeface="Arial"/>
                        </a:rPr>
                        <a:t>4,4</a:t>
                      </a:r>
                      <a:endParaRPr lang="sl-SI" sz="1200">
                        <a:solidFill>
                          <a:srgbClr val="000000"/>
                        </a:solidFill>
                        <a:effectLst/>
                        <a:latin typeface="Calibri"/>
                        <a:ea typeface="Times New Roman"/>
                        <a:cs typeface="Arial"/>
                      </a:endParaRPr>
                    </a:p>
                  </a:txBody>
                  <a:tcPr marL="67956" marR="67956" marT="0" marB="0" anchor="ctr">
                    <a:lnL>
                      <a:noFill/>
                    </a:lnL>
                    <a:lnR w="19050" cap="flat" cmpd="dbl" algn="ctr">
                      <a:solidFill>
                        <a:srgbClr val="F79646"/>
                      </a:solidFill>
                      <a:prstDash val="solid"/>
                      <a:round/>
                      <a:headEnd type="none" w="med" len="med"/>
                      <a:tailEnd type="none" w="med" len="med"/>
                    </a:lnR>
                    <a:lnT w="12700" cap="flat" cmpd="sng" algn="ctr">
                      <a:solidFill>
                        <a:srgbClr val="F79646"/>
                      </a:solidFill>
                      <a:prstDash val="solid"/>
                      <a:round/>
                      <a:headEnd type="none" w="med" len="med"/>
                      <a:tailEnd type="none" w="med" len="med"/>
                    </a:lnT>
                    <a:lnB w="31750" cap="flat" cmpd="dbl" algn="ctr">
                      <a:solidFill>
                        <a:srgbClr val="F79646"/>
                      </a:solidFill>
                      <a:prstDash val="solid"/>
                      <a:round/>
                      <a:headEnd type="none" w="med" len="med"/>
                      <a:tailEnd type="none" w="med" len="med"/>
                    </a:lnB>
                  </a:tcPr>
                </a:tc>
                <a:tc>
                  <a:txBody>
                    <a:bodyPr/>
                    <a:lstStyle/>
                    <a:p>
                      <a:pPr algn="ctr">
                        <a:spcBef>
                          <a:spcPts val="600"/>
                        </a:spcBef>
                        <a:spcAft>
                          <a:spcPts val="0"/>
                        </a:spcAft>
                      </a:pPr>
                      <a:r>
                        <a:rPr lang="pl-PL" sz="1100">
                          <a:solidFill>
                            <a:srgbClr val="000000"/>
                          </a:solidFill>
                          <a:effectLst/>
                          <a:latin typeface="Calibri"/>
                          <a:ea typeface="Times New Roman"/>
                          <a:cs typeface="Arial"/>
                        </a:rPr>
                        <a:t>4,1</a:t>
                      </a:r>
                      <a:endParaRPr lang="sl-SI" sz="1200">
                        <a:solidFill>
                          <a:srgbClr val="000000"/>
                        </a:solidFill>
                        <a:effectLst/>
                        <a:latin typeface="Calibri"/>
                        <a:ea typeface="Times New Roman"/>
                        <a:cs typeface="Arial"/>
                      </a:endParaRPr>
                    </a:p>
                  </a:txBody>
                  <a:tcPr marL="67956" marR="67956" marT="0" marB="0" anchor="ctr">
                    <a:lnL w="19050" cap="flat" cmpd="dbl" algn="ctr">
                      <a:solidFill>
                        <a:srgbClr val="F79646"/>
                      </a:solidFill>
                      <a:prstDash val="solid"/>
                      <a:round/>
                      <a:headEnd type="none" w="med" len="med"/>
                      <a:tailEnd type="none" w="med" len="med"/>
                    </a:lnL>
                    <a:lnR>
                      <a:noFill/>
                    </a:lnR>
                    <a:lnT w="12700" cap="flat" cmpd="sng" algn="ctr">
                      <a:solidFill>
                        <a:srgbClr val="F79646"/>
                      </a:solidFill>
                      <a:prstDash val="solid"/>
                      <a:round/>
                      <a:headEnd type="none" w="med" len="med"/>
                      <a:tailEnd type="none" w="med" len="med"/>
                    </a:lnT>
                    <a:lnB w="31750" cap="flat" cmpd="dbl" algn="ctr">
                      <a:solidFill>
                        <a:srgbClr val="F79646"/>
                      </a:solidFill>
                      <a:prstDash val="solid"/>
                      <a:round/>
                      <a:headEnd type="none" w="med" len="med"/>
                      <a:tailEnd type="none" w="med" len="med"/>
                    </a:lnB>
                  </a:tcPr>
                </a:tc>
                <a:tc>
                  <a:txBody>
                    <a:bodyPr/>
                    <a:lstStyle/>
                    <a:p>
                      <a:pPr algn="ctr">
                        <a:spcBef>
                          <a:spcPts val="600"/>
                        </a:spcBef>
                        <a:spcAft>
                          <a:spcPts val="0"/>
                        </a:spcAft>
                      </a:pPr>
                      <a:r>
                        <a:rPr lang="pl-PL" sz="1100">
                          <a:solidFill>
                            <a:srgbClr val="000000"/>
                          </a:solidFill>
                          <a:effectLst/>
                          <a:latin typeface="Calibri"/>
                          <a:ea typeface="Times New Roman"/>
                          <a:cs typeface="Arial"/>
                        </a:rPr>
                        <a:t>3,3</a:t>
                      </a:r>
                      <a:endParaRPr lang="sl-SI" sz="1200">
                        <a:solidFill>
                          <a:srgbClr val="000000"/>
                        </a:solidFill>
                        <a:effectLst/>
                        <a:latin typeface="Calibri"/>
                        <a:ea typeface="Times New Roman"/>
                        <a:cs typeface="Arial"/>
                      </a:endParaRPr>
                    </a:p>
                  </a:txBody>
                  <a:tcPr marL="67956" marR="67956" marT="0" marB="0" anchor="ctr">
                    <a:lnL>
                      <a:noFill/>
                    </a:lnL>
                    <a:lnR>
                      <a:noFill/>
                    </a:lnR>
                    <a:lnT w="12700" cap="flat" cmpd="sng" algn="ctr">
                      <a:solidFill>
                        <a:srgbClr val="F79646"/>
                      </a:solidFill>
                      <a:prstDash val="solid"/>
                      <a:round/>
                      <a:headEnd type="none" w="med" len="med"/>
                      <a:tailEnd type="none" w="med" len="med"/>
                    </a:lnT>
                    <a:lnB w="31750" cap="flat" cmpd="dbl" algn="ctr">
                      <a:solidFill>
                        <a:srgbClr val="F79646"/>
                      </a:solidFill>
                      <a:prstDash val="solid"/>
                      <a:round/>
                      <a:headEnd type="none" w="med" len="med"/>
                      <a:tailEnd type="none" w="med" len="med"/>
                    </a:lnB>
                  </a:tcPr>
                </a:tc>
                <a:tc>
                  <a:txBody>
                    <a:bodyPr/>
                    <a:lstStyle/>
                    <a:p>
                      <a:pPr algn="ctr">
                        <a:spcBef>
                          <a:spcPts val="600"/>
                        </a:spcBef>
                        <a:spcAft>
                          <a:spcPts val="0"/>
                        </a:spcAft>
                      </a:pPr>
                      <a:r>
                        <a:rPr lang="pl-PL" sz="1100">
                          <a:solidFill>
                            <a:srgbClr val="000000"/>
                          </a:solidFill>
                          <a:effectLst/>
                          <a:latin typeface="Calibri"/>
                          <a:ea typeface="Times New Roman"/>
                          <a:cs typeface="Arial"/>
                        </a:rPr>
                        <a:t>5,2</a:t>
                      </a:r>
                      <a:endParaRPr lang="sl-SI" sz="1200">
                        <a:solidFill>
                          <a:srgbClr val="000000"/>
                        </a:solidFill>
                        <a:effectLst/>
                        <a:latin typeface="Calibri"/>
                        <a:ea typeface="Times New Roman"/>
                        <a:cs typeface="Arial"/>
                      </a:endParaRPr>
                    </a:p>
                  </a:txBody>
                  <a:tcPr marL="67956" marR="67956" marT="0" marB="0" anchor="ctr">
                    <a:lnL>
                      <a:noFill/>
                    </a:lnL>
                    <a:lnR>
                      <a:noFill/>
                    </a:lnR>
                    <a:lnT w="12700" cap="flat" cmpd="sng" algn="ctr">
                      <a:solidFill>
                        <a:srgbClr val="F79646"/>
                      </a:solidFill>
                      <a:prstDash val="solid"/>
                      <a:round/>
                      <a:headEnd type="none" w="med" len="med"/>
                      <a:tailEnd type="none" w="med" len="med"/>
                    </a:lnT>
                    <a:lnB w="31750" cap="flat" cmpd="dbl" algn="ctr">
                      <a:solidFill>
                        <a:srgbClr val="F79646"/>
                      </a:solidFill>
                      <a:prstDash val="solid"/>
                      <a:round/>
                      <a:headEnd type="none" w="med" len="med"/>
                      <a:tailEnd type="none" w="med" len="med"/>
                    </a:lnB>
                  </a:tcPr>
                </a:tc>
                <a:tc>
                  <a:txBody>
                    <a:bodyPr/>
                    <a:lstStyle/>
                    <a:p>
                      <a:pPr algn="ctr">
                        <a:spcBef>
                          <a:spcPts val="600"/>
                        </a:spcBef>
                        <a:spcAft>
                          <a:spcPts val="0"/>
                        </a:spcAft>
                      </a:pPr>
                      <a:r>
                        <a:rPr lang="pl-PL" sz="1100">
                          <a:solidFill>
                            <a:srgbClr val="000000"/>
                          </a:solidFill>
                          <a:effectLst/>
                          <a:latin typeface="Calibri"/>
                          <a:ea typeface="Times New Roman"/>
                          <a:cs typeface="Arial"/>
                        </a:rPr>
                        <a:t>5,8</a:t>
                      </a:r>
                      <a:endParaRPr lang="sl-SI" sz="1200">
                        <a:solidFill>
                          <a:srgbClr val="000000"/>
                        </a:solidFill>
                        <a:effectLst/>
                        <a:latin typeface="Calibri"/>
                        <a:ea typeface="Times New Roman"/>
                        <a:cs typeface="Arial"/>
                      </a:endParaRPr>
                    </a:p>
                  </a:txBody>
                  <a:tcPr marL="67956" marR="67956" marT="0" marB="0" anchor="ctr">
                    <a:lnL>
                      <a:noFill/>
                    </a:lnL>
                    <a:lnR>
                      <a:noFill/>
                    </a:lnR>
                    <a:lnT w="12700" cap="flat" cmpd="sng" algn="ctr">
                      <a:solidFill>
                        <a:srgbClr val="F79646"/>
                      </a:solidFill>
                      <a:prstDash val="solid"/>
                      <a:round/>
                      <a:headEnd type="none" w="med" len="med"/>
                      <a:tailEnd type="none" w="med" len="med"/>
                    </a:lnT>
                    <a:lnB w="31750" cap="flat" cmpd="dbl" algn="ctr">
                      <a:solidFill>
                        <a:srgbClr val="F79646"/>
                      </a:solidFill>
                      <a:prstDash val="solid"/>
                      <a:round/>
                      <a:headEnd type="none" w="med" len="med"/>
                      <a:tailEnd type="none" w="med" len="med"/>
                    </a:lnB>
                  </a:tcPr>
                </a:tc>
                <a:tc>
                  <a:txBody>
                    <a:bodyPr/>
                    <a:lstStyle/>
                    <a:p>
                      <a:pPr algn="ctr">
                        <a:spcBef>
                          <a:spcPts val="600"/>
                        </a:spcBef>
                        <a:spcAft>
                          <a:spcPts val="0"/>
                        </a:spcAft>
                      </a:pPr>
                      <a:r>
                        <a:rPr lang="pl-PL" sz="1100">
                          <a:solidFill>
                            <a:srgbClr val="000000"/>
                          </a:solidFill>
                          <a:effectLst/>
                          <a:latin typeface="Calibri"/>
                          <a:ea typeface="Times New Roman"/>
                          <a:cs typeface="Arial"/>
                        </a:rPr>
                        <a:t>3,2</a:t>
                      </a:r>
                      <a:endParaRPr lang="sl-SI" sz="1200">
                        <a:solidFill>
                          <a:srgbClr val="000000"/>
                        </a:solidFill>
                        <a:effectLst/>
                        <a:latin typeface="Calibri"/>
                        <a:ea typeface="Times New Roman"/>
                        <a:cs typeface="Arial"/>
                      </a:endParaRPr>
                    </a:p>
                  </a:txBody>
                  <a:tcPr marL="67956" marR="67956" marT="0" marB="0" anchor="ctr">
                    <a:lnL>
                      <a:noFill/>
                    </a:lnL>
                    <a:lnR>
                      <a:noFill/>
                    </a:lnR>
                    <a:lnT w="12700" cap="flat" cmpd="sng" algn="ctr">
                      <a:solidFill>
                        <a:srgbClr val="F79646"/>
                      </a:solidFill>
                      <a:prstDash val="solid"/>
                      <a:round/>
                      <a:headEnd type="none" w="med" len="med"/>
                      <a:tailEnd type="none" w="med" len="med"/>
                    </a:lnT>
                    <a:lnB w="31750" cap="flat" cmpd="dbl" algn="ctr">
                      <a:solidFill>
                        <a:srgbClr val="F79646"/>
                      </a:solidFill>
                      <a:prstDash val="solid"/>
                      <a:round/>
                      <a:headEnd type="none" w="med" len="med"/>
                      <a:tailEnd type="none" w="med" len="med"/>
                    </a:lnB>
                  </a:tcPr>
                </a:tc>
                <a:tc>
                  <a:txBody>
                    <a:bodyPr/>
                    <a:lstStyle/>
                    <a:p>
                      <a:pPr algn="ctr">
                        <a:spcBef>
                          <a:spcPts val="600"/>
                        </a:spcBef>
                        <a:spcAft>
                          <a:spcPts val="0"/>
                        </a:spcAft>
                      </a:pPr>
                      <a:r>
                        <a:rPr lang="pl-PL" sz="1100">
                          <a:solidFill>
                            <a:srgbClr val="000000"/>
                          </a:solidFill>
                          <a:effectLst/>
                          <a:latin typeface="Calibri"/>
                          <a:ea typeface="Times New Roman"/>
                          <a:cs typeface="Arial"/>
                        </a:rPr>
                        <a:t>3,7</a:t>
                      </a:r>
                      <a:endParaRPr lang="sl-SI" sz="1200">
                        <a:solidFill>
                          <a:srgbClr val="000000"/>
                        </a:solidFill>
                        <a:effectLst/>
                        <a:latin typeface="Calibri"/>
                        <a:ea typeface="Times New Roman"/>
                        <a:cs typeface="Arial"/>
                      </a:endParaRPr>
                    </a:p>
                  </a:txBody>
                  <a:tcPr marL="67956" marR="67956" marT="0" marB="0" anchor="ctr">
                    <a:lnL>
                      <a:noFill/>
                    </a:lnL>
                    <a:lnR>
                      <a:noFill/>
                    </a:lnR>
                    <a:lnT w="12700" cap="flat" cmpd="sng" algn="ctr">
                      <a:solidFill>
                        <a:srgbClr val="F79646"/>
                      </a:solidFill>
                      <a:prstDash val="solid"/>
                      <a:round/>
                      <a:headEnd type="none" w="med" len="med"/>
                      <a:tailEnd type="none" w="med" len="med"/>
                    </a:lnT>
                    <a:lnB w="31750" cap="flat" cmpd="dbl" algn="ctr">
                      <a:solidFill>
                        <a:srgbClr val="F79646"/>
                      </a:solidFill>
                      <a:prstDash val="solid"/>
                      <a:round/>
                      <a:headEnd type="none" w="med" len="med"/>
                      <a:tailEnd type="none" w="med" len="med"/>
                    </a:lnB>
                  </a:tcPr>
                </a:tc>
                <a:tc>
                  <a:txBody>
                    <a:bodyPr/>
                    <a:lstStyle/>
                    <a:p>
                      <a:pPr algn="ctr">
                        <a:spcBef>
                          <a:spcPts val="600"/>
                        </a:spcBef>
                        <a:spcAft>
                          <a:spcPts val="0"/>
                        </a:spcAft>
                      </a:pPr>
                      <a:r>
                        <a:rPr lang="pl-PL" sz="1100">
                          <a:solidFill>
                            <a:srgbClr val="000000"/>
                          </a:solidFill>
                          <a:effectLst/>
                          <a:latin typeface="Calibri"/>
                          <a:ea typeface="Times New Roman"/>
                          <a:cs typeface="Arial"/>
                        </a:rPr>
                        <a:t>2,9</a:t>
                      </a:r>
                      <a:endParaRPr lang="sl-SI" sz="1200">
                        <a:solidFill>
                          <a:srgbClr val="000000"/>
                        </a:solidFill>
                        <a:effectLst/>
                        <a:latin typeface="Calibri"/>
                        <a:ea typeface="Times New Roman"/>
                        <a:cs typeface="Arial"/>
                      </a:endParaRPr>
                    </a:p>
                  </a:txBody>
                  <a:tcPr marL="67956" marR="67956" marT="0" marB="0" anchor="ctr">
                    <a:lnL>
                      <a:noFill/>
                    </a:lnL>
                    <a:lnR>
                      <a:noFill/>
                    </a:lnR>
                    <a:lnT w="12700" cap="flat" cmpd="sng" algn="ctr">
                      <a:solidFill>
                        <a:srgbClr val="F79646"/>
                      </a:solidFill>
                      <a:prstDash val="solid"/>
                      <a:round/>
                      <a:headEnd type="none" w="med" len="med"/>
                      <a:tailEnd type="none" w="med" len="med"/>
                    </a:lnT>
                    <a:lnB w="31750" cap="flat" cmpd="dbl" algn="ctr">
                      <a:solidFill>
                        <a:srgbClr val="F79646"/>
                      </a:solidFill>
                      <a:prstDash val="solid"/>
                      <a:round/>
                      <a:headEnd type="none" w="med" len="med"/>
                      <a:tailEnd type="none" w="med" len="med"/>
                    </a:lnB>
                  </a:tcPr>
                </a:tc>
                <a:tc>
                  <a:txBody>
                    <a:bodyPr/>
                    <a:lstStyle/>
                    <a:p>
                      <a:pPr algn="ctr">
                        <a:spcBef>
                          <a:spcPts val="600"/>
                        </a:spcBef>
                        <a:spcAft>
                          <a:spcPts val="0"/>
                        </a:spcAft>
                      </a:pPr>
                      <a:r>
                        <a:rPr lang="pl-PL" sz="1100">
                          <a:solidFill>
                            <a:srgbClr val="000000"/>
                          </a:solidFill>
                          <a:effectLst/>
                          <a:latin typeface="Calibri"/>
                          <a:ea typeface="Times New Roman"/>
                          <a:cs typeface="Arial"/>
                        </a:rPr>
                        <a:t>2,2</a:t>
                      </a:r>
                      <a:endParaRPr lang="sl-SI" sz="1200">
                        <a:solidFill>
                          <a:srgbClr val="000000"/>
                        </a:solidFill>
                        <a:effectLst/>
                        <a:latin typeface="Calibri"/>
                        <a:ea typeface="Times New Roman"/>
                        <a:cs typeface="Arial"/>
                      </a:endParaRPr>
                    </a:p>
                  </a:txBody>
                  <a:tcPr marL="67956" marR="67956" marT="0" marB="0" anchor="ctr">
                    <a:lnL>
                      <a:noFill/>
                    </a:lnL>
                    <a:lnR>
                      <a:noFill/>
                    </a:lnR>
                    <a:lnT w="12700" cap="flat" cmpd="sng" algn="ctr">
                      <a:solidFill>
                        <a:srgbClr val="F79646"/>
                      </a:solidFill>
                      <a:prstDash val="solid"/>
                      <a:round/>
                      <a:headEnd type="none" w="med" len="med"/>
                      <a:tailEnd type="none" w="med" len="med"/>
                    </a:lnT>
                    <a:lnB w="31750" cap="flat" cmpd="dbl" algn="ctr">
                      <a:solidFill>
                        <a:srgbClr val="F79646"/>
                      </a:solidFill>
                      <a:prstDash val="solid"/>
                      <a:round/>
                      <a:headEnd type="none" w="med" len="med"/>
                      <a:tailEnd type="none" w="med" len="med"/>
                    </a:lnB>
                  </a:tcPr>
                </a:tc>
                <a:tc>
                  <a:txBody>
                    <a:bodyPr/>
                    <a:lstStyle/>
                    <a:p>
                      <a:pPr algn="ctr">
                        <a:spcBef>
                          <a:spcPts val="600"/>
                        </a:spcBef>
                        <a:spcAft>
                          <a:spcPts val="0"/>
                        </a:spcAft>
                      </a:pPr>
                      <a:r>
                        <a:rPr lang="pl-PL" sz="1100">
                          <a:solidFill>
                            <a:srgbClr val="000000"/>
                          </a:solidFill>
                          <a:effectLst/>
                          <a:latin typeface="Calibri"/>
                          <a:ea typeface="Times New Roman"/>
                          <a:cs typeface="Arial"/>
                        </a:rPr>
                        <a:t>3,0</a:t>
                      </a:r>
                      <a:endParaRPr lang="sl-SI" sz="1200">
                        <a:solidFill>
                          <a:srgbClr val="000000"/>
                        </a:solidFill>
                        <a:effectLst/>
                        <a:latin typeface="Calibri"/>
                        <a:ea typeface="Times New Roman"/>
                        <a:cs typeface="Arial"/>
                      </a:endParaRPr>
                    </a:p>
                  </a:txBody>
                  <a:tcPr marL="67956" marR="67956" marT="0" marB="0" anchor="ctr">
                    <a:lnL>
                      <a:noFill/>
                    </a:lnL>
                    <a:lnR>
                      <a:noFill/>
                    </a:lnR>
                    <a:lnT w="12700" cap="flat" cmpd="sng" algn="ctr">
                      <a:solidFill>
                        <a:srgbClr val="F79646"/>
                      </a:solidFill>
                      <a:prstDash val="solid"/>
                      <a:round/>
                      <a:headEnd type="none" w="med" len="med"/>
                      <a:tailEnd type="none" w="med" len="med"/>
                    </a:lnT>
                    <a:lnB w="31750" cap="flat" cmpd="dbl" algn="ctr">
                      <a:solidFill>
                        <a:srgbClr val="F79646"/>
                      </a:solidFill>
                      <a:prstDash val="solid"/>
                      <a:round/>
                      <a:headEnd type="none" w="med" len="med"/>
                      <a:tailEnd type="none" w="med" len="med"/>
                    </a:lnB>
                  </a:tcPr>
                </a:tc>
                <a:tc>
                  <a:txBody>
                    <a:bodyPr/>
                    <a:lstStyle/>
                    <a:p>
                      <a:pPr algn="ctr">
                        <a:spcBef>
                          <a:spcPts val="600"/>
                        </a:spcBef>
                        <a:spcAft>
                          <a:spcPts val="0"/>
                        </a:spcAft>
                      </a:pPr>
                      <a:r>
                        <a:rPr lang="pl-PL" sz="1100">
                          <a:solidFill>
                            <a:srgbClr val="000000"/>
                          </a:solidFill>
                          <a:effectLst/>
                          <a:latin typeface="Calibri"/>
                          <a:ea typeface="Times New Roman"/>
                          <a:cs typeface="Arial"/>
                        </a:rPr>
                        <a:t>3,6</a:t>
                      </a:r>
                      <a:endParaRPr lang="sl-SI" sz="1200">
                        <a:solidFill>
                          <a:srgbClr val="000000"/>
                        </a:solidFill>
                        <a:effectLst/>
                        <a:latin typeface="Calibri"/>
                        <a:ea typeface="Times New Roman"/>
                        <a:cs typeface="Arial"/>
                      </a:endParaRPr>
                    </a:p>
                  </a:txBody>
                  <a:tcPr marL="67956" marR="67956" marT="0" marB="0" anchor="ctr">
                    <a:lnL>
                      <a:noFill/>
                    </a:lnL>
                    <a:lnR>
                      <a:noFill/>
                    </a:lnR>
                    <a:lnT w="12700" cap="flat" cmpd="sng" algn="ctr">
                      <a:solidFill>
                        <a:srgbClr val="F79646"/>
                      </a:solidFill>
                      <a:prstDash val="solid"/>
                      <a:round/>
                      <a:headEnd type="none" w="med" len="med"/>
                      <a:tailEnd type="none" w="med" len="med"/>
                    </a:lnT>
                    <a:lnB w="31750" cap="flat" cmpd="dbl" algn="ctr">
                      <a:solidFill>
                        <a:srgbClr val="F79646"/>
                      </a:solidFill>
                      <a:prstDash val="solid"/>
                      <a:round/>
                      <a:headEnd type="none" w="med" len="med"/>
                      <a:tailEnd type="none" w="med" len="med"/>
                    </a:lnB>
                  </a:tcPr>
                </a:tc>
                <a:tc>
                  <a:txBody>
                    <a:bodyPr/>
                    <a:lstStyle/>
                    <a:p>
                      <a:pPr algn="ctr">
                        <a:spcBef>
                          <a:spcPts val="600"/>
                        </a:spcBef>
                        <a:spcAft>
                          <a:spcPts val="0"/>
                        </a:spcAft>
                      </a:pPr>
                      <a:r>
                        <a:rPr lang="pl-PL" sz="1100">
                          <a:solidFill>
                            <a:srgbClr val="000000"/>
                          </a:solidFill>
                          <a:effectLst/>
                          <a:latin typeface="Calibri"/>
                          <a:ea typeface="Times New Roman"/>
                          <a:cs typeface="Arial"/>
                        </a:rPr>
                        <a:t>4,2</a:t>
                      </a:r>
                      <a:endParaRPr lang="sl-SI" sz="1200">
                        <a:solidFill>
                          <a:srgbClr val="000000"/>
                        </a:solidFill>
                        <a:effectLst/>
                        <a:latin typeface="Calibri"/>
                        <a:ea typeface="Times New Roman"/>
                        <a:cs typeface="Arial"/>
                      </a:endParaRPr>
                    </a:p>
                  </a:txBody>
                  <a:tcPr marL="67956" marR="67956" marT="0" marB="0" anchor="ctr">
                    <a:lnL>
                      <a:noFill/>
                    </a:lnL>
                    <a:lnR>
                      <a:noFill/>
                    </a:lnR>
                    <a:lnT w="12700" cap="flat" cmpd="sng" algn="ctr">
                      <a:solidFill>
                        <a:srgbClr val="F79646"/>
                      </a:solidFill>
                      <a:prstDash val="solid"/>
                      <a:round/>
                      <a:headEnd type="none" w="med" len="med"/>
                      <a:tailEnd type="none" w="med" len="med"/>
                    </a:lnT>
                    <a:lnB w="31750" cap="flat" cmpd="dbl" algn="ctr">
                      <a:solidFill>
                        <a:srgbClr val="F79646"/>
                      </a:solidFill>
                      <a:prstDash val="solid"/>
                      <a:round/>
                      <a:headEnd type="none" w="med" len="med"/>
                      <a:tailEnd type="none" w="med" len="med"/>
                    </a:lnB>
                  </a:tcPr>
                </a:tc>
                <a:tc>
                  <a:txBody>
                    <a:bodyPr/>
                    <a:lstStyle/>
                    <a:p>
                      <a:pPr algn="ctr">
                        <a:spcBef>
                          <a:spcPts val="600"/>
                        </a:spcBef>
                        <a:spcAft>
                          <a:spcPts val="0"/>
                        </a:spcAft>
                      </a:pPr>
                      <a:r>
                        <a:rPr lang="pl-PL" sz="1100">
                          <a:solidFill>
                            <a:srgbClr val="000000"/>
                          </a:solidFill>
                          <a:effectLst/>
                          <a:latin typeface="Calibri"/>
                          <a:ea typeface="Times New Roman"/>
                          <a:cs typeface="Arial"/>
                        </a:rPr>
                        <a:t>3,9</a:t>
                      </a:r>
                      <a:endParaRPr lang="sl-SI" sz="1200">
                        <a:solidFill>
                          <a:srgbClr val="000000"/>
                        </a:solidFill>
                        <a:effectLst/>
                        <a:latin typeface="Calibri"/>
                        <a:ea typeface="Times New Roman"/>
                        <a:cs typeface="Arial"/>
                      </a:endParaRPr>
                    </a:p>
                  </a:txBody>
                  <a:tcPr marL="67956" marR="67956" marT="0" marB="0" anchor="ctr">
                    <a:lnL>
                      <a:noFill/>
                    </a:lnL>
                    <a:lnR w="12700" cap="flat" cmpd="sng" algn="ctr">
                      <a:solidFill>
                        <a:srgbClr val="F79646"/>
                      </a:solidFill>
                      <a:prstDash val="solid"/>
                      <a:round/>
                      <a:headEnd type="none" w="med" len="med"/>
                      <a:tailEnd type="none" w="med" len="med"/>
                    </a:lnR>
                    <a:lnT w="12700" cap="flat" cmpd="sng" algn="ctr">
                      <a:solidFill>
                        <a:srgbClr val="F79646"/>
                      </a:solidFill>
                      <a:prstDash val="solid"/>
                      <a:round/>
                      <a:headEnd type="none" w="med" len="med"/>
                      <a:tailEnd type="none" w="med" len="med"/>
                    </a:lnT>
                    <a:lnB w="31750" cap="flat" cmpd="dbl" algn="ctr">
                      <a:solidFill>
                        <a:srgbClr val="F79646"/>
                      </a:solidFill>
                      <a:prstDash val="solid"/>
                      <a:round/>
                      <a:headEnd type="none" w="med" len="med"/>
                      <a:tailEnd type="none" w="med" len="med"/>
                    </a:lnB>
                  </a:tcPr>
                </a:tc>
                <a:extLst>
                  <a:ext uri="{0D108BD9-81ED-4DB2-BD59-A6C34878D82A}">
                    <a16:rowId xmlns:a16="http://schemas.microsoft.com/office/drawing/2014/main" val="10003"/>
                  </a:ext>
                </a:extLst>
              </a:tr>
              <a:tr h="501154">
                <a:tc>
                  <a:txBody>
                    <a:bodyPr/>
                    <a:lstStyle/>
                    <a:p>
                      <a:pPr algn="just">
                        <a:spcBef>
                          <a:spcPts val="600"/>
                        </a:spcBef>
                        <a:spcAft>
                          <a:spcPts val="0"/>
                        </a:spcAft>
                      </a:pPr>
                      <a:r>
                        <a:rPr lang="sl-SI" sz="1000" b="1">
                          <a:solidFill>
                            <a:srgbClr val="000000"/>
                          </a:solidFill>
                          <a:effectLst/>
                          <a:latin typeface="Calibri"/>
                          <a:ea typeface="Times New Roman"/>
                          <a:cs typeface="Arial"/>
                        </a:rPr>
                        <a:t>skupaj</a:t>
                      </a:r>
                      <a:endParaRPr lang="sl-SI" sz="1000">
                        <a:solidFill>
                          <a:srgbClr val="000000"/>
                        </a:solidFill>
                        <a:effectLst/>
                        <a:latin typeface="Calibri"/>
                        <a:ea typeface="Times New Roman"/>
                        <a:cs typeface="Arial"/>
                      </a:endParaRPr>
                    </a:p>
                  </a:txBody>
                  <a:tcPr marL="67956" marR="67956" marT="0" marB="0" anchor="b">
                    <a:lnL w="12700" cap="flat" cmpd="sng" algn="ctr">
                      <a:solidFill>
                        <a:srgbClr val="F79646"/>
                      </a:solidFill>
                      <a:prstDash val="solid"/>
                      <a:round/>
                      <a:headEnd type="none" w="med" len="med"/>
                      <a:tailEnd type="none" w="med" len="med"/>
                    </a:lnL>
                    <a:lnR>
                      <a:noFill/>
                    </a:lnR>
                    <a:lnT w="31750" cap="flat" cmpd="dbl" algn="ctr">
                      <a:solidFill>
                        <a:srgbClr val="F79646"/>
                      </a:solidFill>
                      <a:prstDash val="solid"/>
                      <a:round/>
                      <a:headEnd type="none" w="med" len="med"/>
                      <a:tailEnd type="none" w="med" len="med"/>
                    </a:lnT>
                    <a:lnB w="12700" cap="flat" cmpd="sng" algn="ctr">
                      <a:solidFill>
                        <a:srgbClr val="F79646"/>
                      </a:solidFill>
                      <a:prstDash val="solid"/>
                      <a:round/>
                      <a:headEnd type="none" w="med" len="med"/>
                      <a:tailEnd type="none" w="med" len="med"/>
                    </a:lnB>
                  </a:tcPr>
                </a:tc>
                <a:tc>
                  <a:txBody>
                    <a:bodyPr/>
                    <a:lstStyle/>
                    <a:p>
                      <a:pPr algn="ctr">
                        <a:spcBef>
                          <a:spcPts val="600"/>
                        </a:spcBef>
                        <a:spcAft>
                          <a:spcPts val="0"/>
                        </a:spcAft>
                      </a:pPr>
                      <a:r>
                        <a:rPr lang="pl-PL" sz="1100">
                          <a:solidFill>
                            <a:srgbClr val="000000"/>
                          </a:solidFill>
                          <a:effectLst/>
                          <a:latin typeface="Calibri"/>
                          <a:ea typeface="Times New Roman"/>
                          <a:cs typeface="Arial"/>
                        </a:rPr>
                        <a:t>5,7</a:t>
                      </a:r>
                      <a:endParaRPr lang="sl-SI" sz="1200">
                        <a:solidFill>
                          <a:srgbClr val="000000"/>
                        </a:solidFill>
                        <a:effectLst/>
                        <a:latin typeface="Calibri"/>
                        <a:ea typeface="Times New Roman"/>
                        <a:cs typeface="Arial"/>
                      </a:endParaRPr>
                    </a:p>
                  </a:txBody>
                  <a:tcPr marL="67956" marR="67956" marT="0" marB="0" anchor="ctr">
                    <a:lnL>
                      <a:noFill/>
                    </a:lnL>
                    <a:lnR>
                      <a:noFill/>
                    </a:lnR>
                    <a:lnT w="31750" cap="flat" cmpd="dbl" algn="ctr">
                      <a:solidFill>
                        <a:srgbClr val="F79646"/>
                      </a:solidFill>
                      <a:prstDash val="solid"/>
                      <a:round/>
                      <a:headEnd type="none" w="med" len="med"/>
                      <a:tailEnd type="none" w="med" len="med"/>
                    </a:lnT>
                    <a:lnB w="12700" cap="flat" cmpd="sng" algn="ctr">
                      <a:solidFill>
                        <a:srgbClr val="F79646"/>
                      </a:solidFill>
                      <a:prstDash val="solid"/>
                      <a:round/>
                      <a:headEnd type="none" w="med" len="med"/>
                      <a:tailEnd type="none" w="med" len="med"/>
                    </a:lnB>
                  </a:tcPr>
                </a:tc>
                <a:tc>
                  <a:txBody>
                    <a:bodyPr/>
                    <a:lstStyle/>
                    <a:p>
                      <a:pPr algn="ctr">
                        <a:spcBef>
                          <a:spcPts val="600"/>
                        </a:spcBef>
                        <a:spcAft>
                          <a:spcPts val="0"/>
                        </a:spcAft>
                      </a:pPr>
                      <a:r>
                        <a:rPr lang="pl-PL" sz="1100">
                          <a:solidFill>
                            <a:srgbClr val="000000"/>
                          </a:solidFill>
                          <a:effectLst/>
                          <a:latin typeface="Calibri"/>
                          <a:ea typeface="Times New Roman"/>
                          <a:cs typeface="Arial"/>
                        </a:rPr>
                        <a:t>7,0</a:t>
                      </a:r>
                      <a:endParaRPr lang="sl-SI" sz="1200">
                        <a:solidFill>
                          <a:srgbClr val="000000"/>
                        </a:solidFill>
                        <a:effectLst/>
                        <a:latin typeface="Calibri"/>
                        <a:ea typeface="Times New Roman"/>
                        <a:cs typeface="Arial"/>
                      </a:endParaRPr>
                    </a:p>
                  </a:txBody>
                  <a:tcPr marL="67956" marR="67956" marT="0" marB="0" anchor="ctr">
                    <a:lnL>
                      <a:noFill/>
                    </a:lnL>
                    <a:lnR>
                      <a:noFill/>
                    </a:lnR>
                    <a:lnT w="31750" cap="flat" cmpd="dbl" algn="ctr">
                      <a:solidFill>
                        <a:srgbClr val="F79646"/>
                      </a:solidFill>
                      <a:prstDash val="solid"/>
                      <a:round/>
                      <a:headEnd type="none" w="med" len="med"/>
                      <a:tailEnd type="none" w="med" len="med"/>
                    </a:lnT>
                    <a:lnB w="12700" cap="flat" cmpd="sng" algn="ctr">
                      <a:solidFill>
                        <a:srgbClr val="F79646"/>
                      </a:solidFill>
                      <a:prstDash val="solid"/>
                      <a:round/>
                      <a:headEnd type="none" w="med" len="med"/>
                      <a:tailEnd type="none" w="med" len="med"/>
                    </a:lnB>
                    <a:solidFill>
                      <a:srgbClr val="E5B8B7"/>
                    </a:solidFill>
                  </a:tcPr>
                </a:tc>
                <a:tc>
                  <a:txBody>
                    <a:bodyPr/>
                    <a:lstStyle/>
                    <a:p>
                      <a:pPr algn="ctr">
                        <a:spcBef>
                          <a:spcPts val="600"/>
                        </a:spcBef>
                        <a:spcAft>
                          <a:spcPts val="0"/>
                        </a:spcAft>
                      </a:pPr>
                      <a:r>
                        <a:rPr lang="pl-PL" sz="1100">
                          <a:solidFill>
                            <a:srgbClr val="000000"/>
                          </a:solidFill>
                          <a:effectLst/>
                          <a:latin typeface="Calibri"/>
                          <a:ea typeface="Times New Roman"/>
                          <a:cs typeface="Arial"/>
                        </a:rPr>
                        <a:t>5,3</a:t>
                      </a:r>
                      <a:endParaRPr lang="sl-SI" sz="1200">
                        <a:solidFill>
                          <a:srgbClr val="000000"/>
                        </a:solidFill>
                        <a:effectLst/>
                        <a:latin typeface="Calibri"/>
                        <a:ea typeface="Times New Roman"/>
                        <a:cs typeface="Arial"/>
                      </a:endParaRPr>
                    </a:p>
                  </a:txBody>
                  <a:tcPr marL="67956" marR="67956" marT="0" marB="0" anchor="ctr">
                    <a:lnL>
                      <a:noFill/>
                    </a:lnL>
                    <a:lnR>
                      <a:noFill/>
                    </a:lnR>
                    <a:lnT w="31750" cap="flat" cmpd="dbl" algn="ctr">
                      <a:solidFill>
                        <a:srgbClr val="F79646"/>
                      </a:solidFill>
                      <a:prstDash val="solid"/>
                      <a:round/>
                      <a:headEnd type="none" w="med" len="med"/>
                      <a:tailEnd type="none" w="med" len="med"/>
                    </a:lnT>
                    <a:lnB w="12700" cap="flat" cmpd="sng" algn="ctr">
                      <a:solidFill>
                        <a:srgbClr val="F79646"/>
                      </a:solidFill>
                      <a:prstDash val="solid"/>
                      <a:round/>
                      <a:headEnd type="none" w="med" len="med"/>
                      <a:tailEnd type="none" w="med" len="med"/>
                    </a:lnB>
                  </a:tcPr>
                </a:tc>
                <a:tc>
                  <a:txBody>
                    <a:bodyPr/>
                    <a:lstStyle/>
                    <a:p>
                      <a:pPr algn="ctr">
                        <a:spcBef>
                          <a:spcPts val="600"/>
                        </a:spcBef>
                        <a:spcAft>
                          <a:spcPts val="0"/>
                        </a:spcAft>
                      </a:pPr>
                      <a:r>
                        <a:rPr lang="pl-PL" sz="1100">
                          <a:solidFill>
                            <a:srgbClr val="000000"/>
                          </a:solidFill>
                          <a:effectLst/>
                          <a:latin typeface="Calibri"/>
                          <a:ea typeface="Times New Roman"/>
                          <a:cs typeface="Arial"/>
                        </a:rPr>
                        <a:t>5,9</a:t>
                      </a:r>
                      <a:endParaRPr lang="sl-SI" sz="1200">
                        <a:solidFill>
                          <a:srgbClr val="000000"/>
                        </a:solidFill>
                        <a:effectLst/>
                        <a:latin typeface="Calibri"/>
                        <a:ea typeface="Times New Roman"/>
                        <a:cs typeface="Arial"/>
                      </a:endParaRPr>
                    </a:p>
                  </a:txBody>
                  <a:tcPr marL="67956" marR="67956" marT="0" marB="0" anchor="ctr">
                    <a:lnL>
                      <a:noFill/>
                    </a:lnL>
                    <a:lnR w="19050" cap="flat" cmpd="dbl" algn="ctr">
                      <a:solidFill>
                        <a:srgbClr val="F79646"/>
                      </a:solidFill>
                      <a:prstDash val="solid"/>
                      <a:round/>
                      <a:headEnd type="none" w="med" len="med"/>
                      <a:tailEnd type="none" w="med" len="med"/>
                    </a:lnR>
                    <a:lnT w="31750" cap="flat" cmpd="dbl" algn="ctr">
                      <a:solidFill>
                        <a:srgbClr val="F79646"/>
                      </a:solidFill>
                      <a:prstDash val="solid"/>
                      <a:round/>
                      <a:headEnd type="none" w="med" len="med"/>
                      <a:tailEnd type="none" w="med" len="med"/>
                    </a:lnT>
                    <a:lnB w="12700" cap="flat" cmpd="sng" algn="ctr">
                      <a:solidFill>
                        <a:srgbClr val="F79646"/>
                      </a:solidFill>
                      <a:prstDash val="solid"/>
                      <a:round/>
                      <a:headEnd type="none" w="med" len="med"/>
                      <a:tailEnd type="none" w="med" len="med"/>
                    </a:lnB>
                  </a:tcPr>
                </a:tc>
                <a:tc>
                  <a:txBody>
                    <a:bodyPr/>
                    <a:lstStyle/>
                    <a:p>
                      <a:pPr algn="ctr">
                        <a:spcBef>
                          <a:spcPts val="600"/>
                        </a:spcBef>
                        <a:spcAft>
                          <a:spcPts val="0"/>
                        </a:spcAft>
                      </a:pPr>
                      <a:r>
                        <a:rPr lang="pl-PL" sz="1100">
                          <a:solidFill>
                            <a:srgbClr val="000000"/>
                          </a:solidFill>
                          <a:effectLst/>
                          <a:latin typeface="Calibri"/>
                          <a:ea typeface="Times New Roman"/>
                          <a:cs typeface="Arial"/>
                        </a:rPr>
                        <a:t>5,8</a:t>
                      </a:r>
                      <a:endParaRPr lang="sl-SI" sz="1200">
                        <a:solidFill>
                          <a:srgbClr val="000000"/>
                        </a:solidFill>
                        <a:effectLst/>
                        <a:latin typeface="Calibri"/>
                        <a:ea typeface="Times New Roman"/>
                        <a:cs typeface="Arial"/>
                      </a:endParaRPr>
                    </a:p>
                  </a:txBody>
                  <a:tcPr marL="67956" marR="67956" marT="0" marB="0" anchor="ctr">
                    <a:lnL w="19050" cap="flat" cmpd="dbl" algn="ctr">
                      <a:solidFill>
                        <a:srgbClr val="F79646"/>
                      </a:solidFill>
                      <a:prstDash val="solid"/>
                      <a:round/>
                      <a:headEnd type="none" w="med" len="med"/>
                      <a:tailEnd type="none" w="med" len="med"/>
                    </a:lnL>
                    <a:lnR>
                      <a:noFill/>
                    </a:lnR>
                    <a:lnT w="31750" cap="flat" cmpd="dbl" algn="ctr">
                      <a:solidFill>
                        <a:srgbClr val="F79646"/>
                      </a:solidFill>
                      <a:prstDash val="solid"/>
                      <a:round/>
                      <a:headEnd type="none" w="med" len="med"/>
                      <a:tailEnd type="none" w="med" len="med"/>
                    </a:lnT>
                    <a:lnB w="12700" cap="flat" cmpd="sng" algn="ctr">
                      <a:solidFill>
                        <a:srgbClr val="F79646"/>
                      </a:solidFill>
                      <a:prstDash val="solid"/>
                      <a:round/>
                      <a:headEnd type="none" w="med" len="med"/>
                      <a:tailEnd type="none" w="med" len="med"/>
                    </a:lnB>
                  </a:tcPr>
                </a:tc>
                <a:tc>
                  <a:txBody>
                    <a:bodyPr/>
                    <a:lstStyle/>
                    <a:p>
                      <a:pPr algn="ctr">
                        <a:spcBef>
                          <a:spcPts val="600"/>
                        </a:spcBef>
                        <a:spcAft>
                          <a:spcPts val="0"/>
                        </a:spcAft>
                      </a:pPr>
                      <a:r>
                        <a:rPr lang="pl-PL" sz="1100">
                          <a:solidFill>
                            <a:srgbClr val="000000"/>
                          </a:solidFill>
                          <a:effectLst/>
                          <a:latin typeface="Calibri"/>
                          <a:ea typeface="Times New Roman"/>
                          <a:cs typeface="Arial"/>
                        </a:rPr>
                        <a:t>4,8</a:t>
                      </a:r>
                      <a:endParaRPr lang="sl-SI" sz="1200">
                        <a:solidFill>
                          <a:srgbClr val="000000"/>
                        </a:solidFill>
                        <a:effectLst/>
                        <a:latin typeface="Calibri"/>
                        <a:ea typeface="Times New Roman"/>
                        <a:cs typeface="Arial"/>
                      </a:endParaRPr>
                    </a:p>
                  </a:txBody>
                  <a:tcPr marL="67956" marR="67956" marT="0" marB="0" anchor="ctr">
                    <a:lnL>
                      <a:noFill/>
                    </a:lnL>
                    <a:lnR>
                      <a:noFill/>
                    </a:lnR>
                    <a:lnT w="31750" cap="flat" cmpd="dbl" algn="ctr">
                      <a:solidFill>
                        <a:srgbClr val="F79646"/>
                      </a:solidFill>
                      <a:prstDash val="solid"/>
                      <a:round/>
                      <a:headEnd type="none" w="med" len="med"/>
                      <a:tailEnd type="none" w="med" len="med"/>
                    </a:lnT>
                    <a:lnB w="12700" cap="flat" cmpd="sng" algn="ctr">
                      <a:solidFill>
                        <a:srgbClr val="F79646"/>
                      </a:solidFill>
                      <a:prstDash val="solid"/>
                      <a:round/>
                      <a:headEnd type="none" w="med" len="med"/>
                      <a:tailEnd type="none" w="med" len="med"/>
                    </a:lnB>
                  </a:tcPr>
                </a:tc>
                <a:tc>
                  <a:txBody>
                    <a:bodyPr/>
                    <a:lstStyle/>
                    <a:p>
                      <a:pPr algn="ctr">
                        <a:spcBef>
                          <a:spcPts val="600"/>
                        </a:spcBef>
                        <a:spcAft>
                          <a:spcPts val="0"/>
                        </a:spcAft>
                      </a:pPr>
                      <a:r>
                        <a:rPr lang="pl-PL" sz="1100">
                          <a:solidFill>
                            <a:srgbClr val="000000"/>
                          </a:solidFill>
                          <a:effectLst/>
                          <a:latin typeface="Calibri"/>
                          <a:ea typeface="Times New Roman"/>
                          <a:cs typeface="Arial"/>
                        </a:rPr>
                        <a:t>5,8</a:t>
                      </a:r>
                      <a:endParaRPr lang="sl-SI" sz="1200">
                        <a:solidFill>
                          <a:srgbClr val="000000"/>
                        </a:solidFill>
                        <a:effectLst/>
                        <a:latin typeface="Calibri"/>
                        <a:ea typeface="Times New Roman"/>
                        <a:cs typeface="Arial"/>
                      </a:endParaRPr>
                    </a:p>
                  </a:txBody>
                  <a:tcPr marL="67956" marR="67956" marT="0" marB="0" anchor="ctr">
                    <a:lnL>
                      <a:noFill/>
                    </a:lnL>
                    <a:lnR>
                      <a:noFill/>
                    </a:lnR>
                    <a:lnT w="31750" cap="flat" cmpd="dbl" algn="ctr">
                      <a:solidFill>
                        <a:srgbClr val="F79646"/>
                      </a:solidFill>
                      <a:prstDash val="solid"/>
                      <a:round/>
                      <a:headEnd type="none" w="med" len="med"/>
                      <a:tailEnd type="none" w="med" len="med"/>
                    </a:lnT>
                    <a:lnB w="12700" cap="flat" cmpd="sng" algn="ctr">
                      <a:solidFill>
                        <a:srgbClr val="F79646"/>
                      </a:solidFill>
                      <a:prstDash val="solid"/>
                      <a:round/>
                      <a:headEnd type="none" w="med" len="med"/>
                      <a:tailEnd type="none" w="med" len="med"/>
                    </a:lnB>
                  </a:tcPr>
                </a:tc>
                <a:tc>
                  <a:txBody>
                    <a:bodyPr/>
                    <a:lstStyle/>
                    <a:p>
                      <a:pPr algn="ctr">
                        <a:spcBef>
                          <a:spcPts val="600"/>
                        </a:spcBef>
                        <a:spcAft>
                          <a:spcPts val="0"/>
                        </a:spcAft>
                      </a:pPr>
                      <a:r>
                        <a:rPr lang="pl-PL" sz="1100">
                          <a:solidFill>
                            <a:srgbClr val="000000"/>
                          </a:solidFill>
                          <a:effectLst/>
                          <a:latin typeface="Calibri"/>
                          <a:ea typeface="Times New Roman"/>
                          <a:cs typeface="Arial"/>
                        </a:rPr>
                        <a:t>6,4</a:t>
                      </a:r>
                      <a:endParaRPr lang="sl-SI" sz="1200">
                        <a:solidFill>
                          <a:srgbClr val="000000"/>
                        </a:solidFill>
                        <a:effectLst/>
                        <a:latin typeface="Calibri"/>
                        <a:ea typeface="Times New Roman"/>
                        <a:cs typeface="Arial"/>
                      </a:endParaRPr>
                    </a:p>
                  </a:txBody>
                  <a:tcPr marL="67956" marR="67956" marT="0" marB="0" anchor="ctr">
                    <a:lnL>
                      <a:noFill/>
                    </a:lnL>
                    <a:lnR>
                      <a:noFill/>
                    </a:lnR>
                    <a:lnT w="31750" cap="flat" cmpd="dbl" algn="ctr">
                      <a:solidFill>
                        <a:srgbClr val="F79646"/>
                      </a:solidFill>
                      <a:prstDash val="solid"/>
                      <a:round/>
                      <a:headEnd type="none" w="med" len="med"/>
                      <a:tailEnd type="none" w="med" len="med"/>
                    </a:lnT>
                    <a:lnB w="12700" cap="flat" cmpd="sng" algn="ctr">
                      <a:solidFill>
                        <a:srgbClr val="F79646"/>
                      </a:solidFill>
                      <a:prstDash val="solid"/>
                      <a:round/>
                      <a:headEnd type="none" w="med" len="med"/>
                      <a:tailEnd type="none" w="med" len="med"/>
                    </a:lnB>
                    <a:solidFill>
                      <a:srgbClr val="E5B8B7"/>
                    </a:solidFill>
                  </a:tcPr>
                </a:tc>
                <a:tc>
                  <a:txBody>
                    <a:bodyPr/>
                    <a:lstStyle/>
                    <a:p>
                      <a:pPr algn="ctr">
                        <a:spcBef>
                          <a:spcPts val="600"/>
                        </a:spcBef>
                        <a:spcAft>
                          <a:spcPts val="0"/>
                        </a:spcAft>
                      </a:pPr>
                      <a:r>
                        <a:rPr lang="pl-PL" sz="1100">
                          <a:solidFill>
                            <a:srgbClr val="000000"/>
                          </a:solidFill>
                          <a:effectLst/>
                          <a:latin typeface="Calibri"/>
                          <a:ea typeface="Times New Roman"/>
                          <a:cs typeface="Arial"/>
                        </a:rPr>
                        <a:t>4,4</a:t>
                      </a:r>
                      <a:endParaRPr lang="sl-SI" sz="1200">
                        <a:solidFill>
                          <a:srgbClr val="000000"/>
                        </a:solidFill>
                        <a:effectLst/>
                        <a:latin typeface="Calibri"/>
                        <a:ea typeface="Times New Roman"/>
                        <a:cs typeface="Arial"/>
                      </a:endParaRPr>
                    </a:p>
                  </a:txBody>
                  <a:tcPr marL="67956" marR="67956" marT="0" marB="0" anchor="ctr">
                    <a:lnL>
                      <a:noFill/>
                    </a:lnL>
                    <a:lnR>
                      <a:noFill/>
                    </a:lnR>
                    <a:lnT w="31750" cap="flat" cmpd="dbl" algn="ctr">
                      <a:solidFill>
                        <a:srgbClr val="F79646"/>
                      </a:solidFill>
                      <a:prstDash val="solid"/>
                      <a:round/>
                      <a:headEnd type="none" w="med" len="med"/>
                      <a:tailEnd type="none" w="med" len="med"/>
                    </a:lnT>
                    <a:lnB w="12700" cap="flat" cmpd="sng" algn="ctr">
                      <a:solidFill>
                        <a:srgbClr val="F79646"/>
                      </a:solidFill>
                      <a:prstDash val="solid"/>
                      <a:round/>
                      <a:headEnd type="none" w="med" len="med"/>
                      <a:tailEnd type="none" w="med" len="med"/>
                    </a:lnB>
                  </a:tcPr>
                </a:tc>
                <a:tc>
                  <a:txBody>
                    <a:bodyPr/>
                    <a:lstStyle/>
                    <a:p>
                      <a:pPr algn="ctr">
                        <a:spcBef>
                          <a:spcPts val="600"/>
                        </a:spcBef>
                        <a:spcAft>
                          <a:spcPts val="0"/>
                        </a:spcAft>
                      </a:pPr>
                      <a:r>
                        <a:rPr lang="pl-PL" sz="1100">
                          <a:solidFill>
                            <a:srgbClr val="000000"/>
                          </a:solidFill>
                          <a:effectLst/>
                          <a:latin typeface="Calibri"/>
                          <a:ea typeface="Times New Roman"/>
                          <a:cs typeface="Arial"/>
                        </a:rPr>
                        <a:t>5,9</a:t>
                      </a:r>
                      <a:endParaRPr lang="sl-SI" sz="1200">
                        <a:solidFill>
                          <a:srgbClr val="000000"/>
                        </a:solidFill>
                        <a:effectLst/>
                        <a:latin typeface="Calibri"/>
                        <a:ea typeface="Times New Roman"/>
                        <a:cs typeface="Arial"/>
                      </a:endParaRPr>
                    </a:p>
                  </a:txBody>
                  <a:tcPr marL="67956" marR="67956" marT="0" marB="0" anchor="ctr">
                    <a:lnL>
                      <a:noFill/>
                    </a:lnL>
                    <a:lnR>
                      <a:noFill/>
                    </a:lnR>
                    <a:lnT w="31750" cap="flat" cmpd="dbl" algn="ctr">
                      <a:solidFill>
                        <a:srgbClr val="F79646"/>
                      </a:solidFill>
                      <a:prstDash val="solid"/>
                      <a:round/>
                      <a:headEnd type="none" w="med" len="med"/>
                      <a:tailEnd type="none" w="med" len="med"/>
                    </a:lnT>
                    <a:lnB w="12700" cap="flat" cmpd="sng" algn="ctr">
                      <a:solidFill>
                        <a:srgbClr val="F79646"/>
                      </a:solidFill>
                      <a:prstDash val="solid"/>
                      <a:round/>
                      <a:headEnd type="none" w="med" len="med"/>
                      <a:tailEnd type="none" w="med" len="med"/>
                    </a:lnB>
                  </a:tcPr>
                </a:tc>
                <a:tc>
                  <a:txBody>
                    <a:bodyPr/>
                    <a:lstStyle/>
                    <a:p>
                      <a:pPr algn="ctr">
                        <a:spcBef>
                          <a:spcPts val="600"/>
                        </a:spcBef>
                        <a:spcAft>
                          <a:spcPts val="0"/>
                        </a:spcAft>
                      </a:pPr>
                      <a:r>
                        <a:rPr lang="pl-PL" sz="1100">
                          <a:solidFill>
                            <a:srgbClr val="000000"/>
                          </a:solidFill>
                          <a:effectLst/>
                          <a:latin typeface="Calibri"/>
                          <a:ea typeface="Times New Roman"/>
                          <a:cs typeface="Arial"/>
                        </a:rPr>
                        <a:t>3,8</a:t>
                      </a:r>
                      <a:endParaRPr lang="sl-SI" sz="1200">
                        <a:solidFill>
                          <a:srgbClr val="000000"/>
                        </a:solidFill>
                        <a:effectLst/>
                        <a:latin typeface="Calibri"/>
                        <a:ea typeface="Times New Roman"/>
                        <a:cs typeface="Arial"/>
                      </a:endParaRPr>
                    </a:p>
                  </a:txBody>
                  <a:tcPr marL="67956" marR="67956" marT="0" marB="0" anchor="ctr">
                    <a:lnL>
                      <a:noFill/>
                    </a:lnL>
                    <a:lnR>
                      <a:noFill/>
                    </a:lnR>
                    <a:lnT w="31750" cap="flat" cmpd="dbl" algn="ctr">
                      <a:solidFill>
                        <a:srgbClr val="F79646"/>
                      </a:solidFill>
                      <a:prstDash val="solid"/>
                      <a:round/>
                      <a:headEnd type="none" w="med" len="med"/>
                      <a:tailEnd type="none" w="med" len="med"/>
                    </a:lnT>
                    <a:lnB w="12700" cap="flat" cmpd="sng" algn="ctr">
                      <a:solidFill>
                        <a:srgbClr val="F79646"/>
                      </a:solidFill>
                      <a:prstDash val="solid"/>
                      <a:round/>
                      <a:headEnd type="none" w="med" len="med"/>
                      <a:tailEnd type="none" w="med" len="med"/>
                    </a:lnB>
                  </a:tcPr>
                </a:tc>
                <a:tc>
                  <a:txBody>
                    <a:bodyPr/>
                    <a:lstStyle/>
                    <a:p>
                      <a:pPr algn="ctr">
                        <a:spcBef>
                          <a:spcPts val="600"/>
                        </a:spcBef>
                        <a:spcAft>
                          <a:spcPts val="0"/>
                        </a:spcAft>
                      </a:pPr>
                      <a:r>
                        <a:rPr lang="pl-PL" sz="1100">
                          <a:solidFill>
                            <a:srgbClr val="000000"/>
                          </a:solidFill>
                          <a:effectLst/>
                          <a:latin typeface="Calibri"/>
                          <a:ea typeface="Times New Roman"/>
                          <a:cs typeface="Arial"/>
                        </a:rPr>
                        <a:t>3,8</a:t>
                      </a:r>
                      <a:endParaRPr lang="sl-SI" sz="1200">
                        <a:solidFill>
                          <a:srgbClr val="000000"/>
                        </a:solidFill>
                        <a:effectLst/>
                        <a:latin typeface="Calibri"/>
                        <a:ea typeface="Times New Roman"/>
                        <a:cs typeface="Arial"/>
                      </a:endParaRPr>
                    </a:p>
                  </a:txBody>
                  <a:tcPr marL="67956" marR="67956" marT="0" marB="0" anchor="ctr">
                    <a:lnL>
                      <a:noFill/>
                    </a:lnL>
                    <a:lnR>
                      <a:noFill/>
                    </a:lnR>
                    <a:lnT w="31750" cap="flat" cmpd="dbl" algn="ctr">
                      <a:solidFill>
                        <a:srgbClr val="F79646"/>
                      </a:solidFill>
                      <a:prstDash val="solid"/>
                      <a:round/>
                      <a:headEnd type="none" w="med" len="med"/>
                      <a:tailEnd type="none" w="med" len="med"/>
                    </a:lnT>
                    <a:lnB w="12700" cap="flat" cmpd="sng" algn="ctr">
                      <a:solidFill>
                        <a:srgbClr val="F79646"/>
                      </a:solidFill>
                      <a:prstDash val="solid"/>
                      <a:round/>
                      <a:headEnd type="none" w="med" len="med"/>
                      <a:tailEnd type="none" w="med" len="med"/>
                    </a:lnB>
                  </a:tcPr>
                </a:tc>
                <a:tc>
                  <a:txBody>
                    <a:bodyPr/>
                    <a:lstStyle/>
                    <a:p>
                      <a:pPr algn="ctr">
                        <a:spcBef>
                          <a:spcPts val="600"/>
                        </a:spcBef>
                        <a:spcAft>
                          <a:spcPts val="0"/>
                        </a:spcAft>
                      </a:pPr>
                      <a:r>
                        <a:rPr lang="pl-PL" sz="1100">
                          <a:solidFill>
                            <a:srgbClr val="000000"/>
                          </a:solidFill>
                          <a:effectLst/>
                          <a:latin typeface="Calibri"/>
                          <a:ea typeface="Times New Roman"/>
                          <a:cs typeface="Arial"/>
                        </a:rPr>
                        <a:t>3,4</a:t>
                      </a:r>
                      <a:endParaRPr lang="sl-SI" sz="1200">
                        <a:solidFill>
                          <a:srgbClr val="000000"/>
                        </a:solidFill>
                        <a:effectLst/>
                        <a:latin typeface="Calibri"/>
                        <a:ea typeface="Times New Roman"/>
                        <a:cs typeface="Arial"/>
                      </a:endParaRPr>
                    </a:p>
                  </a:txBody>
                  <a:tcPr marL="67956" marR="67956" marT="0" marB="0" anchor="ctr">
                    <a:lnL>
                      <a:noFill/>
                    </a:lnL>
                    <a:lnR>
                      <a:noFill/>
                    </a:lnR>
                    <a:lnT w="31750" cap="flat" cmpd="dbl" algn="ctr">
                      <a:solidFill>
                        <a:srgbClr val="F79646"/>
                      </a:solidFill>
                      <a:prstDash val="solid"/>
                      <a:round/>
                      <a:headEnd type="none" w="med" len="med"/>
                      <a:tailEnd type="none" w="med" len="med"/>
                    </a:lnT>
                    <a:lnB w="12700" cap="flat" cmpd="sng" algn="ctr">
                      <a:solidFill>
                        <a:srgbClr val="F79646"/>
                      </a:solidFill>
                      <a:prstDash val="solid"/>
                      <a:round/>
                      <a:headEnd type="none" w="med" len="med"/>
                      <a:tailEnd type="none" w="med" len="med"/>
                    </a:lnB>
                  </a:tcPr>
                </a:tc>
                <a:tc>
                  <a:txBody>
                    <a:bodyPr/>
                    <a:lstStyle/>
                    <a:p>
                      <a:pPr algn="ctr">
                        <a:spcBef>
                          <a:spcPts val="600"/>
                        </a:spcBef>
                        <a:spcAft>
                          <a:spcPts val="0"/>
                        </a:spcAft>
                      </a:pPr>
                      <a:r>
                        <a:rPr lang="pl-PL" sz="1100">
                          <a:solidFill>
                            <a:srgbClr val="000000"/>
                          </a:solidFill>
                          <a:effectLst/>
                          <a:latin typeface="Calibri"/>
                          <a:ea typeface="Times New Roman"/>
                          <a:cs typeface="Arial"/>
                        </a:rPr>
                        <a:t>3,3</a:t>
                      </a:r>
                      <a:endParaRPr lang="sl-SI" sz="1200">
                        <a:solidFill>
                          <a:srgbClr val="000000"/>
                        </a:solidFill>
                        <a:effectLst/>
                        <a:latin typeface="Calibri"/>
                        <a:ea typeface="Times New Roman"/>
                        <a:cs typeface="Arial"/>
                      </a:endParaRPr>
                    </a:p>
                  </a:txBody>
                  <a:tcPr marL="67956" marR="67956" marT="0" marB="0" anchor="ctr">
                    <a:lnL>
                      <a:noFill/>
                    </a:lnL>
                    <a:lnR>
                      <a:noFill/>
                    </a:lnR>
                    <a:lnT w="31750" cap="flat" cmpd="dbl" algn="ctr">
                      <a:solidFill>
                        <a:srgbClr val="F79646"/>
                      </a:solidFill>
                      <a:prstDash val="solid"/>
                      <a:round/>
                      <a:headEnd type="none" w="med" len="med"/>
                      <a:tailEnd type="none" w="med" len="med"/>
                    </a:lnT>
                    <a:lnB w="12700" cap="flat" cmpd="sng" algn="ctr">
                      <a:solidFill>
                        <a:srgbClr val="F79646"/>
                      </a:solidFill>
                      <a:prstDash val="solid"/>
                      <a:round/>
                      <a:headEnd type="none" w="med" len="med"/>
                      <a:tailEnd type="none" w="med" len="med"/>
                    </a:lnB>
                  </a:tcPr>
                </a:tc>
                <a:tc>
                  <a:txBody>
                    <a:bodyPr/>
                    <a:lstStyle/>
                    <a:p>
                      <a:pPr algn="ctr">
                        <a:spcBef>
                          <a:spcPts val="600"/>
                        </a:spcBef>
                        <a:spcAft>
                          <a:spcPts val="0"/>
                        </a:spcAft>
                      </a:pPr>
                      <a:r>
                        <a:rPr lang="pl-PL" sz="1100">
                          <a:solidFill>
                            <a:srgbClr val="000000"/>
                          </a:solidFill>
                          <a:effectLst/>
                          <a:latin typeface="Calibri"/>
                          <a:ea typeface="Times New Roman"/>
                          <a:cs typeface="Arial"/>
                        </a:rPr>
                        <a:t>4,5</a:t>
                      </a:r>
                      <a:endParaRPr lang="sl-SI" sz="1200">
                        <a:solidFill>
                          <a:srgbClr val="000000"/>
                        </a:solidFill>
                        <a:effectLst/>
                        <a:latin typeface="Calibri"/>
                        <a:ea typeface="Times New Roman"/>
                        <a:cs typeface="Arial"/>
                      </a:endParaRPr>
                    </a:p>
                  </a:txBody>
                  <a:tcPr marL="67956" marR="67956" marT="0" marB="0" anchor="ctr">
                    <a:lnL>
                      <a:noFill/>
                    </a:lnL>
                    <a:lnR>
                      <a:noFill/>
                    </a:lnR>
                    <a:lnT w="31750" cap="flat" cmpd="dbl" algn="ctr">
                      <a:solidFill>
                        <a:srgbClr val="F79646"/>
                      </a:solidFill>
                      <a:prstDash val="solid"/>
                      <a:round/>
                      <a:headEnd type="none" w="med" len="med"/>
                      <a:tailEnd type="none" w="med" len="med"/>
                    </a:lnT>
                    <a:lnB w="12700" cap="flat" cmpd="sng" algn="ctr">
                      <a:solidFill>
                        <a:srgbClr val="F79646"/>
                      </a:solidFill>
                      <a:prstDash val="solid"/>
                      <a:round/>
                      <a:headEnd type="none" w="med" len="med"/>
                      <a:tailEnd type="none" w="med" len="med"/>
                    </a:lnB>
                  </a:tcPr>
                </a:tc>
                <a:tc>
                  <a:txBody>
                    <a:bodyPr/>
                    <a:lstStyle/>
                    <a:p>
                      <a:pPr algn="ctr">
                        <a:spcBef>
                          <a:spcPts val="600"/>
                        </a:spcBef>
                        <a:spcAft>
                          <a:spcPts val="0"/>
                        </a:spcAft>
                      </a:pPr>
                      <a:r>
                        <a:rPr lang="pl-PL" sz="1100" dirty="0">
                          <a:solidFill>
                            <a:srgbClr val="000000"/>
                          </a:solidFill>
                          <a:effectLst/>
                          <a:latin typeface="Calibri"/>
                          <a:ea typeface="Times New Roman"/>
                          <a:cs typeface="Arial"/>
                        </a:rPr>
                        <a:t>4,1</a:t>
                      </a:r>
                      <a:endParaRPr lang="sl-SI" sz="1200" dirty="0">
                        <a:solidFill>
                          <a:srgbClr val="000000"/>
                        </a:solidFill>
                        <a:effectLst/>
                        <a:latin typeface="Calibri"/>
                        <a:ea typeface="Times New Roman"/>
                        <a:cs typeface="Arial"/>
                      </a:endParaRPr>
                    </a:p>
                  </a:txBody>
                  <a:tcPr marL="67956" marR="67956" marT="0" marB="0" anchor="ctr">
                    <a:lnL>
                      <a:noFill/>
                    </a:lnL>
                    <a:lnR w="12700" cap="flat" cmpd="sng" algn="ctr">
                      <a:solidFill>
                        <a:srgbClr val="F79646"/>
                      </a:solidFill>
                      <a:prstDash val="solid"/>
                      <a:round/>
                      <a:headEnd type="none" w="med" len="med"/>
                      <a:tailEnd type="none" w="med" len="med"/>
                    </a:lnR>
                    <a:lnT w="31750" cap="flat" cmpd="dbl" algn="ctr">
                      <a:solidFill>
                        <a:srgbClr val="F79646"/>
                      </a:solidFill>
                      <a:prstDash val="solid"/>
                      <a:round/>
                      <a:headEnd type="none" w="med" len="med"/>
                      <a:tailEnd type="none" w="med" len="med"/>
                    </a:lnT>
                    <a:lnB w="12700" cap="flat" cmpd="sng" algn="ctr">
                      <a:solidFill>
                        <a:srgbClr val="F79646"/>
                      </a:solidFill>
                      <a:prstDash val="solid"/>
                      <a:round/>
                      <a:headEnd type="none" w="med" len="med"/>
                      <a:tailEnd type="none" w="med" len="med"/>
                    </a:lnB>
                  </a:tcPr>
                </a:tc>
                <a:extLst>
                  <a:ext uri="{0D108BD9-81ED-4DB2-BD59-A6C34878D82A}">
                    <a16:rowId xmlns:a16="http://schemas.microsoft.com/office/drawing/2014/main" val="10004"/>
                  </a:ext>
                </a:extLst>
              </a:tr>
            </a:tbl>
          </a:graphicData>
        </a:graphic>
      </p:graphicFrame>
    </p:spTree>
    <p:extLst>
      <p:ext uri="{BB962C8B-B14F-4D97-AF65-F5344CB8AC3E}">
        <p14:creationId xmlns:p14="http://schemas.microsoft.com/office/powerpoint/2010/main" val="4806694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467544" y="19108"/>
            <a:ext cx="8229600" cy="1143000"/>
          </a:xfrm>
        </p:spPr>
        <p:txBody>
          <a:bodyPr>
            <a:normAutofit/>
          </a:bodyPr>
          <a:lstStyle/>
          <a:p>
            <a:r>
              <a:rPr lang="sl-SI" sz="3200" b="1" dirty="0"/>
              <a:t>DRUŠTVENE AKTIVNOSTI V LETU 2022</a:t>
            </a:r>
          </a:p>
        </p:txBody>
      </p:sp>
      <p:sp>
        <p:nvSpPr>
          <p:cNvPr id="3" name="Ograda vsebine 2"/>
          <p:cNvSpPr>
            <a:spLocks noGrp="1"/>
          </p:cNvSpPr>
          <p:nvPr>
            <p:ph idx="1"/>
          </p:nvPr>
        </p:nvSpPr>
        <p:spPr>
          <a:xfrm>
            <a:off x="457200" y="908720"/>
            <a:ext cx="8229600" cy="5760640"/>
          </a:xfrm>
        </p:spPr>
        <p:txBody>
          <a:bodyPr>
            <a:normAutofit fontScale="92500" lnSpcReduction="10000"/>
          </a:bodyPr>
          <a:lstStyle/>
          <a:p>
            <a:pPr algn="just"/>
            <a:r>
              <a:rPr lang="sl-SI" sz="2200" dirty="0"/>
              <a:t>Izpeljali redni občni zbor, </a:t>
            </a:r>
            <a:r>
              <a:rPr lang="sl-SI" sz="2200" b="1" dirty="0"/>
              <a:t>februar 2022</a:t>
            </a:r>
            <a:r>
              <a:rPr lang="sl-SI" sz="2200" dirty="0"/>
              <a:t>;</a:t>
            </a:r>
          </a:p>
          <a:p>
            <a:pPr algn="just"/>
            <a:r>
              <a:rPr lang="sl-SI" sz="2200" dirty="0"/>
              <a:t>Izvedba strokovnega dela (ocenjevanje in odbira živali …);</a:t>
            </a:r>
          </a:p>
          <a:p>
            <a:pPr algn="just"/>
            <a:r>
              <a:rPr lang="sl-SI" sz="2200" dirty="0"/>
              <a:t>Izpeljali eno redno sejo upravnega odbora Rejskega Društva CIKA, </a:t>
            </a:r>
            <a:r>
              <a:rPr lang="sl-SI" sz="2200" b="1" dirty="0"/>
              <a:t>december 2022</a:t>
            </a:r>
            <a:r>
              <a:rPr lang="sl-SI" sz="2200" dirty="0"/>
              <a:t>;</a:t>
            </a:r>
          </a:p>
          <a:p>
            <a:pPr algn="just"/>
            <a:r>
              <a:rPr lang="sl-SI" sz="2200" dirty="0"/>
              <a:t>Nadaljnje urejevanje potrjevanja porekla in uskladitev novih rej z rejskim programom za </a:t>
            </a:r>
            <a:r>
              <a:rPr lang="sl-SI" sz="2200" dirty="0" err="1"/>
              <a:t>cikasto</a:t>
            </a:r>
            <a:r>
              <a:rPr lang="sl-SI" sz="2200" dirty="0"/>
              <a:t> govedo;</a:t>
            </a:r>
          </a:p>
          <a:p>
            <a:pPr algn="just"/>
            <a:r>
              <a:rPr lang="sl-SI" sz="2200" dirty="0"/>
              <a:t>7. strokovna delavnica Rejskega Društva CIKA, planina Lipovec (ocenjevanje in odbira čistopasemskih plemenskih živali </a:t>
            </a:r>
            <a:r>
              <a:rPr lang="sl-SI" sz="2200" dirty="0" err="1"/>
              <a:t>cikaste</a:t>
            </a:r>
            <a:r>
              <a:rPr lang="sl-SI" sz="2200" dirty="0"/>
              <a:t> pasme govedi), </a:t>
            </a:r>
            <a:r>
              <a:rPr lang="sl-SI" sz="2200" b="1" dirty="0"/>
              <a:t>maj 2022</a:t>
            </a:r>
            <a:r>
              <a:rPr lang="sl-SI" sz="2200" dirty="0"/>
              <a:t>;</a:t>
            </a:r>
          </a:p>
          <a:p>
            <a:pPr algn="just"/>
            <a:r>
              <a:rPr lang="sl-SI" sz="2200" dirty="0"/>
              <a:t>Iskanje možnosti za boljšo prodajo mesa </a:t>
            </a:r>
            <a:r>
              <a:rPr lang="sl-SI" sz="2200" dirty="0" err="1"/>
              <a:t>cikastega</a:t>
            </a:r>
            <a:r>
              <a:rPr lang="sl-SI" sz="2200" dirty="0"/>
              <a:t> goveda in izdelkov - promocija priprave in peke </a:t>
            </a:r>
            <a:r>
              <a:rPr lang="sl-SI" sz="2200" dirty="0" err="1"/>
              <a:t>zorjenega</a:t>
            </a:r>
            <a:r>
              <a:rPr lang="sl-SI" sz="2200" dirty="0"/>
              <a:t> mesa (29. Solčavski dnevi, </a:t>
            </a:r>
            <a:r>
              <a:rPr lang="sl-SI" sz="2200" b="1" dirty="0"/>
              <a:t>julij 2022</a:t>
            </a:r>
            <a:r>
              <a:rPr lang="sl-SI" sz="2200" dirty="0"/>
              <a:t> in ob svetovnem dnevu hrane v Slovenj Gradcu, </a:t>
            </a:r>
            <a:r>
              <a:rPr lang="sl-SI" sz="2200" b="1" dirty="0"/>
              <a:t>oktober 2022</a:t>
            </a:r>
            <a:r>
              <a:rPr lang="sl-SI" sz="2200" dirty="0"/>
              <a:t>);</a:t>
            </a:r>
          </a:p>
          <a:p>
            <a:pPr algn="just"/>
            <a:r>
              <a:rPr lang="sl-SI" sz="2200" dirty="0"/>
              <a:t>Sodelovanje na razstavi AGRA, </a:t>
            </a:r>
            <a:r>
              <a:rPr lang="sl-SI" sz="2200" b="1" dirty="0"/>
              <a:t>avgust 2022</a:t>
            </a:r>
            <a:r>
              <a:rPr lang="sl-SI" sz="2200" dirty="0"/>
              <a:t>;</a:t>
            </a:r>
          </a:p>
          <a:p>
            <a:pPr algn="just"/>
            <a:r>
              <a:rPr lang="sl-SI" sz="2200" dirty="0"/>
              <a:t>Sodelovanje na 64. Kravjem balu v Bohinju, </a:t>
            </a:r>
            <a:r>
              <a:rPr lang="sl-SI" sz="2200" b="1" dirty="0"/>
              <a:t>september 2022</a:t>
            </a:r>
            <a:r>
              <a:rPr lang="sl-SI" sz="2200" dirty="0"/>
              <a:t>;</a:t>
            </a:r>
          </a:p>
          <a:p>
            <a:pPr algn="just"/>
            <a:r>
              <a:rPr lang="sl-SI" sz="2200" dirty="0"/>
              <a:t>Predstavitev rejskega programa za </a:t>
            </a:r>
            <a:r>
              <a:rPr lang="sl-SI" sz="2200" dirty="0" err="1"/>
              <a:t>cikasto</a:t>
            </a:r>
            <a:r>
              <a:rPr lang="sl-SI" sz="2200" dirty="0"/>
              <a:t> govedo organizaciji AZRI iz Istre (rejska organizacija </a:t>
            </a:r>
            <a:r>
              <a:rPr lang="sl-SI" sz="2200" dirty="0" err="1"/>
              <a:t>ua</a:t>
            </a:r>
            <a:r>
              <a:rPr lang="sl-SI" sz="2200" dirty="0"/>
              <a:t> istrsko govedo), </a:t>
            </a:r>
            <a:r>
              <a:rPr lang="sl-SI" sz="2200" b="1" dirty="0"/>
              <a:t>september 2022</a:t>
            </a:r>
            <a:r>
              <a:rPr lang="sl-SI" sz="2200" dirty="0"/>
              <a:t>;</a:t>
            </a:r>
          </a:p>
          <a:p>
            <a:pPr algn="just"/>
            <a:r>
              <a:rPr lang="sl-SI" sz="2200" dirty="0"/>
              <a:t>Ekskurzija na Goričko, </a:t>
            </a:r>
            <a:r>
              <a:rPr lang="sl-SI" sz="2200" b="1" dirty="0"/>
              <a:t>oktober 2022</a:t>
            </a:r>
            <a:r>
              <a:rPr lang="sl-SI" sz="2200" dirty="0"/>
              <a:t>;</a:t>
            </a:r>
          </a:p>
          <a:p>
            <a:pPr algn="just"/>
            <a:r>
              <a:rPr lang="sl-SI" sz="2200" dirty="0"/>
              <a:t>Sodelovanje pri pripravi kataloga plemenskih bikov, </a:t>
            </a:r>
            <a:r>
              <a:rPr lang="sl-SI" sz="2200" b="1" dirty="0"/>
              <a:t>november 2022</a:t>
            </a:r>
            <a:r>
              <a:rPr lang="sl-SI" sz="2200" dirty="0"/>
              <a:t>;</a:t>
            </a:r>
            <a:endParaRPr lang="sl-SI" sz="2800" dirty="0"/>
          </a:p>
          <a:p>
            <a:pPr algn="just"/>
            <a:endParaRPr lang="sl-SI" sz="2800" dirty="0"/>
          </a:p>
          <a:p>
            <a:pPr algn="just"/>
            <a:endParaRPr lang="sl-SI" sz="2800" dirty="0"/>
          </a:p>
          <a:p>
            <a:pPr algn="just"/>
            <a:endParaRPr lang="sl-SI" sz="2800" dirty="0"/>
          </a:p>
          <a:p>
            <a:pPr marL="0" indent="0" algn="just">
              <a:buNone/>
            </a:pPr>
            <a:endParaRPr lang="sl-SI" sz="2000" dirty="0"/>
          </a:p>
        </p:txBody>
      </p:sp>
    </p:spTree>
    <p:extLst>
      <p:ext uri="{BB962C8B-B14F-4D97-AF65-F5344CB8AC3E}">
        <p14:creationId xmlns:p14="http://schemas.microsoft.com/office/powerpoint/2010/main" val="1029507767"/>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grada vsebine 2"/>
          <p:cNvSpPr>
            <a:spLocks noGrp="1"/>
          </p:cNvSpPr>
          <p:nvPr>
            <p:ph idx="1"/>
          </p:nvPr>
        </p:nvSpPr>
        <p:spPr>
          <a:xfrm>
            <a:off x="467544" y="548680"/>
            <a:ext cx="8229600" cy="4525963"/>
          </a:xfrm>
        </p:spPr>
        <p:txBody>
          <a:bodyPr/>
          <a:lstStyle/>
          <a:p>
            <a:pPr lvl="0" algn="just"/>
            <a:r>
              <a:rPr lang="sl-SI" sz="2000" dirty="0">
                <a:solidFill>
                  <a:prstClr val="black"/>
                </a:solidFill>
              </a:rPr>
              <a:t>Sodelovanje z RTV Slovenijo za oddajo Ljudje in zemlja, </a:t>
            </a:r>
            <a:r>
              <a:rPr lang="sl-SI" sz="2000" b="1" dirty="0">
                <a:solidFill>
                  <a:prstClr val="black"/>
                </a:solidFill>
              </a:rPr>
              <a:t>november 2022</a:t>
            </a:r>
            <a:r>
              <a:rPr lang="sl-SI" sz="2000" dirty="0">
                <a:solidFill>
                  <a:prstClr val="black"/>
                </a:solidFill>
              </a:rPr>
              <a:t>;</a:t>
            </a:r>
          </a:p>
          <a:p>
            <a:pPr lvl="0" algn="just"/>
            <a:r>
              <a:rPr lang="sl-SI" sz="2000" dirty="0">
                <a:solidFill>
                  <a:prstClr val="black"/>
                </a:solidFill>
              </a:rPr>
              <a:t>Revija </a:t>
            </a:r>
            <a:r>
              <a:rPr lang="sl-SI" sz="2000" dirty="0" err="1">
                <a:solidFill>
                  <a:prstClr val="black"/>
                </a:solidFill>
              </a:rPr>
              <a:t>Cikasti</a:t>
            </a:r>
            <a:r>
              <a:rPr lang="sl-SI" sz="2000" dirty="0">
                <a:solidFill>
                  <a:prstClr val="black"/>
                </a:solidFill>
              </a:rPr>
              <a:t> zvonček, </a:t>
            </a:r>
            <a:r>
              <a:rPr lang="sl-SI" sz="2000" b="1" dirty="0">
                <a:solidFill>
                  <a:prstClr val="black"/>
                </a:solidFill>
              </a:rPr>
              <a:t>december 2022</a:t>
            </a:r>
            <a:r>
              <a:rPr lang="sl-SI" sz="2000" dirty="0">
                <a:solidFill>
                  <a:prstClr val="black"/>
                </a:solidFill>
              </a:rPr>
              <a:t> (23. številka);</a:t>
            </a:r>
          </a:p>
          <a:p>
            <a:pPr lvl="0" algn="just"/>
            <a:r>
              <a:rPr lang="sl-SI" sz="2000" dirty="0">
                <a:solidFill>
                  <a:prstClr val="black"/>
                </a:solidFill>
              </a:rPr>
              <a:t>Uspešna prijava Rejskega Društva CIKA na razpis občinske razpise (Kamnik, Solčava, Bohinj), na državni razpis Ministrstva za kmetijstvo, gozdarstvo in prehrano in uspešna prijava na posebno županovo donacijo (Bohinj);</a:t>
            </a:r>
          </a:p>
          <a:p>
            <a:pPr lvl="0" algn="just"/>
            <a:r>
              <a:rPr lang="sl-SI" sz="2000" dirty="0">
                <a:solidFill>
                  <a:prstClr val="black"/>
                </a:solidFill>
              </a:rPr>
              <a:t>Nabava promocijskega materiala (emajlirani lončki z logotipom, majice).</a:t>
            </a:r>
          </a:p>
          <a:p>
            <a:endParaRPr lang="sl-SI" dirty="0"/>
          </a:p>
        </p:txBody>
      </p:sp>
    </p:spTree>
    <p:extLst>
      <p:ext uri="{BB962C8B-B14F-4D97-AF65-F5344CB8AC3E}">
        <p14:creationId xmlns:p14="http://schemas.microsoft.com/office/powerpoint/2010/main" val="2433422492"/>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457200" y="274638"/>
            <a:ext cx="8229600" cy="706090"/>
          </a:xfrm>
        </p:spPr>
        <p:txBody>
          <a:bodyPr>
            <a:normAutofit/>
          </a:bodyPr>
          <a:lstStyle/>
          <a:p>
            <a:r>
              <a:rPr lang="sl-SI" sz="3200" b="1" dirty="0"/>
              <a:t>PROGRAM DELA ZA LETO 2023</a:t>
            </a:r>
          </a:p>
        </p:txBody>
      </p:sp>
      <p:sp>
        <p:nvSpPr>
          <p:cNvPr id="3" name="Ograda vsebine 2"/>
          <p:cNvSpPr>
            <a:spLocks noGrp="1"/>
          </p:cNvSpPr>
          <p:nvPr>
            <p:ph idx="1"/>
          </p:nvPr>
        </p:nvSpPr>
        <p:spPr>
          <a:xfrm>
            <a:off x="457200" y="1124744"/>
            <a:ext cx="8229600" cy="5544616"/>
          </a:xfrm>
        </p:spPr>
        <p:txBody>
          <a:bodyPr>
            <a:normAutofit/>
          </a:bodyPr>
          <a:lstStyle/>
          <a:p>
            <a:pPr algn="just"/>
            <a:r>
              <a:rPr lang="sl-SI" sz="2000" dirty="0"/>
              <a:t>Ocenjevanje prvesnic (telile od 1. 3. 2022 – 28. 2. 2023);</a:t>
            </a:r>
          </a:p>
          <a:p>
            <a:pPr algn="just"/>
            <a:r>
              <a:rPr lang="sl-SI" sz="2000" dirty="0"/>
              <a:t>Odbira bikovskih mater za leto 2023;</a:t>
            </a:r>
          </a:p>
          <a:p>
            <a:pPr algn="just"/>
            <a:r>
              <a:rPr lang="sl-SI" sz="2000" dirty="0" err="1"/>
              <a:t>Predodbira</a:t>
            </a:r>
            <a:r>
              <a:rPr lang="sl-SI" sz="2000" dirty="0"/>
              <a:t> in odbira (delovna skupina) plemenskih bikov za osemenjevanje in pripust;</a:t>
            </a:r>
          </a:p>
          <a:p>
            <a:pPr algn="just"/>
            <a:r>
              <a:rPr lang="sl-SI" sz="2000" dirty="0" err="1"/>
              <a:t>Vhleviti</a:t>
            </a:r>
            <a:r>
              <a:rPr lang="sl-SI" sz="2000" dirty="0"/>
              <a:t> tri plemenske bike </a:t>
            </a:r>
            <a:r>
              <a:rPr lang="sl-SI" sz="2000" dirty="0" err="1"/>
              <a:t>cikaste</a:t>
            </a:r>
            <a:r>
              <a:rPr lang="sl-SI" sz="2000" dirty="0"/>
              <a:t> pasme na OC Preska (odvzem semena);</a:t>
            </a:r>
          </a:p>
          <a:p>
            <a:pPr algn="just"/>
            <a:r>
              <a:rPr lang="sl-SI" sz="2000" dirty="0"/>
              <a:t>Predstaviti povprečno stopnjo sorodstva aktualnih plemenskih bikov za osemenjevanje krav </a:t>
            </a:r>
            <a:r>
              <a:rPr lang="sl-SI" sz="2000" dirty="0" err="1"/>
              <a:t>cikaste</a:t>
            </a:r>
            <a:r>
              <a:rPr lang="sl-SI" sz="2000" dirty="0"/>
              <a:t> pasme z aktivno populacijo ženskih živali </a:t>
            </a:r>
            <a:r>
              <a:rPr lang="sl-SI" sz="2000" dirty="0" err="1"/>
              <a:t>cikaste</a:t>
            </a:r>
            <a:r>
              <a:rPr lang="sl-SI" sz="2000" dirty="0"/>
              <a:t> pasme v sodelovanju s KIS;</a:t>
            </a:r>
          </a:p>
          <a:p>
            <a:pPr algn="just"/>
            <a:r>
              <a:rPr lang="sl-SI" sz="2000" dirty="0" err="1"/>
              <a:t>Genotipizirati</a:t>
            </a:r>
            <a:r>
              <a:rPr lang="sl-SI" sz="2000" dirty="0"/>
              <a:t> 15 plemenskih bikov;</a:t>
            </a:r>
          </a:p>
          <a:p>
            <a:pPr algn="just"/>
            <a:r>
              <a:rPr lang="sl-SI" sz="2000" dirty="0"/>
              <a:t>Sodelovanje na razstavi AGRA, 2023;</a:t>
            </a:r>
          </a:p>
          <a:p>
            <a:pPr algn="just"/>
            <a:r>
              <a:rPr lang="sl-SI" sz="2000" dirty="0"/>
              <a:t>Sodelovanje na 64. tradicionalnem Kravjem balu v Bohinju;</a:t>
            </a:r>
          </a:p>
          <a:p>
            <a:pPr algn="just"/>
            <a:r>
              <a:rPr lang="sl-SI" sz="2000" dirty="0"/>
              <a:t>Iskanje možnosti promocije </a:t>
            </a:r>
            <a:r>
              <a:rPr lang="sl-SI" sz="2000" dirty="0" err="1"/>
              <a:t>cikastega</a:t>
            </a:r>
            <a:r>
              <a:rPr lang="sl-SI" sz="2000" dirty="0"/>
              <a:t> goveda, predvsem mesa in mlečnih izdelkov. Priprava in peka </a:t>
            </a:r>
            <a:r>
              <a:rPr lang="sl-SI" sz="2000" dirty="0" err="1"/>
              <a:t>zorjenega</a:t>
            </a:r>
            <a:r>
              <a:rPr lang="sl-SI" sz="2000" dirty="0"/>
              <a:t> mesa ter degustacija sira v Občini Črna na Koroškem (</a:t>
            </a:r>
            <a:r>
              <a:rPr lang="sl-SI" sz="2000" dirty="0" err="1"/>
              <a:t>zorjeno</a:t>
            </a:r>
            <a:r>
              <a:rPr lang="sl-SI" sz="2000" dirty="0"/>
              <a:t> meso) in na Kravjem balu v Bohinju (</a:t>
            </a:r>
            <a:r>
              <a:rPr lang="sl-SI" sz="2000" dirty="0" err="1"/>
              <a:t>zorjeno</a:t>
            </a:r>
            <a:r>
              <a:rPr lang="sl-SI" sz="2000" dirty="0"/>
              <a:t> meso, sir);</a:t>
            </a:r>
          </a:p>
          <a:p>
            <a:pPr algn="just"/>
            <a:r>
              <a:rPr lang="sl-SI" sz="2000" dirty="0">
                <a:solidFill>
                  <a:prstClr val="black"/>
                </a:solidFill>
              </a:rPr>
              <a:t>Revija </a:t>
            </a:r>
            <a:r>
              <a:rPr lang="sl-SI" sz="2000" dirty="0" err="1">
                <a:solidFill>
                  <a:prstClr val="black"/>
                </a:solidFill>
              </a:rPr>
              <a:t>Cikasti</a:t>
            </a:r>
            <a:r>
              <a:rPr lang="sl-SI" sz="2000" dirty="0">
                <a:solidFill>
                  <a:prstClr val="black"/>
                </a:solidFill>
              </a:rPr>
              <a:t> zvonček, december 2023, 24. številka;</a:t>
            </a:r>
            <a:r>
              <a:rPr lang="sl-SI" sz="2000" dirty="0"/>
              <a:t> </a:t>
            </a:r>
          </a:p>
        </p:txBody>
      </p:sp>
    </p:spTree>
    <p:extLst>
      <p:ext uri="{BB962C8B-B14F-4D97-AF65-F5344CB8AC3E}">
        <p14:creationId xmlns:p14="http://schemas.microsoft.com/office/powerpoint/2010/main" val="4122299044"/>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grada vsebine 2"/>
          <p:cNvSpPr>
            <a:spLocks noGrp="1"/>
          </p:cNvSpPr>
          <p:nvPr>
            <p:ph idx="1"/>
          </p:nvPr>
        </p:nvSpPr>
        <p:spPr>
          <a:xfrm>
            <a:off x="467544" y="332656"/>
            <a:ext cx="8229600" cy="6192688"/>
          </a:xfrm>
        </p:spPr>
        <p:txBody>
          <a:bodyPr>
            <a:normAutofit/>
          </a:bodyPr>
          <a:lstStyle/>
          <a:p>
            <a:r>
              <a:rPr lang="sl-SI" sz="2000" b="1" dirty="0"/>
              <a:t>Iskanje primernih rej oz. animirati rejce za vključitev </a:t>
            </a:r>
            <a:r>
              <a:rPr lang="sl-SI" sz="2000" b="1" dirty="0" err="1"/>
              <a:t>cikastih</a:t>
            </a:r>
            <a:r>
              <a:rPr lang="sl-SI" sz="2000" b="1" dirty="0"/>
              <a:t> krav v kontrolo prireje mleka (plačilo kemijskih analiz s strani Rejskega Društva CIKA – sklep UO);</a:t>
            </a:r>
          </a:p>
          <a:p>
            <a:r>
              <a:rPr lang="sl-SI" sz="2000" dirty="0"/>
              <a:t>Animirati ostale rejce </a:t>
            </a:r>
            <a:r>
              <a:rPr lang="sl-SI" sz="2000" dirty="0" err="1"/>
              <a:t>cikastih</a:t>
            </a:r>
            <a:r>
              <a:rPr lang="sl-SI" sz="2000" dirty="0"/>
              <a:t> krav za vključitev v Rejsko Društvo CIKA oz. vsaj vključitev njihovih živali v rejski program;</a:t>
            </a:r>
          </a:p>
          <a:p>
            <a:r>
              <a:rPr lang="sl-SI" sz="2000" dirty="0"/>
              <a:t>Kandidirati na razpise Občin in na državni razpis Ministrstva za kmetijstvo, gozdarstvo in prehrano;</a:t>
            </a:r>
          </a:p>
          <a:p>
            <a:r>
              <a:rPr lang="sl-SI" sz="2000" dirty="0"/>
              <a:t>Sodelovati v šoli mladih rejcev, 2023;</a:t>
            </a:r>
          </a:p>
          <a:p>
            <a:r>
              <a:rPr lang="sl-SI" sz="2000" dirty="0"/>
              <a:t>Organizacija 8. delavnice za člane Rejskega Društva CIKA: shema mesa (posebni deli mesa – priporočena razmerja cen različnih delov mesa …) na kmetiji Kumer, Koprivna;</a:t>
            </a:r>
          </a:p>
          <a:p>
            <a:r>
              <a:rPr lang="sl-SI" sz="2000" dirty="0"/>
              <a:t>Ekskurzija za člane (predvidena dvodnevna ekskurzija v Avstrijo, ogled razstave avtohtonih pasem), 2023;</a:t>
            </a:r>
          </a:p>
          <a:p>
            <a:r>
              <a:rPr lang="sl-SI" sz="2000" dirty="0"/>
              <a:t>Spodbujati sonaravno kmetovanje.</a:t>
            </a:r>
          </a:p>
          <a:p>
            <a:pPr marL="0" indent="0">
              <a:buNone/>
            </a:pPr>
            <a:endParaRPr lang="sl-SI" sz="2000" dirty="0"/>
          </a:p>
          <a:p>
            <a:endParaRPr lang="sl-SI" sz="2000" dirty="0"/>
          </a:p>
        </p:txBody>
      </p:sp>
    </p:spTree>
    <p:extLst>
      <p:ext uri="{BB962C8B-B14F-4D97-AF65-F5344CB8AC3E}">
        <p14:creationId xmlns:p14="http://schemas.microsoft.com/office/powerpoint/2010/main" val="2598284341"/>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457200" y="274638"/>
            <a:ext cx="8229600" cy="1210146"/>
          </a:xfrm>
        </p:spPr>
        <p:txBody>
          <a:bodyPr>
            <a:normAutofit/>
          </a:bodyPr>
          <a:lstStyle/>
          <a:p>
            <a:r>
              <a:rPr lang="sl-SI" sz="3200" b="1" dirty="0"/>
              <a:t>PRIZNANJA Rejskega Društva CIKA</a:t>
            </a:r>
            <a:br>
              <a:rPr lang="sl-SI" sz="3200" b="1" dirty="0"/>
            </a:br>
            <a:r>
              <a:rPr lang="sl-SI" sz="3200" b="1" dirty="0"/>
              <a:t>(5 zvoncev)</a:t>
            </a:r>
          </a:p>
        </p:txBody>
      </p:sp>
      <p:sp>
        <p:nvSpPr>
          <p:cNvPr id="3" name="Ograda vsebine 2"/>
          <p:cNvSpPr>
            <a:spLocks noGrp="1"/>
          </p:cNvSpPr>
          <p:nvPr>
            <p:ph idx="1"/>
          </p:nvPr>
        </p:nvSpPr>
        <p:spPr>
          <a:xfrm>
            <a:off x="467544" y="1412776"/>
            <a:ext cx="8229600" cy="5040560"/>
          </a:xfrm>
        </p:spPr>
        <p:txBody>
          <a:bodyPr>
            <a:normAutofit/>
          </a:bodyPr>
          <a:lstStyle/>
          <a:p>
            <a:pPr marL="0" indent="0" algn="just">
              <a:buNone/>
            </a:pPr>
            <a:endParaRPr lang="sl-SI" sz="2000" dirty="0"/>
          </a:p>
          <a:p>
            <a:pPr algn="just"/>
            <a:r>
              <a:rPr lang="sl-SI" sz="2400" dirty="0"/>
              <a:t>PRIZNANJE REJCEMA ZA DOLGOŽIVOST (20 LET) CIKASTEGA GOVEDA (V KOLEDARSKEM LETU 2022)</a:t>
            </a:r>
          </a:p>
        </p:txBody>
      </p:sp>
      <p:sp>
        <p:nvSpPr>
          <p:cNvPr id="4" name="Pravokotnik 3"/>
          <p:cNvSpPr/>
          <p:nvPr/>
        </p:nvSpPr>
        <p:spPr>
          <a:xfrm>
            <a:off x="611560" y="2780928"/>
            <a:ext cx="8064896" cy="410882"/>
          </a:xfrm>
          <a:prstGeom prst="rect">
            <a:avLst/>
          </a:prstGeom>
        </p:spPr>
        <p:txBody>
          <a:bodyPr wrap="square">
            <a:spAutoFit/>
          </a:bodyPr>
          <a:lstStyle/>
          <a:p>
            <a:pPr algn="just">
              <a:lnSpc>
                <a:spcPct val="115000"/>
              </a:lnSpc>
            </a:pPr>
            <a:r>
              <a:rPr lang="sl-SI" b="1" i="1" dirty="0">
                <a:solidFill>
                  <a:srgbClr val="FF0000"/>
                </a:solidFill>
                <a:ea typeface="Calibri"/>
                <a:cs typeface="Times New Roman"/>
              </a:rPr>
              <a:t> </a:t>
            </a:r>
            <a:endParaRPr lang="sl-SI" dirty="0">
              <a:solidFill>
                <a:prstClr val="black"/>
              </a:solidFill>
              <a:ea typeface="Calibri"/>
              <a:cs typeface="Times New Roman"/>
            </a:endParaRPr>
          </a:p>
        </p:txBody>
      </p:sp>
      <p:sp>
        <p:nvSpPr>
          <p:cNvPr id="5" name="Pravokotnik 4"/>
          <p:cNvSpPr/>
          <p:nvPr/>
        </p:nvSpPr>
        <p:spPr>
          <a:xfrm>
            <a:off x="602206" y="3191810"/>
            <a:ext cx="8136903" cy="3228576"/>
          </a:xfrm>
          <a:prstGeom prst="rect">
            <a:avLst/>
          </a:prstGeom>
        </p:spPr>
        <p:txBody>
          <a:bodyPr wrap="square">
            <a:spAutoFit/>
          </a:bodyPr>
          <a:lstStyle/>
          <a:p>
            <a:pPr marL="342900" indent="-342900" algn="just">
              <a:lnSpc>
                <a:spcPct val="107000"/>
              </a:lnSpc>
              <a:spcAft>
                <a:spcPts val="0"/>
              </a:spcAft>
              <a:buAutoNum type="arabicPeriod"/>
            </a:pPr>
            <a:r>
              <a:rPr lang="sl-SI" sz="2000" b="1" dirty="0">
                <a:ea typeface="Calibri"/>
                <a:cs typeface="Times New Roman"/>
              </a:rPr>
              <a:t>Rinka SI 62457000,</a:t>
            </a:r>
            <a:r>
              <a:rPr lang="sl-SI" sz="2000" dirty="0">
                <a:ea typeface="Calibri"/>
                <a:cs typeface="Times New Roman"/>
              </a:rPr>
              <a:t> </a:t>
            </a:r>
            <a:r>
              <a:rPr lang="sl-SI" sz="2000" b="1" dirty="0">
                <a:ea typeface="Calibri"/>
                <a:cs typeface="Times New Roman"/>
              </a:rPr>
              <a:t>rojena: 24. 5. 2002</a:t>
            </a:r>
          </a:p>
          <a:p>
            <a:pPr algn="just">
              <a:lnSpc>
                <a:spcPct val="107000"/>
              </a:lnSpc>
              <a:spcAft>
                <a:spcPts val="0"/>
              </a:spcAft>
            </a:pPr>
            <a:endParaRPr lang="sl-SI" sz="2000" dirty="0">
              <a:ea typeface="Calibri"/>
              <a:cs typeface="Times New Roman"/>
            </a:endParaRPr>
          </a:p>
          <a:p>
            <a:pPr algn="just">
              <a:lnSpc>
                <a:spcPct val="115000"/>
              </a:lnSpc>
              <a:spcAft>
                <a:spcPts val="0"/>
              </a:spcAft>
            </a:pPr>
            <a:r>
              <a:rPr lang="sl-SI" sz="2000" i="1" dirty="0">
                <a:ea typeface="Calibri"/>
                <a:cs typeface="Times New Roman"/>
              </a:rPr>
              <a:t>Krava Rinka je bila rojena na naši kmetiji. Prvo teličko je povrgla 19. 5. 2004, ki je še danes v našem hlevu. Rinka je zelo plodna, saj je mela šestnajst potomcev. Smo v  pričakovanju sedemnajstega. V čredi je še vedno vodilna in zelo skrbna mama. Kljub starosti je krava zdrava, čvrsta in v dobri kondiciji. Po vsaki telitvi ima bogato mleko in jo za svoje potrebe pomolzemo kar na pašniku. Večji del leta preživi na paši, v družbi z ostalo čredo</a:t>
            </a:r>
            <a:r>
              <a:rPr lang="sl-SI" sz="2000" dirty="0">
                <a:ea typeface="Calibri"/>
                <a:cs typeface="Times New Roman"/>
              </a:rPr>
              <a:t>. </a:t>
            </a:r>
          </a:p>
          <a:p>
            <a:pPr algn="just">
              <a:lnSpc>
                <a:spcPct val="115000"/>
              </a:lnSpc>
              <a:spcAft>
                <a:spcPts val="1000"/>
              </a:spcAft>
            </a:pPr>
            <a:r>
              <a:rPr lang="sl-SI" sz="2000" b="1" dirty="0">
                <a:ea typeface="Calibri"/>
                <a:cs typeface="Times New Roman"/>
              </a:rPr>
              <a:t>Mihael </a:t>
            </a:r>
            <a:r>
              <a:rPr lang="sl-SI" sz="2000" b="1" dirty="0" err="1">
                <a:ea typeface="Calibri"/>
                <a:cs typeface="Times New Roman"/>
              </a:rPr>
              <a:t>Brlec</a:t>
            </a:r>
            <a:r>
              <a:rPr lang="sl-SI" sz="2000" b="1" dirty="0">
                <a:ea typeface="Calibri"/>
                <a:cs typeface="Times New Roman"/>
              </a:rPr>
              <a:t>, Zgornje Palovče 3, 1241 Kamnik</a:t>
            </a:r>
            <a:endParaRPr lang="sl-SI" sz="2000" dirty="0">
              <a:ea typeface="Calibri"/>
              <a:cs typeface="Times New Roman"/>
            </a:endParaRPr>
          </a:p>
        </p:txBody>
      </p:sp>
    </p:spTree>
    <p:extLst>
      <p:ext uri="{BB962C8B-B14F-4D97-AF65-F5344CB8AC3E}">
        <p14:creationId xmlns:p14="http://schemas.microsoft.com/office/powerpoint/2010/main" val="3738517607"/>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grada vsebine 2"/>
          <p:cNvSpPr>
            <a:spLocks noGrp="1"/>
          </p:cNvSpPr>
          <p:nvPr>
            <p:ph idx="1"/>
          </p:nvPr>
        </p:nvSpPr>
        <p:spPr>
          <a:xfrm>
            <a:off x="467544" y="476672"/>
            <a:ext cx="8229600" cy="5832648"/>
          </a:xfrm>
        </p:spPr>
        <p:txBody>
          <a:bodyPr>
            <a:normAutofit/>
          </a:bodyPr>
          <a:lstStyle/>
          <a:p>
            <a:pPr marL="0" indent="0" algn="just">
              <a:lnSpc>
                <a:spcPct val="107000"/>
              </a:lnSpc>
              <a:spcAft>
                <a:spcPts val="0"/>
              </a:spcAft>
              <a:buNone/>
            </a:pPr>
            <a:r>
              <a:rPr lang="sl-SI" sz="2000" b="1" dirty="0">
                <a:ea typeface="Calibri"/>
                <a:cs typeface="Times New Roman"/>
              </a:rPr>
              <a:t>2.  Cika SI 92885859,</a:t>
            </a:r>
            <a:r>
              <a:rPr lang="sl-SI" sz="2000" dirty="0">
                <a:ea typeface="Calibri"/>
                <a:cs typeface="Times New Roman"/>
              </a:rPr>
              <a:t> </a:t>
            </a:r>
            <a:r>
              <a:rPr lang="sl-SI" sz="2000" b="1" dirty="0">
                <a:ea typeface="Calibri"/>
                <a:cs typeface="Times New Roman"/>
              </a:rPr>
              <a:t>rojena: 27. 4. 2002</a:t>
            </a:r>
          </a:p>
          <a:p>
            <a:pPr marL="0" indent="0" algn="just">
              <a:lnSpc>
                <a:spcPct val="107000"/>
              </a:lnSpc>
              <a:spcAft>
                <a:spcPts val="0"/>
              </a:spcAft>
              <a:buNone/>
            </a:pPr>
            <a:endParaRPr lang="sl-SI" sz="2000" dirty="0">
              <a:ea typeface="Calibri"/>
              <a:cs typeface="Times New Roman"/>
            </a:endParaRPr>
          </a:p>
          <a:p>
            <a:pPr marL="0" indent="0" algn="just">
              <a:lnSpc>
                <a:spcPct val="107000"/>
              </a:lnSpc>
              <a:spcAft>
                <a:spcPts val="0"/>
              </a:spcAft>
              <a:buNone/>
            </a:pPr>
            <a:r>
              <a:rPr lang="sl-SI" sz="2000" i="1" dirty="0">
                <a:ea typeface="Calibri"/>
                <a:cs typeface="Times New Roman"/>
              </a:rPr>
              <a:t>Naša Cika je prišla na svet pred dvajsetimi leti. Njeni materi je bilo ime </a:t>
            </a:r>
            <a:r>
              <a:rPr lang="sl-SI" sz="2000" i="1" dirty="0" err="1">
                <a:ea typeface="Calibri"/>
                <a:cs typeface="Times New Roman"/>
              </a:rPr>
              <a:t>Flojan</a:t>
            </a:r>
            <a:r>
              <a:rPr lang="sl-SI" sz="2000" i="1" dirty="0">
                <a:ea typeface="Calibri"/>
                <a:cs typeface="Times New Roman"/>
              </a:rPr>
              <a:t>, ki je bila tudi dolgoživa in je živela 22 let. Na svet je spravila 14 telet, žal dva mrtvorojena. Za svoja teleta je lepo skrbela. Cika ni bila zahtevna, bila je mirnega značaja in brez problemov. Celo življenje je prebivala v našem hlevu, pri »Lisjakovih«. Čeprav imamo hlevsko rejo, poskušamo svojim živalim nuditi rejo v skladu dobrobiti za žival. Letos so ji odpovedale zadnje noge in ni mogla več vstati. Da ne bi trpela, smo jo dali uspavati. Cika nam je pustila lepe spomine. V našem hlevu je njena zadnja potomka Ciklama, ki veselo poskakuje in izkazuje polno zdravja ter dolgoživost</a:t>
            </a:r>
            <a:r>
              <a:rPr lang="sl-SI" sz="2000" dirty="0">
                <a:ea typeface="Calibri"/>
                <a:cs typeface="Times New Roman"/>
              </a:rPr>
              <a:t>.</a:t>
            </a:r>
          </a:p>
          <a:p>
            <a:pPr marL="0" indent="0" algn="just">
              <a:lnSpc>
                <a:spcPct val="107000"/>
              </a:lnSpc>
              <a:spcAft>
                <a:spcPts val="0"/>
              </a:spcAft>
              <a:buNone/>
            </a:pPr>
            <a:r>
              <a:rPr lang="sl-SI" sz="2000" b="1" dirty="0">
                <a:ea typeface="Calibri"/>
                <a:cs typeface="Times New Roman"/>
              </a:rPr>
              <a:t>Rajko Povirk, Vinje pri Moravčah 2, 1251 Moravče   </a:t>
            </a:r>
            <a:endParaRPr lang="sl-SI" sz="2000" dirty="0">
              <a:ea typeface="Calibri"/>
              <a:cs typeface="Times New Roman"/>
            </a:endParaRPr>
          </a:p>
          <a:p>
            <a:pPr marL="0" indent="0">
              <a:buNone/>
            </a:pPr>
            <a:endParaRPr lang="sl-SI" sz="2400" dirty="0"/>
          </a:p>
        </p:txBody>
      </p:sp>
    </p:spTree>
    <p:extLst>
      <p:ext uri="{BB962C8B-B14F-4D97-AF65-F5344CB8AC3E}">
        <p14:creationId xmlns:p14="http://schemas.microsoft.com/office/powerpoint/2010/main" val="1529736468"/>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grada vsebine 2"/>
          <p:cNvSpPr>
            <a:spLocks noGrp="1"/>
          </p:cNvSpPr>
          <p:nvPr>
            <p:ph idx="1"/>
          </p:nvPr>
        </p:nvSpPr>
        <p:spPr>
          <a:xfrm>
            <a:off x="457200" y="620688"/>
            <a:ext cx="8229600" cy="5505475"/>
          </a:xfrm>
        </p:spPr>
        <p:txBody>
          <a:bodyPr>
            <a:normAutofit/>
          </a:bodyPr>
          <a:lstStyle/>
          <a:p>
            <a:pPr marL="0" indent="0" algn="just">
              <a:lnSpc>
                <a:spcPct val="107000"/>
              </a:lnSpc>
              <a:spcAft>
                <a:spcPts val="0"/>
              </a:spcAft>
              <a:buNone/>
            </a:pPr>
            <a:r>
              <a:rPr lang="sl-SI" sz="2000" dirty="0"/>
              <a:t>3. </a:t>
            </a:r>
            <a:r>
              <a:rPr lang="sl-SI" sz="2000" b="1" dirty="0">
                <a:ea typeface="Calibri"/>
                <a:cs typeface="Times New Roman"/>
              </a:rPr>
              <a:t> Jagoda: SI 22431251,</a:t>
            </a:r>
            <a:r>
              <a:rPr lang="sl-SI" sz="2000" dirty="0">
                <a:ea typeface="Calibri"/>
                <a:cs typeface="Times New Roman"/>
              </a:rPr>
              <a:t> </a:t>
            </a:r>
            <a:r>
              <a:rPr lang="sl-SI" sz="2000" b="1" dirty="0">
                <a:ea typeface="Calibri"/>
                <a:cs typeface="Times New Roman"/>
              </a:rPr>
              <a:t>rojena: 28. 2. 2002</a:t>
            </a:r>
          </a:p>
          <a:p>
            <a:pPr marL="0" indent="0" algn="just">
              <a:lnSpc>
                <a:spcPct val="107000"/>
              </a:lnSpc>
              <a:spcAft>
                <a:spcPts val="0"/>
              </a:spcAft>
              <a:buNone/>
            </a:pPr>
            <a:endParaRPr lang="sl-SI" sz="2000" dirty="0">
              <a:ea typeface="Calibri"/>
              <a:cs typeface="Times New Roman"/>
            </a:endParaRPr>
          </a:p>
          <a:p>
            <a:pPr marL="0" indent="0" algn="just">
              <a:lnSpc>
                <a:spcPct val="107000"/>
              </a:lnSpc>
              <a:spcAft>
                <a:spcPts val="0"/>
              </a:spcAft>
              <a:buNone/>
            </a:pPr>
            <a:r>
              <a:rPr lang="sl-SI" sz="2000" i="1" dirty="0">
                <a:ea typeface="Calibri"/>
                <a:cs typeface="Times New Roman"/>
              </a:rPr>
              <a:t>Jagoda je bila rojena na kmetiji Bric Ivana s Kobarida. Malo pred njenim rojstvom se je začelo združevanje rejcev </a:t>
            </a:r>
            <a:r>
              <a:rPr lang="sl-SI" sz="2000" i="1" dirty="0" err="1">
                <a:ea typeface="Calibri"/>
                <a:cs typeface="Times New Roman"/>
              </a:rPr>
              <a:t>cikaste</a:t>
            </a:r>
            <a:r>
              <a:rPr lang="sl-SI" sz="2000" i="1" dirty="0">
                <a:ea typeface="Calibri"/>
                <a:cs typeface="Times New Roman"/>
              </a:rPr>
              <a:t> goveda in z obnovo edine avtohtone pasme goveda pri nas, </a:t>
            </a:r>
            <a:r>
              <a:rPr lang="sl-SI" sz="2000" i="1" dirty="0" err="1">
                <a:ea typeface="Calibri"/>
                <a:cs typeface="Times New Roman"/>
              </a:rPr>
              <a:t>cike</a:t>
            </a:r>
            <a:r>
              <a:rPr lang="sl-SI" sz="2000" i="1" dirty="0">
                <a:ea typeface="Calibri"/>
                <a:cs typeface="Times New Roman"/>
              </a:rPr>
              <a:t>. Tudi zaradi tega so bile takrat živali zelo iskane. Jagoda je bila kmalu prodana na kmetijo Skočir iz Kobarida, ki je pričenjala z rejo </a:t>
            </a:r>
            <a:r>
              <a:rPr lang="sl-SI" sz="2000" i="1" dirty="0" err="1">
                <a:ea typeface="Calibri"/>
                <a:cs typeface="Times New Roman"/>
              </a:rPr>
              <a:t>cik</a:t>
            </a:r>
            <a:r>
              <a:rPr lang="sl-SI" sz="2000" i="1" dirty="0">
                <a:ea typeface="Calibri"/>
                <a:cs typeface="Times New Roman"/>
              </a:rPr>
              <a:t>. Ta kmetija je v začetku leta 2020 prenehala z rejo govedi in sem kupil skoraj celotno čredo </a:t>
            </a:r>
            <a:r>
              <a:rPr lang="sl-SI" sz="2000" i="1" dirty="0" err="1">
                <a:ea typeface="Calibri"/>
                <a:cs typeface="Times New Roman"/>
              </a:rPr>
              <a:t>cikastih</a:t>
            </a:r>
            <a:r>
              <a:rPr lang="sl-SI" sz="2000" i="1" dirty="0">
                <a:ea typeface="Calibri"/>
                <a:cs typeface="Times New Roman"/>
              </a:rPr>
              <a:t> živali, kljub temu da imam že veliko </a:t>
            </a:r>
            <a:r>
              <a:rPr lang="sl-SI" sz="2000" i="1" dirty="0" err="1">
                <a:ea typeface="Calibri"/>
                <a:cs typeface="Times New Roman"/>
              </a:rPr>
              <a:t>cikastih</a:t>
            </a:r>
            <a:r>
              <a:rPr lang="sl-SI" sz="2000" i="1" dirty="0">
                <a:ea typeface="Calibri"/>
                <a:cs typeface="Times New Roman"/>
              </a:rPr>
              <a:t> živali v hlevu. Jagoda je imela 12 telet, nazadnje je telila leta 2017. Ker sem med drugim tudi ljubitelj te pasme govedi in zaradi njene častitljive starosti, sem se odločil, da za Jagodo skrbim do konca njenih dni. Letos zaradi starosti ni šla na planino, pri nas ima poseben prostor in oskrbo. To je že moja druga </a:t>
            </a:r>
            <a:r>
              <a:rPr lang="sl-SI" sz="2000" i="1" dirty="0" err="1">
                <a:ea typeface="Calibri"/>
                <a:cs typeface="Times New Roman"/>
              </a:rPr>
              <a:t>cikasta</a:t>
            </a:r>
            <a:r>
              <a:rPr lang="sl-SI" sz="2000" i="1" dirty="0">
                <a:ea typeface="Calibri"/>
                <a:cs typeface="Times New Roman"/>
              </a:rPr>
              <a:t> krava, ki je preživela 20 let.</a:t>
            </a:r>
            <a:endParaRPr lang="sl-SI" sz="2000" dirty="0">
              <a:ea typeface="Calibri"/>
              <a:cs typeface="Times New Roman"/>
            </a:endParaRPr>
          </a:p>
          <a:p>
            <a:pPr marL="0" indent="0">
              <a:buNone/>
            </a:pPr>
            <a:r>
              <a:rPr lang="sl-SI" sz="2000" b="1" dirty="0">
                <a:ea typeface="Calibri"/>
                <a:cs typeface="Times New Roman"/>
              </a:rPr>
              <a:t>Marko </a:t>
            </a:r>
            <a:r>
              <a:rPr lang="sl-SI" sz="2000" b="1" dirty="0" err="1">
                <a:ea typeface="Calibri"/>
                <a:cs typeface="Times New Roman"/>
              </a:rPr>
              <a:t>Antih</a:t>
            </a:r>
            <a:r>
              <a:rPr lang="sl-SI" sz="2000" b="1" dirty="0">
                <a:ea typeface="Calibri"/>
                <a:cs typeface="Times New Roman"/>
              </a:rPr>
              <a:t>, Staro selo 24, 5222 Kobarid</a:t>
            </a:r>
            <a:endParaRPr lang="sl-SI" sz="2000" dirty="0"/>
          </a:p>
        </p:txBody>
      </p:sp>
    </p:spTree>
    <p:extLst>
      <p:ext uri="{BB962C8B-B14F-4D97-AF65-F5344CB8AC3E}">
        <p14:creationId xmlns:p14="http://schemas.microsoft.com/office/powerpoint/2010/main" val="265812004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normAutofit/>
          </a:bodyPr>
          <a:lstStyle/>
          <a:p>
            <a:r>
              <a:rPr lang="sl-SI" sz="3200" b="1" dirty="0"/>
              <a:t>LASTNOSTI, KI SE JIH OPISUJE KOT NAPAKO PRI OCENJEVANJU KRAV CIKASTE PASME</a:t>
            </a:r>
          </a:p>
        </p:txBody>
      </p:sp>
      <p:graphicFrame>
        <p:nvGraphicFramePr>
          <p:cNvPr id="4" name="Ograda vsebine 3"/>
          <p:cNvGraphicFramePr>
            <a:graphicFrameLocks noGrp="1"/>
          </p:cNvGraphicFramePr>
          <p:nvPr>
            <p:ph idx="1"/>
            <p:extLst>
              <p:ext uri="{D42A27DB-BD31-4B8C-83A1-F6EECF244321}">
                <p14:modId xmlns:p14="http://schemas.microsoft.com/office/powerpoint/2010/main" val="1132993125"/>
              </p:ext>
            </p:extLst>
          </p:nvPr>
        </p:nvGraphicFramePr>
        <p:xfrm>
          <a:off x="323528" y="1600201"/>
          <a:ext cx="8363272" cy="5082253"/>
        </p:xfrm>
        <a:graphic>
          <a:graphicData uri="http://schemas.openxmlformats.org/drawingml/2006/table">
            <a:tbl>
              <a:tblPr firstRow="1" bandRow="1">
                <a:tableStyleId>{5C22544A-7EE6-4342-B048-85BDC9FD1C3A}</a:tableStyleId>
              </a:tblPr>
              <a:tblGrid>
                <a:gridCol w="1656184">
                  <a:extLst>
                    <a:ext uri="{9D8B030D-6E8A-4147-A177-3AD203B41FA5}">
                      <a16:colId xmlns:a16="http://schemas.microsoft.com/office/drawing/2014/main" val="20000"/>
                    </a:ext>
                  </a:extLst>
                </a:gridCol>
                <a:gridCol w="1152128">
                  <a:extLst>
                    <a:ext uri="{9D8B030D-6E8A-4147-A177-3AD203B41FA5}">
                      <a16:colId xmlns:a16="http://schemas.microsoft.com/office/drawing/2014/main" val="20001"/>
                    </a:ext>
                  </a:extLst>
                </a:gridCol>
                <a:gridCol w="1080120">
                  <a:extLst>
                    <a:ext uri="{9D8B030D-6E8A-4147-A177-3AD203B41FA5}">
                      <a16:colId xmlns:a16="http://schemas.microsoft.com/office/drawing/2014/main" val="20002"/>
                    </a:ext>
                  </a:extLst>
                </a:gridCol>
                <a:gridCol w="1147672">
                  <a:extLst>
                    <a:ext uri="{9D8B030D-6E8A-4147-A177-3AD203B41FA5}">
                      <a16:colId xmlns:a16="http://schemas.microsoft.com/office/drawing/2014/main" val="20003"/>
                    </a:ext>
                  </a:extLst>
                </a:gridCol>
                <a:gridCol w="1145384">
                  <a:extLst>
                    <a:ext uri="{9D8B030D-6E8A-4147-A177-3AD203B41FA5}">
                      <a16:colId xmlns:a16="http://schemas.microsoft.com/office/drawing/2014/main" val="20004"/>
                    </a:ext>
                  </a:extLst>
                </a:gridCol>
                <a:gridCol w="1090892">
                  <a:extLst>
                    <a:ext uri="{9D8B030D-6E8A-4147-A177-3AD203B41FA5}">
                      <a16:colId xmlns:a16="http://schemas.microsoft.com/office/drawing/2014/main" val="20005"/>
                    </a:ext>
                  </a:extLst>
                </a:gridCol>
                <a:gridCol w="1090892">
                  <a:extLst>
                    <a:ext uri="{9D8B030D-6E8A-4147-A177-3AD203B41FA5}">
                      <a16:colId xmlns:a16="http://schemas.microsoft.com/office/drawing/2014/main" val="20006"/>
                    </a:ext>
                  </a:extLst>
                </a:gridCol>
              </a:tblGrid>
              <a:tr h="648483">
                <a:tc>
                  <a:txBody>
                    <a:bodyPr/>
                    <a:lstStyle/>
                    <a:p>
                      <a:r>
                        <a:rPr lang="sl-SI" sz="1400" dirty="0"/>
                        <a:t>LASTNOST</a:t>
                      </a:r>
                    </a:p>
                    <a:p>
                      <a:r>
                        <a:rPr lang="sl-SI" sz="1400" dirty="0">
                          <a:ln>
                            <a:solidFill>
                              <a:sysClr val="windowText" lastClr="000000"/>
                            </a:solidFill>
                          </a:ln>
                        </a:rPr>
                        <a:t>                        LETO</a:t>
                      </a:r>
                    </a:p>
                  </a:txBody>
                  <a:tcPr>
                    <a:lnBlToTr w="12700" cap="flat" cmpd="sng" algn="ctr">
                      <a:solidFill>
                        <a:schemeClr val="tx1"/>
                      </a:solidFill>
                      <a:prstDash val="solid"/>
                      <a:round/>
                      <a:headEnd type="none" w="med" len="med"/>
                      <a:tailEnd type="none" w="med" len="med"/>
                    </a:lnBlToTr>
                  </a:tcPr>
                </a:tc>
                <a:tc>
                  <a:txBody>
                    <a:bodyPr/>
                    <a:lstStyle/>
                    <a:p>
                      <a:pPr algn="ctr"/>
                      <a:r>
                        <a:rPr lang="sl-SI" sz="1400" dirty="0"/>
                        <a:t>2007</a:t>
                      </a:r>
                    </a:p>
                    <a:p>
                      <a:pPr algn="ctr"/>
                      <a:r>
                        <a:rPr lang="sl-SI" sz="1400" dirty="0"/>
                        <a:t>155 ocen</a:t>
                      </a:r>
                    </a:p>
                  </a:txBody>
                  <a:tcPr/>
                </a:tc>
                <a:tc>
                  <a:txBody>
                    <a:bodyPr/>
                    <a:lstStyle/>
                    <a:p>
                      <a:pPr algn="ctr"/>
                      <a:r>
                        <a:rPr lang="sl-SI" sz="1400" dirty="0"/>
                        <a:t>2010</a:t>
                      </a:r>
                    </a:p>
                    <a:p>
                      <a:pPr algn="ctr"/>
                      <a:r>
                        <a:rPr lang="sl-SI" sz="1400" dirty="0"/>
                        <a:t>196 ocen</a:t>
                      </a:r>
                    </a:p>
                  </a:txBody>
                  <a:tcPr/>
                </a:tc>
                <a:tc>
                  <a:txBody>
                    <a:bodyPr/>
                    <a:lstStyle/>
                    <a:p>
                      <a:pPr algn="ctr"/>
                      <a:r>
                        <a:rPr lang="sl-SI" sz="1400" dirty="0"/>
                        <a:t>2016</a:t>
                      </a:r>
                    </a:p>
                    <a:p>
                      <a:pPr algn="ctr"/>
                      <a:r>
                        <a:rPr lang="sl-SI" sz="1400" dirty="0"/>
                        <a:t>282 ocen</a:t>
                      </a:r>
                    </a:p>
                  </a:txBody>
                  <a:tcPr/>
                </a:tc>
                <a:tc>
                  <a:txBody>
                    <a:bodyPr/>
                    <a:lstStyle/>
                    <a:p>
                      <a:pPr algn="ctr"/>
                      <a:r>
                        <a:rPr lang="sl-SI" sz="1400" dirty="0"/>
                        <a:t>2020</a:t>
                      </a:r>
                    </a:p>
                    <a:p>
                      <a:pPr algn="ctr"/>
                      <a:r>
                        <a:rPr lang="sl-SI" sz="1400" dirty="0"/>
                        <a:t>276</a:t>
                      </a:r>
                      <a:r>
                        <a:rPr lang="sl-SI" sz="1400" baseline="0" dirty="0"/>
                        <a:t> ocen</a:t>
                      </a:r>
                      <a:endParaRPr lang="sl-SI" sz="1400" dirty="0"/>
                    </a:p>
                  </a:txBody>
                  <a:tcPr/>
                </a:tc>
                <a:tc>
                  <a:txBody>
                    <a:bodyPr/>
                    <a:lstStyle/>
                    <a:p>
                      <a:pPr algn="ctr"/>
                      <a:r>
                        <a:rPr lang="sl-SI" sz="1400" dirty="0"/>
                        <a:t>2021</a:t>
                      </a:r>
                    </a:p>
                    <a:p>
                      <a:pPr algn="ctr"/>
                      <a:r>
                        <a:rPr lang="sl-SI" sz="1400" baseline="0" dirty="0"/>
                        <a:t>356 ocen</a:t>
                      </a:r>
                      <a:endParaRPr lang="sl-SI" sz="1400" dirty="0"/>
                    </a:p>
                  </a:txBody>
                  <a:tcPr/>
                </a:tc>
                <a:tc>
                  <a:txBody>
                    <a:bodyPr/>
                    <a:lstStyle/>
                    <a:p>
                      <a:pPr algn="ctr"/>
                      <a:r>
                        <a:rPr lang="sl-SI" sz="1400" dirty="0"/>
                        <a:t>2022</a:t>
                      </a:r>
                    </a:p>
                    <a:p>
                      <a:pPr algn="ctr"/>
                      <a:r>
                        <a:rPr lang="sl-SI" sz="1400" dirty="0"/>
                        <a:t>316 ocen</a:t>
                      </a:r>
                    </a:p>
                  </a:txBody>
                  <a:tcPr/>
                </a:tc>
                <a:extLst>
                  <a:ext uri="{0D108BD9-81ED-4DB2-BD59-A6C34878D82A}">
                    <a16:rowId xmlns:a16="http://schemas.microsoft.com/office/drawing/2014/main" val="10000"/>
                  </a:ext>
                </a:extLst>
              </a:tr>
              <a:tr h="453938">
                <a:tc>
                  <a:txBody>
                    <a:bodyPr/>
                    <a:lstStyle/>
                    <a:p>
                      <a:r>
                        <a:rPr lang="sl-SI" sz="1400" b="1" dirty="0"/>
                        <a:t>Beli znaki na nogah</a:t>
                      </a:r>
                    </a:p>
                  </a:txBody>
                  <a:tcPr/>
                </a:tc>
                <a:tc>
                  <a:txBody>
                    <a:bodyPr/>
                    <a:lstStyle/>
                    <a:p>
                      <a:r>
                        <a:rPr lang="sl-SI" sz="1400" b="1" dirty="0"/>
                        <a:t>17</a:t>
                      </a:r>
                      <a:r>
                        <a:rPr lang="sl-SI" sz="1400" dirty="0"/>
                        <a:t> </a:t>
                      </a:r>
                      <a:r>
                        <a:rPr lang="sl-SI" sz="1400" b="1" dirty="0">
                          <a:solidFill>
                            <a:srgbClr val="FF0000"/>
                          </a:solidFill>
                        </a:rPr>
                        <a:t>(11,0%)</a:t>
                      </a:r>
                    </a:p>
                  </a:txBody>
                  <a:tcPr/>
                </a:tc>
                <a:tc>
                  <a:txBody>
                    <a:bodyPr/>
                    <a:lstStyle/>
                    <a:p>
                      <a:r>
                        <a:rPr lang="sl-SI" sz="1400" b="1" dirty="0"/>
                        <a:t>28</a:t>
                      </a:r>
                      <a:r>
                        <a:rPr lang="sl-SI" sz="1400" dirty="0"/>
                        <a:t> </a:t>
                      </a:r>
                      <a:r>
                        <a:rPr lang="sl-SI" sz="1400" b="1" dirty="0">
                          <a:solidFill>
                            <a:srgbClr val="FF0000"/>
                          </a:solidFill>
                        </a:rPr>
                        <a:t>(14,3%)</a:t>
                      </a:r>
                    </a:p>
                  </a:txBody>
                  <a:tcPr/>
                </a:tc>
                <a:tc>
                  <a:txBody>
                    <a:bodyPr/>
                    <a:lstStyle/>
                    <a:p>
                      <a:r>
                        <a:rPr lang="sl-SI" sz="1400" b="1" dirty="0"/>
                        <a:t>32</a:t>
                      </a:r>
                      <a:r>
                        <a:rPr lang="sl-SI" sz="1400" dirty="0"/>
                        <a:t> </a:t>
                      </a:r>
                      <a:r>
                        <a:rPr lang="sl-SI" sz="1400" b="1" dirty="0">
                          <a:solidFill>
                            <a:srgbClr val="FF0000"/>
                          </a:solidFill>
                        </a:rPr>
                        <a:t>(11,3)</a:t>
                      </a:r>
                    </a:p>
                  </a:txBody>
                  <a:tcPr/>
                </a:tc>
                <a:tc>
                  <a:txBody>
                    <a:bodyPr/>
                    <a:lstStyle/>
                    <a:p>
                      <a:r>
                        <a:rPr lang="sl-SI" sz="1400" b="0" dirty="0">
                          <a:solidFill>
                            <a:schemeClr val="tx1"/>
                          </a:solidFill>
                        </a:rPr>
                        <a:t>10 (3,6%)</a:t>
                      </a:r>
                    </a:p>
                  </a:txBody>
                  <a:tcPr/>
                </a:tc>
                <a:tc>
                  <a:txBody>
                    <a:bodyPr/>
                    <a:lstStyle/>
                    <a:p>
                      <a:r>
                        <a:rPr lang="sl-SI" sz="1400" b="0" dirty="0">
                          <a:solidFill>
                            <a:schemeClr val="tx1"/>
                          </a:solidFill>
                        </a:rPr>
                        <a:t>17 (4,8%)</a:t>
                      </a:r>
                    </a:p>
                  </a:txBody>
                  <a:tcPr/>
                </a:tc>
                <a:tc>
                  <a:txBody>
                    <a:bodyPr/>
                    <a:lstStyle/>
                    <a:p>
                      <a:r>
                        <a:rPr lang="sl-SI" sz="1400" b="0" dirty="0">
                          <a:solidFill>
                            <a:schemeClr val="tx1"/>
                          </a:solidFill>
                        </a:rPr>
                        <a:t>16 </a:t>
                      </a:r>
                      <a:r>
                        <a:rPr lang="sl-SI" sz="1400" b="0" dirty="0">
                          <a:solidFill>
                            <a:srgbClr val="FF0000"/>
                          </a:solidFill>
                        </a:rPr>
                        <a:t>(5,1%)</a:t>
                      </a:r>
                    </a:p>
                  </a:txBody>
                  <a:tcPr/>
                </a:tc>
                <a:extLst>
                  <a:ext uri="{0D108BD9-81ED-4DB2-BD59-A6C34878D82A}">
                    <a16:rowId xmlns:a16="http://schemas.microsoft.com/office/drawing/2014/main" val="10001"/>
                  </a:ext>
                </a:extLst>
              </a:tr>
              <a:tr h="453938">
                <a:tc>
                  <a:txBody>
                    <a:bodyPr/>
                    <a:lstStyle/>
                    <a:p>
                      <a:r>
                        <a:rPr lang="sl-SI" sz="1400" b="0" dirty="0">
                          <a:solidFill>
                            <a:srgbClr val="FF0000"/>
                          </a:solidFill>
                        </a:rPr>
                        <a:t>Beli znaki</a:t>
                      </a:r>
                      <a:r>
                        <a:rPr lang="sl-SI" sz="1400" b="0" baseline="0" dirty="0">
                          <a:solidFill>
                            <a:srgbClr val="FF0000"/>
                          </a:solidFill>
                        </a:rPr>
                        <a:t> na glavi</a:t>
                      </a:r>
                      <a:endParaRPr lang="sl-SI" sz="1400" b="0" dirty="0">
                        <a:solidFill>
                          <a:srgbClr val="FF0000"/>
                        </a:solidFill>
                      </a:endParaRPr>
                    </a:p>
                  </a:txBody>
                  <a:tcPr/>
                </a:tc>
                <a:tc>
                  <a:txBody>
                    <a:bodyPr/>
                    <a:lstStyle/>
                    <a:p>
                      <a:r>
                        <a:rPr lang="sl-SI" sz="1400" b="1" dirty="0"/>
                        <a:t>18</a:t>
                      </a:r>
                      <a:r>
                        <a:rPr lang="sl-SI" sz="1400" dirty="0"/>
                        <a:t> </a:t>
                      </a:r>
                      <a:r>
                        <a:rPr lang="sl-SI" sz="1400" b="1" dirty="0">
                          <a:solidFill>
                            <a:srgbClr val="FF0000"/>
                          </a:solidFill>
                        </a:rPr>
                        <a:t>(11,6%)</a:t>
                      </a:r>
                    </a:p>
                  </a:txBody>
                  <a:tcPr/>
                </a:tc>
                <a:tc>
                  <a:txBody>
                    <a:bodyPr/>
                    <a:lstStyle/>
                    <a:p>
                      <a:r>
                        <a:rPr lang="sl-SI" sz="1400" dirty="0"/>
                        <a:t>16 </a:t>
                      </a:r>
                      <a:r>
                        <a:rPr lang="sl-SI" sz="1400" b="0" dirty="0">
                          <a:solidFill>
                            <a:srgbClr val="FF0000"/>
                          </a:solidFill>
                        </a:rPr>
                        <a:t>(8,1%)</a:t>
                      </a:r>
                    </a:p>
                  </a:txBody>
                  <a:tcPr/>
                </a:tc>
                <a:tc>
                  <a:txBody>
                    <a:bodyPr/>
                    <a:lstStyle/>
                    <a:p>
                      <a:r>
                        <a:rPr lang="sl-SI" sz="1400" dirty="0"/>
                        <a:t>21 </a:t>
                      </a:r>
                      <a:r>
                        <a:rPr lang="sl-SI" sz="1400" b="0" dirty="0">
                          <a:solidFill>
                            <a:srgbClr val="FF0000"/>
                          </a:solidFill>
                        </a:rPr>
                        <a:t>(7,4%)</a:t>
                      </a:r>
                    </a:p>
                  </a:txBody>
                  <a:tcPr/>
                </a:tc>
                <a:tc>
                  <a:txBody>
                    <a:bodyPr/>
                    <a:lstStyle/>
                    <a:p>
                      <a:r>
                        <a:rPr lang="sl-SI" sz="1400" b="0" dirty="0">
                          <a:solidFill>
                            <a:schemeClr val="tx1"/>
                          </a:solidFill>
                        </a:rPr>
                        <a:t>4</a:t>
                      </a:r>
                      <a:r>
                        <a:rPr lang="sl-SI" sz="1400" b="1" dirty="0">
                          <a:solidFill>
                            <a:srgbClr val="00B050"/>
                          </a:solidFill>
                        </a:rPr>
                        <a:t> (1,4%)</a:t>
                      </a:r>
                    </a:p>
                  </a:txBody>
                  <a:tcPr/>
                </a:tc>
                <a:tc>
                  <a:txBody>
                    <a:bodyPr/>
                    <a:lstStyle/>
                    <a:p>
                      <a:r>
                        <a:rPr lang="sl-SI" sz="1400" b="0" dirty="0">
                          <a:solidFill>
                            <a:schemeClr val="tx1"/>
                          </a:solidFill>
                        </a:rPr>
                        <a:t>17</a:t>
                      </a:r>
                      <a:r>
                        <a:rPr lang="sl-SI" sz="1400" b="1" dirty="0">
                          <a:solidFill>
                            <a:srgbClr val="00B050"/>
                          </a:solidFill>
                        </a:rPr>
                        <a:t> </a:t>
                      </a:r>
                      <a:r>
                        <a:rPr lang="sl-SI" sz="1400" b="0" dirty="0">
                          <a:solidFill>
                            <a:schemeClr val="tx1"/>
                          </a:solidFill>
                        </a:rPr>
                        <a:t>(4,8%)</a:t>
                      </a:r>
                    </a:p>
                  </a:txBody>
                  <a:tcPr/>
                </a:tc>
                <a:tc>
                  <a:txBody>
                    <a:bodyPr/>
                    <a:lstStyle/>
                    <a:p>
                      <a:r>
                        <a:rPr lang="sl-SI" sz="1400" b="0" dirty="0">
                          <a:solidFill>
                            <a:schemeClr val="tx1"/>
                          </a:solidFill>
                        </a:rPr>
                        <a:t>9 (2,8%)</a:t>
                      </a:r>
                    </a:p>
                  </a:txBody>
                  <a:tcPr/>
                </a:tc>
                <a:extLst>
                  <a:ext uri="{0D108BD9-81ED-4DB2-BD59-A6C34878D82A}">
                    <a16:rowId xmlns:a16="http://schemas.microsoft.com/office/drawing/2014/main" val="10002"/>
                  </a:ext>
                </a:extLst>
              </a:tr>
              <a:tr h="296997">
                <a:tc>
                  <a:txBody>
                    <a:bodyPr/>
                    <a:lstStyle/>
                    <a:p>
                      <a:r>
                        <a:rPr lang="sl-SI" sz="1400" b="1" dirty="0">
                          <a:solidFill>
                            <a:schemeClr val="tx1"/>
                          </a:solidFill>
                        </a:rPr>
                        <a:t>Pikasto pisana</a:t>
                      </a:r>
                    </a:p>
                  </a:txBody>
                  <a:tcPr/>
                </a:tc>
                <a:tc>
                  <a:txBody>
                    <a:bodyPr/>
                    <a:lstStyle/>
                    <a:p>
                      <a:r>
                        <a:rPr lang="sl-SI" sz="1400" dirty="0"/>
                        <a:t>7   (4,5%)</a:t>
                      </a:r>
                    </a:p>
                  </a:txBody>
                  <a:tcPr/>
                </a:tc>
                <a:tc>
                  <a:txBody>
                    <a:bodyPr/>
                    <a:lstStyle/>
                    <a:p>
                      <a:r>
                        <a:rPr lang="sl-SI" sz="1400" dirty="0"/>
                        <a:t>14 </a:t>
                      </a:r>
                      <a:r>
                        <a:rPr lang="sl-SI" sz="1400" b="0" dirty="0">
                          <a:solidFill>
                            <a:srgbClr val="FF0000"/>
                          </a:solidFill>
                        </a:rPr>
                        <a:t>(7,1%)</a:t>
                      </a:r>
                    </a:p>
                  </a:txBody>
                  <a:tcPr/>
                </a:tc>
                <a:tc>
                  <a:txBody>
                    <a:bodyPr/>
                    <a:lstStyle/>
                    <a:p>
                      <a:r>
                        <a:rPr lang="sl-SI" sz="1400" dirty="0"/>
                        <a:t>11 (3,9%)</a:t>
                      </a:r>
                    </a:p>
                  </a:txBody>
                  <a:tcPr/>
                </a:tc>
                <a:tc>
                  <a:txBody>
                    <a:bodyPr/>
                    <a:lstStyle/>
                    <a:p>
                      <a:r>
                        <a:rPr lang="sl-SI" sz="1400" b="0" dirty="0">
                          <a:solidFill>
                            <a:schemeClr val="tx1"/>
                          </a:solidFill>
                        </a:rPr>
                        <a:t>3</a:t>
                      </a:r>
                      <a:r>
                        <a:rPr lang="sl-SI" sz="1400" b="1" dirty="0">
                          <a:solidFill>
                            <a:srgbClr val="00B050"/>
                          </a:solidFill>
                        </a:rPr>
                        <a:t> (1,1%)</a:t>
                      </a:r>
                    </a:p>
                  </a:txBody>
                  <a:tcPr/>
                </a:tc>
                <a:tc>
                  <a:txBody>
                    <a:bodyPr/>
                    <a:lstStyle/>
                    <a:p>
                      <a:r>
                        <a:rPr lang="sl-SI" sz="1400" b="0" dirty="0">
                          <a:solidFill>
                            <a:schemeClr val="tx1"/>
                          </a:solidFill>
                        </a:rPr>
                        <a:t>11</a:t>
                      </a:r>
                      <a:r>
                        <a:rPr lang="sl-SI" sz="1400" b="1" dirty="0">
                          <a:solidFill>
                            <a:srgbClr val="00B050"/>
                          </a:solidFill>
                        </a:rPr>
                        <a:t> </a:t>
                      </a:r>
                      <a:r>
                        <a:rPr lang="sl-SI" sz="1400" b="0" dirty="0">
                          <a:solidFill>
                            <a:schemeClr val="tx1"/>
                          </a:solidFill>
                        </a:rPr>
                        <a:t>(3,0%)</a:t>
                      </a:r>
                    </a:p>
                  </a:txBody>
                  <a:tcPr/>
                </a:tc>
                <a:tc>
                  <a:txBody>
                    <a:bodyPr/>
                    <a:lstStyle/>
                    <a:p>
                      <a:r>
                        <a:rPr lang="sl-SI" sz="1400" b="0" dirty="0">
                          <a:solidFill>
                            <a:schemeClr val="tx1"/>
                          </a:solidFill>
                        </a:rPr>
                        <a:t>6 </a:t>
                      </a:r>
                      <a:r>
                        <a:rPr lang="sl-SI" sz="1400" b="1" dirty="0">
                          <a:solidFill>
                            <a:srgbClr val="00B050"/>
                          </a:solidFill>
                        </a:rPr>
                        <a:t>(1,9%)</a:t>
                      </a:r>
                    </a:p>
                  </a:txBody>
                  <a:tcPr/>
                </a:tc>
                <a:extLst>
                  <a:ext uri="{0D108BD9-81ED-4DB2-BD59-A6C34878D82A}">
                    <a16:rowId xmlns:a16="http://schemas.microsoft.com/office/drawing/2014/main" val="10003"/>
                  </a:ext>
                </a:extLst>
              </a:tr>
              <a:tr h="296997">
                <a:tc>
                  <a:txBody>
                    <a:bodyPr/>
                    <a:lstStyle/>
                    <a:p>
                      <a:r>
                        <a:rPr lang="sl-SI" sz="1400" b="1" dirty="0"/>
                        <a:t>Temen smrček</a:t>
                      </a:r>
                    </a:p>
                  </a:txBody>
                  <a:tcPr/>
                </a:tc>
                <a:tc>
                  <a:txBody>
                    <a:bodyPr/>
                    <a:lstStyle/>
                    <a:p>
                      <a:r>
                        <a:rPr lang="sl-SI" sz="1400" dirty="0"/>
                        <a:t>8   </a:t>
                      </a:r>
                      <a:r>
                        <a:rPr lang="sl-SI" sz="1400" dirty="0">
                          <a:solidFill>
                            <a:srgbClr val="FF0000"/>
                          </a:solidFill>
                        </a:rPr>
                        <a:t>(5,2%)</a:t>
                      </a:r>
                    </a:p>
                  </a:txBody>
                  <a:tcPr/>
                </a:tc>
                <a:tc>
                  <a:txBody>
                    <a:bodyPr/>
                    <a:lstStyle/>
                    <a:p>
                      <a:r>
                        <a:rPr lang="sl-SI" sz="1400" dirty="0"/>
                        <a:t>10 </a:t>
                      </a:r>
                      <a:r>
                        <a:rPr lang="sl-SI" sz="1400" b="0" dirty="0">
                          <a:solidFill>
                            <a:srgbClr val="FF0000"/>
                          </a:solidFill>
                        </a:rPr>
                        <a:t>(5,1%)</a:t>
                      </a:r>
                    </a:p>
                  </a:txBody>
                  <a:tcPr/>
                </a:tc>
                <a:tc>
                  <a:txBody>
                    <a:bodyPr/>
                    <a:lstStyle/>
                    <a:p>
                      <a:r>
                        <a:rPr lang="sl-SI" sz="1400" dirty="0"/>
                        <a:t>16 </a:t>
                      </a:r>
                      <a:r>
                        <a:rPr lang="sl-SI" sz="1400" b="0" dirty="0">
                          <a:solidFill>
                            <a:srgbClr val="FF0000"/>
                          </a:solidFill>
                        </a:rPr>
                        <a:t>(5,7%)</a:t>
                      </a:r>
                    </a:p>
                  </a:txBody>
                  <a:tcPr/>
                </a:tc>
                <a:tc>
                  <a:txBody>
                    <a:bodyPr/>
                    <a:lstStyle/>
                    <a:p>
                      <a:r>
                        <a:rPr lang="sl-SI" sz="1400" b="0" dirty="0">
                          <a:solidFill>
                            <a:schemeClr val="tx1"/>
                          </a:solidFill>
                        </a:rPr>
                        <a:t>12 (4,3%)</a:t>
                      </a:r>
                    </a:p>
                  </a:txBody>
                  <a:tcPr/>
                </a:tc>
                <a:tc>
                  <a:txBody>
                    <a:bodyPr/>
                    <a:lstStyle/>
                    <a:p>
                      <a:r>
                        <a:rPr lang="sl-SI" sz="1400" b="0" dirty="0">
                          <a:solidFill>
                            <a:schemeClr val="tx1"/>
                          </a:solidFill>
                        </a:rPr>
                        <a:t>10 (2,8%)</a:t>
                      </a:r>
                    </a:p>
                  </a:txBody>
                  <a:tcPr/>
                </a:tc>
                <a:tc>
                  <a:txBody>
                    <a:bodyPr/>
                    <a:lstStyle/>
                    <a:p>
                      <a:r>
                        <a:rPr lang="sl-SI" sz="1400" b="0" dirty="0">
                          <a:solidFill>
                            <a:schemeClr val="tx1"/>
                          </a:solidFill>
                        </a:rPr>
                        <a:t>18 </a:t>
                      </a:r>
                      <a:r>
                        <a:rPr lang="sl-SI" sz="1400" b="0" dirty="0">
                          <a:solidFill>
                            <a:srgbClr val="FF0000"/>
                          </a:solidFill>
                        </a:rPr>
                        <a:t>(5,7%)</a:t>
                      </a:r>
                    </a:p>
                  </a:txBody>
                  <a:tcPr/>
                </a:tc>
                <a:extLst>
                  <a:ext uri="{0D108BD9-81ED-4DB2-BD59-A6C34878D82A}">
                    <a16:rowId xmlns:a16="http://schemas.microsoft.com/office/drawing/2014/main" val="10004"/>
                  </a:ext>
                </a:extLst>
              </a:tr>
              <a:tr h="453938">
                <a:tc>
                  <a:txBody>
                    <a:bodyPr/>
                    <a:lstStyle/>
                    <a:p>
                      <a:r>
                        <a:rPr lang="sl-SI" sz="1400" b="1" dirty="0">
                          <a:solidFill>
                            <a:srgbClr val="00B050"/>
                          </a:solidFill>
                        </a:rPr>
                        <a:t>Izbuljenost oči</a:t>
                      </a:r>
                    </a:p>
                  </a:txBody>
                  <a:tcPr/>
                </a:tc>
                <a:tc>
                  <a:txBody>
                    <a:bodyPr/>
                    <a:lstStyle/>
                    <a:p>
                      <a:r>
                        <a:rPr lang="sl-SI" sz="1400" dirty="0">
                          <a:solidFill>
                            <a:schemeClr val="tx1"/>
                          </a:solidFill>
                        </a:rPr>
                        <a:t>-</a:t>
                      </a:r>
                    </a:p>
                  </a:txBody>
                  <a:tcPr/>
                </a:tc>
                <a:tc>
                  <a:txBody>
                    <a:bodyPr/>
                    <a:lstStyle/>
                    <a:p>
                      <a:r>
                        <a:rPr lang="sl-SI" sz="1400" b="0" dirty="0">
                          <a:solidFill>
                            <a:schemeClr val="tx1"/>
                          </a:solidFill>
                        </a:rPr>
                        <a:t>-</a:t>
                      </a:r>
                    </a:p>
                  </a:txBody>
                  <a:tcPr/>
                </a:tc>
                <a:tc>
                  <a:txBody>
                    <a:bodyPr/>
                    <a:lstStyle/>
                    <a:p>
                      <a:r>
                        <a:rPr lang="sl-SI" sz="1400" b="0" dirty="0">
                          <a:solidFill>
                            <a:schemeClr val="tx1"/>
                          </a:solidFill>
                        </a:rPr>
                        <a:t>-</a:t>
                      </a:r>
                    </a:p>
                  </a:txBody>
                  <a:tcPr/>
                </a:tc>
                <a:tc>
                  <a:txBody>
                    <a:bodyPr/>
                    <a:lstStyle/>
                    <a:p>
                      <a:r>
                        <a:rPr lang="sl-SI" sz="1400" b="0" dirty="0">
                          <a:solidFill>
                            <a:schemeClr val="tx1"/>
                          </a:solidFill>
                        </a:rPr>
                        <a:t>6</a:t>
                      </a:r>
                      <a:r>
                        <a:rPr lang="sl-SI" sz="1400" b="1" dirty="0">
                          <a:solidFill>
                            <a:srgbClr val="00B050"/>
                          </a:solidFill>
                        </a:rPr>
                        <a:t> </a:t>
                      </a:r>
                      <a:r>
                        <a:rPr lang="sl-SI" sz="1400" b="0" dirty="0">
                          <a:solidFill>
                            <a:schemeClr val="tx1"/>
                          </a:solidFill>
                        </a:rPr>
                        <a:t>(2,2%)</a:t>
                      </a:r>
                    </a:p>
                  </a:txBody>
                  <a:tcPr/>
                </a:tc>
                <a:tc>
                  <a:txBody>
                    <a:bodyPr/>
                    <a:lstStyle/>
                    <a:p>
                      <a:r>
                        <a:rPr lang="sl-SI" sz="1400" b="0" dirty="0">
                          <a:solidFill>
                            <a:schemeClr val="tx1"/>
                          </a:solidFill>
                        </a:rPr>
                        <a:t>7</a:t>
                      </a:r>
                      <a:r>
                        <a:rPr lang="sl-SI" sz="1400" b="1" dirty="0">
                          <a:solidFill>
                            <a:srgbClr val="00B050"/>
                          </a:solidFill>
                        </a:rPr>
                        <a:t> (1,9,%)</a:t>
                      </a:r>
                    </a:p>
                  </a:txBody>
                  <a:tcPr/>
                </a:tc>
                <a:tc>
                  <a:txBody>
                    <a:bodyPr/>
                    <a:lstStyle/>
                    <a:p>
                      <a:r>
                        <a:rPr lang="sl-SI" sz="1400" b="0" dirty="0">
                          <a:solidFill>
                            <a:schemeClr val="tx1"/>
                          </a:solidFill>
                        </a:rPr>
                        <a:t>3</a:t>
                      </a:r>
                      <a:r>
                        <a:rPr lang="sl-SI" sz="1400" b="1" dirty="0">
                          <a:solidFill>
                            <a:srgbClr val="00B050"/>
                          </a:solidFill>
                        </a:rPr>
                        <a:t> (0,9%)</a:t>
                      </a:r>
                    </a:p>
                  </a:txBody>
                  <a:tcPr/>
                </a:tc>
                <a:extLst>
                  <a:ext uri="{0D108BD9-81ED-4DB2-BD59-A6C34878D82A}">
                    <a16:rowId xmlns:a16="http://schemas.microsoft.com/office/drawing/2014/main" val="10005"/>
                  </a:ext>
                </a:extLst>
              </a:tr>
              <a:tr h="296997">
                <a:tc>
                  <a:txBody>
                    <a:bodyPr/>
                    <a:lstStyle/>
                    <a:p>
                      <a:r>
                        <a:rPr lang="sl-SI" sz="1400" b="1" dirty="0"/>
                        <a:t>Kravja stoja</a:t>
                      </a:r>
                    </a:p>
                  </a:txBody>
                  <a:tcPr/>
                </a:tc>
                <a:tc>
                  <a:txBody>
                    <a:bodyPr/>
                    <a:lstStyle/>
                    <a:p>
                      <a:r>
                        <a:rPr lang="sl-SI" sz="1400" b="1" dirty="0"/>
                        <a:t>16</a:t>
                      </a:r>
                      <a:r>
                        <a:rPr lang="sl-SI" sz="1400" dirty="0"/>
                        <a:t> </a:t>
                      </a:r>
                      <a:r>
                        <a:rPr lang="sl-SI" sz="1400" b="1" dirty="0">
                          <a:solidFill>
                            <a:srgbClr val="FF0000"/>
                          </a:solidFill>
                        </a:rPr>
                        <a:t>(10,3%)</a:t>
                      </a:r>
                    </a:p>
                  </a:txBody>
                  <a:tcPr/>
                </a:tc>
                <a:tc>
                  <a:txBody>
                    <a:bodyPr/>
                    <a:lstStyle/>
                    <a:p>
                      <a:r>
                        <a:rPr lang="sl-SI" sz="1400" dirty="0"/>
                        <a:t>17 </a:t>
                      </a:r>
                      <a:r>
                        <a:rPr lang="sl-SI" sz="1400" b="0" dirty="0">
                          <a:solidFill>
                            <a:srgbClr val="FF0000"/>
                          </a:solidFill>
                        </a:rPr>
                        <a:t>(8,7%)</a:t>
                      </a:r>
                    </a:p>
                  </a:txBody>
                  <a:tcPr/>
                </a:tc>
                <a:tc>
                  <a:txBody>
                    <a:bodyPr/>
                    <a:lstStyle/>
                    <a:p>
                      <a:r>
                        <a:rPr lang="sl-SI" sz="1400" dirty="0"/>
                        <a:t>19 </a:t>
                      </a:r>
                      <a:r>
                        <a:rPr lang="sl-SI" sz="1400" b="0" dirty="0">
                          <a:solidFill>
                            <a:srgbClr val="FF0000"/>
                          </a:solidFill>
                        </a:rPr>
                        <a:t>(6,7%)</a:t>
                      </a:r>
                    </a:p>
                  </a:txBody>
                  <a:tcPr/>
                </a:tc>
                <a:tc>
                  <a:txBody>
                    <a:bodyPr/>
                    <a:lstStyle/>
                    <a:p>
                      <a:r>
                        <a:rPr lang="sl-SI" sz="1400" b="0" dirty="0">
                          <a:solidFill>
                            <a:schemeClr val="tx1"/>
                          </a:solidFill>
                        </a:rPr>
                        <a:t>4 </a:t>
                      </a:r>
                      <a:r>
                        <a:rPr lang="sl-SI" sz="1400" b="1" dirty="0">
                          <a:solidFill>
                            <a:srgbClr val="00B050"/>
                          </a:solidFill>
                        </a:rPr>
                        <a:t>(1,4%)</a:t>
                      </a:r>
                    </a:p>
                  </a:txBody>
                  <a:tcPr/>
                </a:tc>
                <a:tc>
                  <a:txBody>
                    <a:bodyPr/>
                    <a:lstStyle/>
                    <a:p>
                      <a:r>
                        <a:rPr lang="sl-SI" sz="1400" b="0" dirty="0">
                          <a:solidFill>
                            <a:schemeClr val="tx1"/>
                          </a:solidFill>
                        </a:rPr>
                        <a:t>6 </a:t>
                      </a:r>
                      <a:r>
                        <a:rPr lang="sl-SI" sz="1400" b="1" dirty="0">
                          <a:solidFill>
                            <a:srgbClr val="00B050"/>
                          </a:solidFill>
                        </a:rPr>
                        <a:t>(1,7%)</a:t>
                      </a:r>
                    </a:p>
                  </a:txBody>
                  <a:tcPr/>
                </a:tc>
                <a:tc>
                  <a:txBody>
                    <a:bodyPr/>
                    <a:lstStyle/>
                    <a:p>
                      <a:r>
                        <a:rPr lang="sl-SI" sz="1400" b="0" dirty="0">
                          <a:solidFill>
                            <a:schemeClr val="tx1"/>
                          </a:solidFill>
                        </a:rPr>
                        <a:t>4</a:t>
                      </a:r>
                      <a:r>
                        <a:rPr lang="sl-SI" sz="1400" b="1" dirty="0">
                          <a:solidFill>
                            <a:srgbClr val="00B050"/>
                          </a:solidFill>
                        </a:rPr>
                        <a:t> (1,3%)</a:t>
                      </a:r>
                    </a:p>
                  </a:txBody>
                  <a:tcPr/>
                </a:tc>
                <a:extLst>
                  <a:ext uri="{0D108BD9-81ED-4DB2-BD59-A6C34878D82A}">
                    <a16:rowId xmlns:a16="http://schemas.microsoft.com/office/drawing/2014/main" val="10006"/>
                  </a:ext>
                </a:extLst>
              </a:tr>
              <a:tr h="453938">
                <a:tc>
                  <a:txBody>
                    <a:bodyPr/>
                    <a:lstStyle/>
                    <a:p>
                      <a:r>
                        <a:rPr lang="sl-SI" sz="1400" b="1" dirty="0"/>
                        <a:t>Stopničasto vime</a:t>
                      </a:r>
                    </a:p>
                  </a:txBody>
                  <a:tcPr/>
                </a:tc>
                <a:tc>
                  <a:txBody>
                    <a:bodyPr/>
                    <a:lstStyle/>
                    <a:p>
                      <a:r>
                        <a:rPr lang="sl-SI" sz="1400" dirty="0"/>
                        <a:t>7   (4,5%)</a:t>
                      </a:r>
                    </a:p>
                  </a:txBody>
                  <a:tcPr/>
                </a:tc>
                <a:tc>
                  <a:txBody>
                    <a:bodyPr/>
                    <a:lstStyle/>
                    <a:p>
                      <a:r>
                        <a:rPr lang="sl-SI" sz="1400" dirty="0"/>
                        <a:t>12 </a:t>
                      </a:r>
                      <a:r>
                        <a:rPr lang="sl-SI" sz="1400" b="0" dirty="0">
                          <a:solidFill>
                            <a:srgbClr val="FF0000"/>
                          </a:solidFill>
                        </a:rPr>
                        <a:t>(6,1%)</a:t>
                      </a:r>
                    </a:p>
                  </a:txBody>
                  <a:tcPr/>
                </a:tc>
                <a:tc>
                  <a:txBody>
                    <a:bodyPr/>
                    <a:lstStyle/>
                    <a:p>
                      <a:r>
                        <a:rPr lang="sl-SI" sz="1400" dirty="0"/>
                        <a:t>18 </a:t>
                      </a:r>
                      <a:r>
                        <a:rPr lang="sl-SI" sz="1400" b="0" dirty="0">
                          <a:solidFill>
                            <a:srgbClr val="FF0000"/>
                          </a:solidFill>
                        </a:rPr>
                        <a:t>(6,4%)</a:t>
                      </a:r>
                    </a:p>
                  </a:txBody>
                  <a:tcPr/>
                </a:tc>
                <a:tc>
                  <a:txBody>
                    <a:bodyPr/>
                    <a:lstStyle/>
                    <a:p>
                      <a:r>
                        <a:rPr lang="sl-SI" sz="1400" b="0" dirty="0">
                          <a:solidFill>
                            <a:schemeClr val="tx1"/>
                          </a:solidFill>
                        </a:rPr>
                        <a:t>20 </a:t>
                      </a:r>
                      <a:r>
                        <a:rPr lang="sl-SI" sz="1400" b="0" dirty="0">
                          <a:solidFill>
                            <a:srgbClr val="FF0000"/>
                          </a:solidFill>
                        </a:rPr>
                        <a:t>(7,2%)</a:t>
                      </a:r>
                    </a:p>
                  </a:txBody>
                  <a:tcPr/>
                </a:tc>
                <a:tc>
                  <a:txBody>
                    <a:bodyPr/>
                    <a:lstStyle/>
                    <a:p>
                      <a:r>
                        <a:rPr lang="sl-SI" sz="1400" b="0" dirty="0">
                          <a:solidFill>
                            <a:schemeClr val="tx1"/>
                          </a:solidFill>
                        </a:rPr>
                        <a:t>22 </a:t>
                      </a:r>
                      <a:r>
                        <a:rPr lang="sl-SI" sz="1400" b="0" dirty="0">
                          <a:solidFill>
                            <a:srgbClr val="FF0000"/>
                          </a:solidFill>
                        </a:rPr>
                        <a:t>(6,2%)</a:t>
                      </a:r>
                    </a:p>
                  </a:txBody>
                  <a:tcPr/>
                </a:tc>
                <a:tc>
                  <a:txBody>
                    <a:bodyPr/>
                    <a:lstStyle/>
                    <a:p>
                      <a:r>
                        <a:rPr lang="sl-SI" sz="1400" b="0" dirty="0">
                          <a:solidFill>
                            <a:schemeClr val="tx1"/>
                          </a:solidFill>
                        </a:rPr>
                        <a:t>8 (2,5%)</a:t>
                      </a:r>
                    </a:p>
                  </a:txBody>
                  <a:tcPr/>
                </a:tc>
                <a:extLst>
                  <a:ext uri="{0D108BD9-81ED-4DB2-BD59-A6C34878D82A}">
                    <a16:rowId xmlns:a16="http://schemas.microsoft.com/office/drawing/2014/main" val="10007"/>
                  </a:ext>
                </a:extLst>
              </a:tr>
              <a:tr h="296997">
                <a:tc>
                  <a:txBody>
                    <a:bodyPr/>
                    <a:lstStyle/>
                    <a:p>
                      <a:r>
                        <a:rPr lang="sl-SI" sz="1600" b="1" dirty="0" err="1">
                          <a:solidFill>
                            <a:srgbClr val="FF0000"/>
                          </a:solidFill>
                        </a:rPr>
                        <a:t>Paseski</a:t>
                      </a:r>
                      <a:endParaRPr lang="sl-SI" sz="1600" b="1" dirty="0">
                        <a:solidFill>
                          <a:srgbClr val="00B050"/>
                        </a:solidFill>
                      </a:endParaRPr>
                    </a:p>
                  </a:txBody>
                  <a:tcPr/>
                </a:tc>
                <a:tc>
                  <a:txBody>
                    <a:bodyPr/>
                    <a:lstStyle/>
                    <a:p>
                      <a:r>
                        <a:rPr lang="sl-SI" sz="1600" b="1" dirty="0"/>
                        <a:t>56</a:t>
                      </a:r>
                      <a:r>
                        <a:rPr lang="sl-SI" sz="1600" dirty="0"/>
                        <a:t> </a:t>
                      </a:r>
                      <a:r>
                        <a:rPr lang="sl-SI" sz="1600" b="1" dirty="0">
                          <a:solidFill>
                            <a:srgbClr val="FF0000"/>
                          </a:solidFill>
                        </a:rPr>
                        <a:t>(36,1%)</a:t>
                      </a:r>
                    </a:p>
                  </a:txBody>
                  <a:tcPr/>
                </a:tc>
                <a:tc>
                  <a:txBody>
                    <a:bodyPr/>
                    <a:lstStyle/>
                    <a:p>
                      <a:r>
                        <a:rPr lang="sl-SI" sz="1600" b="1" dirty="0"/>
                        <a:t>48</a:t>
                      </a:r>
                      <a:r>
                        <a:rPr lang="sl-SI" sz="1600" dirty="0"/>
                        <a:t> </a:t>
                      </a:r>
                      <a:r>
                        <a:rPr lang="sl-SI" sz="1600" b="1" dirty="0">
                          <a:solidFill>
                            <a:srgbClr val="FF0000"/>
                          </a:solidFill>
                        </a:rPr>
                        <a:t>(24,5%)</a:t>
                      </a:r>
                    </a:p>
                  </a:txBody>
                  <a:tcPr/>
                </a:tc>
                <a:tc>
                  <a:txBody>
                    <a:bodyPr/>
                    <a:lstStyle/>
                    <a:p>
                      <a:r>
                        <a:rPr lang="sl-SI" sz="1600" dirty="0"/>
                        <a:t>92 </a:t>
                      </a:r>
                      <a:r>
                        <a:rPr lang="sl-SI" sz="1600" b="1" dirty="0">
                          <a:solidFill>
                            <a:srgbClr val="FF0000"/>
                          </a:solidFill>
                        </a:rPr>
                        <a:t>(32,6%)</a:t>
                      </a:r>
                    </a:p>
                  </a:txBody>
                  <a:tcPr/>
                </a:tc>
                <a:tc>
                  <a:txBody>
                    <a:bodyPr/>
                    <a:lstStyle/>
                    <a:p>
                      <a:r>
                        <a:rPr lang="sl-SI" sz="1600" b="1" dirty="0">
                          <a:solidFill>
                            <a:schemeClr val="tx1"/>
                          </a:solidFill>
                        </a:rPr>
                        <a:t>83</a:t>
                      </a:r>
                      <a:r>
                        <a:rPr lang="sl-SI" sz="1600" b="1" dirty="0">
                          <a:solidFill>
                            <a:srgbClr val="FF0000"/>
                          </a:solidFill>
                        </a:rPr>
                        <a:t> (30,1%)</a:t>
                      </a:r>
                    </a:p>
                  </a:txBody>
                  <a:tcPr/>
                </a:tc>
                <a:tc>
                  <a:txBody>
                    <a:bodyPr/>
                    <a:lstStyle/>
                    <a:p>
                      <a:r>
                        <a:rPr lang="sl-SI" sz="1600" b="1" dirty="0">
                          <a:solidFill>
                            <a:schemeClr val="tx1"/>
                          </a:solidFill>
                        </a:rPr>
                        <a:t>96</a:t>
                      </a:r>
                      <a:r>
                        <a:rPr lang="sl-SI" sz="1600" b="1" dirty="0">
                          <a:solidFill>
                            <a:srgbClr val="FF0000"/>
                          </a:solidFill>
                        </a:rPr>
                        <a:t> (27,0%)</a:t>
                      </a:r>
                    </a:p>
                  </a:txBody>
                  <a:tcPr/>
                </a:tc>
                <a:tc>
                  <a:txBody>
                    <a:bodyPr/>
                    <a:lstStyle/>
                    <a:p>
                      <a:r>
                        <a:rPr lang="sl-SI" sz="1600" b="1" dirty="0">
                          <a:solidFill>
                            <a:schemeClr val="tx1"/>
                          </a:solidFill>
                        </a:rPr>
                        <a:t>93</a:t>
                      </a:r>
                      <a:r>
                        <a:rPr lang="sl-SI" sz="1600" b="1" dirty="0">
                          <a:solidFill>
                            <a:srgbClr val="FF0000"/>
                          </a:solidFill>
                        </a:rPr>
                        <a:t> (29,5%)</a:t>
                      </a:r>
                    </a:p>
                  </a:txBody>
                  <a:tcPr/>
                </a:tc>
                <a:extLst>
                  <a:ext uri="{0D108BD9-81ED-4DB2-BD59-A6C34878D82A}">
                    <a16:rowId xmlns:a16="http://schemas.microsoft.com/office/drawing/2014/main" val="10008"/>
                  </a:ext>
                </a:extLst>
              </a:tr>
              <a:tr h="296997">
                <a:tc>
                  <a:txBody>
                    <a:bodyPr/>
                    <a:lstStyle/>
                    <a:p>
                      <a:r>
                        <a:rPr lang="sl-SI" sz="1400" b="1" dirty="0" err="1">
                          <a:solidFill>
                            <a:srgbClr val="00B050"/>
                          </a:solidFill>
                        </a:rPr>
                        <a:t>Medseski</a:t>
                      </a:r>
                      <a:endParaRPr lang="sl-SI" sz="1400" b="1" dirty="0">
                        <a:solidFill>
                          <a:srgbClr val="00B050"/>
                        </a:solidFill>
                      </a:endParaRPr>
                    </a:p>
                  </a:txBody>
                  <a:tcPr/>
                </a:tc>
                <a:tc>
                  <a:txBody>
                    <a:bodyPr/>
                    <a:lstStyle/>
                    <a:p>
                      <a:r>
                        <a:rPr lang="sl-SI" sz="1400" dirty="0"/>
                        <a:t>2   </a:t>
                      </a:r>
                      <a:r>
                        <a:rPr lang="sl-SI" sz="1400" b="1" dirty="0">
                          <a:solidFill>
                            <a:srgbClr val="00B050"/>
                          </a:solidFill>
                        </a:rPr>
                        <a:t>(1,3%)</a:t>
                      </a:r>
                    </a:p>
                  </a:txBody>
                  <a:tcPr/>
                </a:tc>
                <a:tc>
                  <a:txBody>
                    <a:bodyPr/>
                    <a:lstStyle/>
                    <a:p>
                      <a:r>
                        <a:rPr lang="sl-SI" sz="1400" dirty="0"/>
                        <a:t>5 </a:t>
                      </a:r>
                      <a:r>
                        <a:rPr lang="sl-SI" sz="1400" b="0" dirty="0">
                          <a:solidFill>
                            <a:schemeClr val="tx1"/>
                          </a:solidFill>
                        </a:rPr>
                        <a:t>(2,6%)</a:t>
                      </a:r>
                    </a:p>
                  </a:txBody>
                  <a:tcPr/>
                </a:tc>
                <a:tc>
                  <a:txBody>
                    <a:bodyPr/>
                    <a:lstStyle/>
                    <a:p>
                      <a:r>
                        <a:rPr lang="sl-SI" sz="1400" dirty="0"/>
                        <a:t>3   </a:t>
                      </a:r>
                      <a:r>
                        <a:rPr lang="sl-SI" sz="1400" b="1" dirty="0">
                          <a:solidFill>
                            <a:srgbClr val="00B050"/>
                          </a:solidFill>
                        </a:rPr>
                        <a:t>(1,1%)</a:t>
                      </a:r>
                    </a:p>
                  </a:txBody>
                  <a:tcPr/>
                </a:tc>
                <a:tc>
                  <a:txBody>
                    <a:bodyPr/>
                    <a:lstStyle/>
                    <a:p>
                      <a:r>
                        <a:rPr lang="sl-SI" sz="1400" b="0" dirty="0">
                          <a:solidFill>
                            <a:schemeClr val="tx1"/>
                          </a:solidFill>
                        </a:rPr>
                        <a:t>3</a:t>
                      </a:r>
                      <a:r>
                        <a:rPr lang="sl-SI" sz="1400" b="1" dirty="0">
                          <a:solidFill>
                            <a:srgbClr val="00B050"/>
                          </a:solidFill>
                        </a:rPr>
                        <a:t> (1,1%)</a:t>
                      </a:r>
                    </a:p>
                  </a:txBody>
                  <a:tcPr/>
                </a:tc>
                <a:tc>
                  <a:txBody>
                    <a:bodyPr/>
                    <a:lstStyle/>
                    <a:p>
                      <a:r>
                        <a:rPr lang="sl-SI" sz="1400" b="0" dirty="0">
                          <a:solidFill>
                            <a:schemeClr val="tx1"/>
                          </a:solidFill>
                        </a:rPr>
                        <a:t>1</a:t>
                      </a:r>
                      <a:r>
                        <a:rPr lang="sl-SI" sz="1400" b="1" dirty="0">
                          <a:solidFill>
                            <a:srgbClr val="00B050"/>
                          </a:solidFill>
                        </a:rPr>
                        <a:t> (0,3%)</a:t>
                      </a:r>
                    </a:p>
                  </a:txBody>
                  <a:tcPr/>
                </a:tc>
                <a:tc>
                  <a:txBody>
                    <a:bodyPr/>
                    <a:lstStyle/>
                    <a:p>
                      <a:r>
                        <a:rPr lang="sl-SI" sz="1400" b="0" dirty="0">
                          <a:solidFill>
                            <a:schemeClr val="tx1"/>
                          </a:solidFill>
                        </a:rPr>
                        <a:t>3</a:t>
                      </a:r>
                      <a:r>
                        <a:rPr lang="sl-SI" sz="1400" b="1" dirty="0">
                          <a:solidFill>
                            <a:srgbClr val="00B050"/>
                          </a:solidFill>
                        </a:rPr>
                        <a:t> (0,9 %)</a:t>
                      </a:r>
                    </a:p>
                  </a:txBody>
                  <a:tcPr/>
                </a:tc>
                <a:extLst>
                  <a:ext uri="{0D108BD9-81ED-4DB2-BD59-A6C34878D82A}">
                    <a16:rowId xmlns:a16="http://schemas.microsoft.com/office/drawing/2014/main" val="10009"/>
                  </a:ext>
                </a:extLst>
              </a:tr>
              <a:tr h="296997">
                <a:tc>
                  <a:txBody>
                    <a:bodyPr/>
                    <a:lstStyle/>
                    <a:p>
                      <a:r>
                        <a:rPr lang="sl-SI" sz="1400" b="1" dirty="0">
                          <a:solidFill>
                            <a:srgbClr val="00B050"/>
                          </a:solidFill>
                        </a:rPr>
                        <a:t>Priseski</a:t>
                      </a:r>
                    </a:p>
                  </a:txBody>
                  <a:tcPr/>
                </a:tc>
                <a:tc>
                  <a:txBody>
                    <a:bodyPr/>
                    <a:lstStyle/>
                    <a:p>
                      <a:r>
                        <a:rPr lang="sl-SI" sz="1400" dirty="0"/>
                        <a:t>1   </a:t>
                      </a:r>
                      <a:r>
                        <a:rPr lang="sl-SI" sz="1400" b="1" dirty="0">
                          <a:solidFill>
                            <a:srgbClr val="00B050"/>
                          </a:solidFill>
                        </a:rPr>
                        <a:t>(0,6%)</a:t>
                      </a:r>
                    </a:p>
                  </a:txBody>
                  <a:tcPr/>
                </a:tc>
                <a:tc>
                  <a:txBody>
                    <a:bodyPr/>
                    <a:lstStyle/>
                    <a:p>
                      <a:r>
                        <a:rPr lang="sl-SI" sz="1400" dirty="0"/>
                        <a:t>1 </a:t>
                      </a:r>
                      <a:r>
                        <a:rPr lang="sl-SI" sz="1400" b="1" dirty="0">
                          <a:solidFill>
                            <a:srgbClr val="00B050"/>
                          </a:solidFill>
                        </a:rPr>
                        <a:t>(0,5%)</a:t>
                      </a:r>
                    </a:p>
                  </a:txBody>
                  <a:tcPr/>
                </a:tc>
                <a:tc>
                  <a:txBody>
                    <a:bodyPr/>
                    <a:lstStyle/>
                    <a:p>
                      <a:r>
                        <a:rPr lang="sl-SI" sz="1400" dirty="0"/>
                        <a:t>3   </a:t>
                      </a:r>
                      <a:r>
                        <a:rPr lang="sl-SI" sz="1400" b="1" dirty="0">
                          <a:solidFill>
                            <a:srgbClr val="00B050"/>
                          </a:solidFill>
                        </a:rPr>
                        <a:t>(1,1%)</a:t>
                      </a:r>
                    </a:p>
                  </a:txBody>
                  <a:tcPr/>
                </a:tc>
                <a:tc>
                  <a:txBody>
                    <a:bodyPr/>
                    <a:lstStyle/>
                    <a:p>
                      <a:r>
                        <a:rPr lang="sl-SI" sz="1400" b="0" dirty="0">
                          <a:solidFill>
                            <a:schemeClr val="tx1"/>
                          </a:solidFill>
                        </a:rPr>
                        <a:t>8</a:t>
                      </a:r>
                      <a:r>
                        <a:rPr lang="sl-SI" sz="1400" b="1" dirty="0">
                          <a:solidFill>
                            <a:srgbClr val="00B050"/>
                          </a:solidFill>
                        </a:rPr>
                        <a:t> </a:t>
                      </a:r>
                      <a:r>
                        <a:rPr lang="sl-SI" sz="1400" b="0" dirty="0">
                          <a:solidFill>
                            <a:schemeClr val="tx1"/>
                          </a:solidFill>
                        </a:rPr>
                        <a:t>(2,9%)</a:t>
                      </a:r>
                    </a:p>
                  </a:txBody>
                  <a:tcPr/>
                </a:tc>
                <a:tc>
                  <a:txBody>
                    <a:bodyPr/>
                    <a:lstStyle/>
                    <a:p>
                      <a:r>
                        <a:rPr lang="sl-SI" sz="1400" b="0" dirty="0">
                          <a:solidFill>
                            <a:schemeClr val="tx1"/>
                          </a:solidFill>
                        </a:rPr>
                        <a:t>4</a:t>
                      </a:r>
                      <a:r>
                        <a:rPr lang="sl-SI" sz="1400" b="1" dirty="0">
                          <a:solidFill>
                            <a:srgbClr val="00B050"/>
                          </a:solidFill>
                        </a:rPr>
                        <a:t> (1,1%)</a:t>
                      </a:r>
                    </a:p>
                  </a:txBody>
                  <a:tcPr/>
                </a:tc>
                <a:tc>
                  <a:txBody>
                    <a:bodyPr/>
                    <a:lstStyle/>
                    <a:p>
                      <a:r>
                        <a:rPr lang="sl-SI" sz="1400" b="0" dirty="0">
                          <a:solidFill>
                            <a:schemeClr val="tx1"/>
                          </a:solidFill>
                        </a:rPr>
                        <a:t>2</a:t>
                      </a:r>
                      <a:r>
                        <a:rPr lang="sl-SI" sz="1400" b="1" dirty="0">
                          <a:solidFill>
                            <a:srgbClr val="00B050"/>
                          </a:solidFill>
                        </a:rPr>
                        <a:t> (0,6%)</a:t>
                      </a:r>
                    </a:p>
                  </a:txBody>
                  <a:tcPr/>
                </a:tc>
                <a:extLst>
                  <a:ext uri="{0D108BD9-81ED-4DB2-BD59-A6C34878D82A}">
                    <a16:rowId xmlns:a16="http://schemas.microsoft.com/office/drawing/2014/main" val="10010"/>
                  </a:ext>
                </a:extLst>
              </a:tr>
              <a:tr h="296997">
                <a:tc>
                  <a:txBody>
                    <a:bodyPr/>
                    <a:lstStyle/>
                    <a:p>
                      <a:r>
                        <a:rPr lang="sl-SI" sz="1400" b="1" dirty="0">
                          <a:solidFill>
                            <a:schemeClr val="tx1"/>
                          </a:solidFill>
                        </a:rPr>
                        <a:t>Lijakasti seski</a:t>
                      </a:r>
                    </a:p>
                  </a:txBody>
                  <a:tcPr/>
                </a:tc>
                <a:tc>
                  <a:txBody>
                    <a:bodyPr/>
                    <a:lstStyle/>
                    <a:p>
                      <a:r>
                        <a:rPr lang="sl-SI" sz="1400" dirty="0"/>
                        <a:t>4   </a:t>
                      </a:r>
                      <a:r>
                        <a:rPr lang="sl-SI" sz="1400" b="0" dirty="0">
                          <a:solidFill>
                            <a:schemeClr val="tx1"/>
                          </a:solidFill>
                        </a:rPr>
                        <a:t>(2,6%)</a:t>
                      </a:r>
                    </a:p>
                  </a:txBody>
                  <a:tcPr/>
                </a:tc>
                <a:tc>
                  <a:txBody>
                    <a:bodyPr/>
                    <a:lstStyle/>
                    <a:p>
                      <a:r>
                        <a:rPr lang="sl-SI" sz="1400" dirty="0"/>
                        <a:t>4 </a:t>
                      </a:r>
                      <a:r>
                        <a:rPr lang="sl-SI" sz="1400" b="1" dirty="0">
                          <a:solidFill>
                            <a:srgbClr val="00B050"/>
                          </a:solidFill>
                        </a:rPr>
                        <a:t>(2,0%)</a:t>
                      </a:r>
                    </a:p>
                  </a:txBody>
                  <a:tcPr/>
                </a:tc>
                <a:tc>
                  <a:txBody>
                    <a:bodyPr/>
                    <a:lstStyle/>
                    <a:p>
                      <a:r>
                        <a:rPr lang="sl-SI" sz="1400" b="1" dirty="0"/>
                        <a:t>31</a:t>
                      </a:r>
                      <a:r>
                        <a:rPr lang="sl-SI" sz="1400" dirty="0"/>
                        <a:t> </a:t>
                      </a:r>
                      <a:r>
                        <a:rPr lang="sl-SI" sz="1400" b="1" dirty="0">
                          <a:solidFill>
                            <a:srgbClr val="FF0000"/>
                          </a:solidFill>
                        </a:rPr>
                        <a:t>(10,9%)</a:t>
                      </a:r>
                    </a:p>
                  </a:txBody>
                  <a:tcPr/>
                </a:tc>
                <a:tc>
                  <a:txBody>
                    <a:bodyPr/>
                    <a:lstStyle/>
                    <a:p>
                      <a:r>
                        <a:rPr lang="sl-SI" sz="1400" b="0" dirty="0">
                          <a:solidFill>
                            <a:schemeClr val="tx1"/>
                          </a:solidFill>
                        </a:rPr>
                        <a:t>7 (2,5%)</a:t>
                      </a:r>
                    </a:p>
                  </a:txBody>
                  <a:tcPr/>
                </a:tc>
                <a:tc>
                  <a:txBody>
                    <a:bodyPr/>
                    <a:lstStyle/>
                    <a:p>
                      <a:r>
                        <a:rPr lang="sl-SI" sz="1400" b="0" dirty="0">
                          <a:solidFill>
                            <a:schemeClr val="tx1"/>
                          </a:solidFill>
                        </a:rPr>
                        <a:t>12 (3,4%)</a:t>
                      </a:r>
                    </a:p>
                  </a:txBody>
                  <a:tcPr/>
                </a:tc>
                <a:tc>
                  <a:txBody>
                    <a:bodyPr/>
                    <a:lstStyle/>
                    <a:p>
                      <a:r>
                        <a:rPr lang="sl-SI" sz="1400" b="0" dirty="0">
                          <a:solidFill>
                            <a:schemeClr val="tx1"/>
                          </a:solidFill>
                        </a:rPr>
                        <a:t>4 </a:t>
                      </a:r>
                      <a:r>
                        <a:rPr lang="sl-SI" sz="1400" b="1" dirty="0">
                          <a:solidFill>
                            <a:srgbClr val="00B050"/>
                          </a:solidFill>
                        </a:rPr>
                        <a:t>(1,3%)</a:t>
                      </a:r>
                    </a:p>
                  </a:txBody>
                  <a:tcPr/>
                </a:tc>
                <a:extLst>
                  <a:ext uri="{0D108BD9-81ED-4DB2-BD59-A6C34878D82A}">
                    <a16:rowId xmlns:a16="http://schemas.microsoft.com/office/drawing/2014/main" val="10011"/>
                  </a:ext>
                </a:extLst>
              </a:tr>
              <a:tr h="453938">
                <a:tc>
                  <a:txBody>
                    <a:bodyPr/>
                    <a:lstStyle/>
                    <a:p>
                      <a:r>
                        <a:rPr lang="sl-SI" sz="1400" b="0" dirty="0">
                          <a:solidFill>
                            <a:srgbClr val="FF0000"/>
                          </a:solidFill>
                        </a:rPr>
                        <a:t>Stran štrleči seski</a:t>
                      </a:r>
                    </a:p>
                  </a:txBody>
                  <a:tcPr/>
                </a:tc>
                <a:tc>
                  <a:txBody>
                    <a:bodyPr/>
                    <a:lstStyle/>
                    <a:p>
                      <a:r>
                        <a:rPr lang="sl-SI" sz="1400" dirty="0"/>
                        <a:t>9   </a:t>
                      </a:r>
                      <a:r>
                        <a:rPr lang="sl-SI" sz="1400" dirty="0">
                          <a:solidFill>
                            <a:srgbClr val="FF0000"/>
                          </a:solidFill>
                        </a:rPr>
                        <a:t>(5,8%)</a:t>
                      </a:r>
                    </a:p>
                  </a:txBody>
                  <a:tcPr/>
                </a:tc>
                <a:tc>
                  <a:txBody>
                    <a:bodyPr/>
                    <a:lstStyle/>
                    <a:p>
                      <a:r>
                        <a:rPr lang="sl-SI" sz="1400" dirty="0"/>
                        <a:t>10 </a:t>
                      </a:r>
                      <a:r>
                        <a:rPr lang="sl-SI" sz="1400" dirty="0">
                          <a:solidFill>
                            <a:srgbClr val="FF0000"/>
                          </a:solidFill>
                        </a:rPr>
                        <a:t>(5,1%)</a:t>
                      </a:r>
                    </a:p>
                  </a:txBody>
                  <a:tcPr/>
                </a:tc>
                <a:tc>
                  <a:txBody>
                    <a:bodyPr/>
                    <a:lstStyle/>
                    <a:p>
                      <a:r>
                        <a:rPr lang="sl-SI" sz="1400" b="1" dirty="0"/>
                        <a:t>64</a:t>
                      </a:r>
                      <a:r>
                        <a:rPr lang="sl-SI" sz="1400" dirty="0"/>
                        <a:t> </a:t>
                      </a:r>
                      <a:r>
                        <a:rPr lang="sl-SI" sz="1400" b="1" dirty="0">
                          <a:solidFill>
                            <a:srgbClr val="FF0000"/>
                          </a:solidFill>
                        </a:rPr>
                        <a:t>(22,7%)</a:t>
                      </a:r>
                    </a:p>
                  </a:txBody>
                  <a:tcPr/>
                </a:tc>
                <a:tc>
                  <a:txBody>
                    <a:bodyPr/>
                    <a:lstStyle/>
                    <a:p>
                      <a:r>
                        <a:rPr lang="sl-SI" sz="1400" b="1" dirty="0">
                          <a:solidFill>
                            <a:schemeClr val="tx1"/>
                          </a:solidFill>
                        </a:rPr>
                        <a:t>33</a:t>
                      </a:r>
                      <a:r>
                        <a:rPr lang="sl-SI" sz="1400" b="0" dirty="0">
                          <a:solidFill>
                            <a:srgbClr val="FF0000"/>
                          </a:solidFill>
                        </a:rPr>
                        <a:t> </a:t>
                      </a:r>
                      <a:r>
                        <a:rPr lang="sl-SI" sz="1400" b="1" dirty="0">
                          <a:solidFill>
                            <a:srgbClr val="FF0000"/>
                          </a:solidFill>
                        </a:rPr>
                        <a:t>(11,9%)</a:t>
                      </a:r>
                    </a:p>
                  </a:txBody>
                  <a:tcPr/>
                </a:tc>
                <a:tc>
                  <a:txBody>
                    <a:bodyPr/>
                    <a:lstStyle/>
                    <a:p>
                      <a:r>
                        <a:rPr lang="sl-SI" sz="1400" b="1" dirty="0">
                          <a:solidFill>
                            <a:schemeClr val="tx1"/>
                          </a:solidFill>
                        </a:rPr>
                        <a:t>23</a:t>
                      </a:r>
                      <a:r>
                        <a:rPr lang="sl-SI" sz="1400" b="0" dirty="0">
                          <a:solidFill>
                            <a:srgbClr val="FF0000"/>
                          </a:solidFill>
                        </a:rPr>
                        <a:t> (6,5%)</a:t>
                      </a:r>
                    </a:p>
                  </a:txBody>
                  <a:tcPr/>
                </a:tc>
                <a:tc>
                  <a:txBody>
                    <a:bodyPr/>
                    <a:lstStyle/>
                    <a:p>
                      <a:r>
                        <a:rPr lang="sl-SI" sz="1400" b="1" dirty="0">
                          <a:solidFill>
                            <a:schemeClr val="tx1"/>
                          </a:solidFill>
                        </a:rPr>
                        <a:t>21</a:t>
                      </a:r>
                      <a:r>
                        <a:rPr lang="sl-SI" sz="1400" b="0" dirty="0">
                          <a:solidFill>
                            <a:srgbClr val="FF0000"/>
                          </a:solidFill>
                        </a:rPr>
                        <a:t> (6,6%)</a:t>
                      </a:r>
                    </a:p>
                  </a:txBody>
                  <a:tcPr/>
                </a:tc>
                <a:extLst>
                  <a:ext uri="{0D108BD9-81ED-4DB2-BD59-A6C34878D82A}">
                    <a16:rowId xmlns:a16="http://schemas.microsoft.com/office/drawing/2014/main" val="10012"/>
                  </a:ext>
                </a:extLst>
              </a:tr>
            </a:tbl>
          </a:graphicData>
        </a:graphic>
      </p:graphicFrame>
    </p:spTree>
    <p:extLst>
      <p:ext uri="{BB962C8B-B14F-4D97-AF65-F5344CB8AC3E}">
        <p14:creationId xmlns:p14="http://schemas.microsoft.com/office/powerpoint/2010/main" val="1672788859"/>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grada vsebine 2"/>
          <p:cNvSpPr>
            <a:spLocks noGrp="1"/>
          </p:cNvSpPr>
          <p:nvPr>
            <p:ph idx="1"/>
          </p:nvPr>
        </p:nvSpPr>
        <p:spPr>
          <a:xfrm>
            <a:off x="323528" y="548680"/>
            <a:ext cx="8568952" cy="5577483"/>
          </a:xfrm>
        </p:spPr>
        <p:txBody>
          <a:bodyPr/>
          <a:lstStyle/>
          <a:p>
            <a:pPr lvl="0" algn="just"/>
            <a:r>
              <a:rPr lang="sl-SI" sz="2400" dirty="0">
                <a:solidFill>
                  <a:prstClr val="black"/>
                </a:solidFill>
              </a:rPr>
              <a:t>PRIZNANJE REJCU ZA NAJVEČJO MLEČNOST (305 dni) KRAVE, KI JE V MLEČNI KONTROLI (V KOLEDARSKEM LETU 2022)</a:t>
            </a:r>
          </a:p>
          <a:p>
            <a:pPr lvl="0" algn="just"/>
            <a:endParaRPr lang="sl-SI" sz="2000" dirty="0">
              <a:solidFill>
                <a:prstClr val="black"/>
              </a:solidFill>
            </a:endParaRPr>
          </a:p>
          <a:p>
            <a:pPr marL="0" lvl="0" indent="0" algn="just">
              <a:buNone/>
            </a:pPr>
            <a:r>
              <a:rPr lang="sl-SI" sz="2400" b="1" dirty="0">
                <a:solidFill>
                  <a:prstClr val="black"/>
                </a:solidFill>
              </a:rPr>
              <a:t>3. Luna SI 44915115, rojena: 22.2.2017</a:t>
            </a:r>
          </a:p>
          <a:p>
            <a:pPr marL="0" lvl="0" indent="0" algn="just">
              <a:buNone/>
            </a:pPr>
            <a:r>
              <a:rPr lang="sl-SI" sz="2000" dirty="0">
                <a:solidFill>
                  <a:prstClr val="black"/>
                </a:solidFill>
              </a:rPr>
              <a:t>     Oče: MOR 853894</a:t>
            </a:r>
          </a:p>
          <a:p>
            <a:pPr marL="0" lvl="0" indent="0" algn="just">
              <a:buNone/>
            </a:pPr>
            <a:r>
              <a:rPr lang="sl-SI" sz="2000" dirty="0">
                <a:solidFill>
                  <a:prstClr val="black"/>
                </a:solidFill>
              </a:rPr>
              <a:t>     Mati: BUČKA SI 54388486</a:t>
            </a:r>
          </a:p>
          <a:p>
            <a:pPr marL="0" lvl="0" indent="0" algn="just">
              <a:buNone/>
            </a:pPr>
            <a:endParaRPr lang="sl-SI" sz="2000" dirty="0">
              <a:solidFill>
                <a:prstClr val="black"/>
              </a:solidFill>
            </a:endParaRPr>
          </a:p>
          <a:p>
            <a:pPr marL="0" lvl="0" indent="0" algn="just">
              <a:buNone/>
            </a:pPr>
            <a:r>
              <a:rPr lang="sl-SI" sz="2000" dirty="0">
                <a:solidFill>
                  <a:prstClr val="black"/>
                </a:solidFill>
              </a:rPr>
              <a:t>     Mlečnost (ZAČETEK KONTROLE MLEČNOSTI V 3. LAKTACIJI):</a:t>
            </a:r>
          </a:p>
          <a:p>
            <a:pPr marL="0" lvl="0" indent="0" algn="just">
              <a:buNone/>
            </a:pPr>
            <a:r>
              <a:rPr lang="sl-SI" sz="2000" dirty="0">
                <a:solidFill>
                  <a:prstClr val="black"/>
                </a:solidFill>
              </a:rPr>
              <a:t>     3 / 5324 / 230,0 / 4,32 / 204,7 / 3,84</a:t>
            </a:r>
          </a:p>
          <a:p>
            <a:pPr marL="0" lvl="0" indent="0" algn="just">
              <a:buNone/>
            </a:pPr>
            <a:r>
              <a:rPr lang="sl-SI" sz="2000" dirty="0">
                <a:solidFill>
                  <a:prstClr val="black"/>
                </a:solidFill>
              </a:rPr>
              <a:t>     </a:t>
            </a:r>
            <a:endParaRPr lang="sl-SI" sz="2000" b="1" dirty="0">
              <a:solidFill>
                <a:prstClr val="black"/>
              </a:solidFill>
            </a:endParaRPr>
          </a:p>
          <a:p>
            <a:pPr marL="0" lvl="0" indent="0" algn="just">
              <a:buNone/>
            </a:pPr>
            <a:endParaRPr lang="sl-SI" sz="2000" dirty="0">
              <a:solidFill>
                <a:prstClr val="black"/>
              </a:solidFill>
            </a:endParaRPr>
          </a:p>
          <a:p>
            <a:pPr marL="0" lvl="0" indent="0" algn="just">
              <a:buNone/>
            </a:pPr>
            <a:r>
              <a:rPr lang="sl-SI" sz="2400" b="1" dirty="0">
                <a:solidFill>
                  <a:prstClr val="black"/>
                </a:solidFill>
              </a:rPr>
              <a:t>GLUŠIČ KLEMEN, LOKE PRI MOZIRJU 6, 3330 MOZIRJE</a:t>
            </a:r>
          </a:p>
          <a:p>
            <a:pPr marL="0" indent="0">
              <a:buNone/>
            </a:pPr>
            <a:endParaRPr lang="sl-SI" dirty="0"/>
          </a:p>
        </p:txBody>
      </p:sp>
    </p:spTree>
    <p:extLst>
      <p:ext uri="{BB962C8B-B14F-4D97-AF65-F5344CB8AC3E}">
        <p14:creationId xmlns:p14="http://schemas.microsoft.com/office/powerpoint/2010/main" val="3744152443"/>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grada vsebine 2"/>
          <p:cNvSpPr>
            <a:spLocks noGrp="1"/>
          </p:cNvSpPr>
          <p:nvPr>
            <p:ph idx="1"/>
          </p:nvPr>
        </p:nvSpPr>
        <p:spPr>
          <a:xfrm>
            <a:off x="457200" y="548680"/>
            <a:ext cx="8229600" cy="5577483"/>
          </a:xfrm>
        </p:spPr>
        <p:txBody>
          <a:bodyPr>
            <a:normAutofit/>
          </a:bodyPr>
          <a:lstStyle/>
          <a:p>
            <a:r>
              <a:rPr lang="sl-SI" sz="2400" dirty="0"/>
              <a:t>PRIZNANJE ZUNANJEMU IZVAJACU DEL ZA DOLGOLETNO PODPORO REJSKEGA DRUŠTVA CIKA </a:t>
            </a:r>
          </a:p>
          <a:p>
            <a:endParaRPr lang="sl-SI" sz="2400" dirty="0"/>
          </a:p>
          <a:p>
            <a:pPr marL="0" indent="0">
              <a:buNone/>
            </a:pPr>
            <a:r>
              <a:rPr lang="sl-SI" sz="2400" b="1" dirty="0"/>
              <a:t>4. DIREKTOR KGZS – ZAVOD LJUBLJANA</a:t>
            </a:r>
          </a:p>
          <a:p>
            <a:pPr marL="0" indent="0">
              <a:buNone/>
            </a:pPr>
            <a:r>
              <a:rPr lang="sl-SI" sz="2400" b="1" dirty="0"/>
              <a:t>JOŽE BENEC</a:t>
            </a:r>
          </a:p>
          <a:p>
            <a:pPr marL="0" indent="0">
              <a:buNone/>
            </a:pPr>
            <a:endParaRPr lang="sl-SI" sz="2400" b="1" dirty="0"/>
          </a:p>
          <a:p>
            <a:pPr marL="0" indent="0">
              <a:buNone/>
            </a:pPr>
            <a:endParaRPr lang="sl-SI" sz="2400" b="1" dirty="0"/>
          </a:p>
          <a:p>
            <a:pPr marL="0" indent="0">
              <a:buNone/>
            </a:pPr>
            <a:endParaRPr lang="sl-SI" sz="2400" b="1" dirty="0"/>
          </a:p>
          <a:p>
            <a:pPr marL="0" indent="0">
              <a:buNone/>
            </a:pPr>
            <a:endParaRPr lang="sl-SI" sz="2400" b="1" dirty="0"/>
          </a:p>
        </p:txBody>
      </p:sp>
    </p:spTree>
    <p:extLst>
      <p:ext uri="{BB962C8B-B14F-4D97-AF65-F5344CB8AC3E}">
        <p14:creationId xmlns:p14="http://schemas.microsoft.com/office/powerpoint/2010/main" val="229920514"/>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467544" y="116632"/>
            <a:ext cx="8229600" cy="778098"/>
          </a:xfrm>
        </p:spPr>
        <p:txBody>
          <a:bodyPr>
            <a:noAutofit/>
          </a:bodyPr>
          <a:lstStyle/>
          <a:p>
            <a:r>
              <a:rPr lang="sl-SI" sz="3600" b="1" dirty="0"/>
              <a:t>ČASTNI ČLAN, FRANC RUTAR</a:t>
            </a:r>
          </a:p>
        </p:txBody>
      </p:sp>
      <p:sp>
        <p:nvSpPr>
          <p:cNvPr id="3" name="Ograda vsebine 2"/>
          <p:cNvSpPr>
            <a:spLocks noGrp="1"/>
          </p:cNvSpPr>
          <p:nvPr>
            <p:ph idx="1"/>
          </p:nvPr>
        </p:nvSpPr>
        <p:spPr>
          <a:xfrm>
            <a:off x="395536" y="980728"/>
            <a:ext cx="8229600" cy="5832648"/>
          </a:xfrm>
        </p:spPr>
        <p:txBody>
          <a:bodyPr>
            <a:noAutofit/>
          </a:bodyPr>
          <a:lstStyle/>
          <a:p>
            <a:pPr lvl="0" algn="just">
              <a:buFont typeface="Symbol"/>
              <a:buChar char=""/>
            </a:pPr>
            <a:r>
              <a:rPr lang="sl-SI" sz="1600" dirty="0">
                <a:ea typeface="Calibri"/>
                <a:cs typeface="Times New Roman"/>
              </a:rPr>
              <a:t>Franc Rutar je bil ustanovni član Društva za ohranjanje </a:t>
            </a:r>
            <a:r>
              <a:rPr lang="sl-SI" sz="1600" dirty="0" err="1">
                <a:ea typeface="Calibri"/>
                <a:cs typeface="Times New Roman"/>
              </a:rPr>
              <a:t>cikastega</a:t>
            </a:r>
            <a:r>
              <a:rPr lang="sl-SI" sz="1600" dirty="0">
                <a:ea typeface="Calibri"/>
                <a:cs typeface="Times New Roman"/>
              </a:rPr>
              <a:t> goveda v Sloveniji. </a:t>
            </a:r>
            <a:r>
              <a:rPr lang="sl-SI" sz="1600" b="1" dirty="0">
                <a:ea typeface="Calibri"/>
                <a:cs typeface="Times New Roman"/>
              </a:rPr>
              <a:t>Ustanovni občni zbor je bil 17.10.2001</a:t>
            </a:r>
            <a:r>
              <a:rPr lang="sl-SI" sz="1600" dirty="0">
                <a:ea typeface="Calibri"/>
                <a:cs typeface="Times New Roman"/>
              </a:rPr>
              <a:t>, v Viteški dvorani na BF, Oddelku za zootehniko, na Rodici. Vodil je ustanovni občni zbor. </a:t>
            </a:r>
          </a:p>
          <a:p>
            <a:pPr lvl="0" algn="just">
              <a:buFont typeface="Symbol"/>
              <a:buChar char=""/>
            </a:pPr>
            <a:r>
              <a:rPr lang="sl-SI" sz="1600" dirty="0">
                <a:ea typeface="Calibri"/>
                <a:cs typeface="Times New Roman"/>
              </a:rPr>
              <a:t>V letu 2004, do rednega občnega zbora, je opravljal naloge predsednika društva, po neformalnem odstopu predsednika Jožeta Romšaka. Od leta 2015 do 2020 je bil član upravnega odbora.</a:t>
            </a:r>
          </a:p>
          <a:p>
            <a:pPr lvl="0" algn="just">
              <a:buFont typeface="Symbol"/>
              <a:buChar char=""/>
            </a:pPr>
            <a:r>
              <a:rPr lang="sl-SI" sz="1600" dirty="0">
                <a:ea typeface="Calibri"/>
                <a:cs typeface="Times New Roman"/>
              </a:rPr>
              <a:t>V letih 2004-2005 je Franc Rutar odigral pomembno nepristransko vlogo pri zapletih pri pridobivanju statusa priznane rejske organizacije, za katero sta se potegovali KGZS in GPZ. Dogovor  je bil, da </a:t>
            </a:r>
            <a:r>
              <a:rPr lang="sl-SI" sz="1600" dirty="0" err="1">
                <a:ea typeface="Calibri"/>
                <a:cs typeface="Times New Roman"/>
              </a:rPr>
              <a:t>cikorejci</a:t>
            </a:r>
            <a:r>
              <a:rPr lang="sl-SI" sz="1600" dirty="0">
                <a:ea typeface="Calibri"/>
                <a:cs typeface="Times New Roman"/>
              </a:rPr>
              <a:t> ostanemo združeni v eni priznani rejski organizaciji – GPZ, katere smo bili tudi ustanovni člani.</a:t>
            </a:r>
          </a:p>
          <a:p>
            <a:pPr lvl="0" algn="just">
              <a:buFont typeface="Symbol"/>
              <a:buChar char=""/>
            </a:pPr>
            <a:r>
              <a:rPr lang="sl-SI" sz="1600" dirty="0">
                <a:ea typeface="Calibri"/>
                <a:cs typeface="Times New Roman"/>
              </a:rPr>
              <a:t>Franc Rutar se je prizadeval za vključevanje rejcev v kontrolo prireje mleka, z namenom, da se vzpostavi kontinuirano vodenje rodovnika za </a:t>
            </a:r>
            <a:r>
              <a:rPr lang="sl-SI" sz="1600" dirty="0" err="1">
                <a:ea typeface="Calibri"/>
                <a:cs typeface="Times New Roman"/>
              </a:rPr>
              <a:t>cikasto</a:t>
            </a:r>
            <a:r>
              <a:rPr lang="sl-SI" sz="1600" dirty="0">
                <a:ea typeface="Calibri"/>
                <a:cs typeface="Times New Roman"/>
              </a:rPr>
              <a:t> govedo. Opazil je, da se prireji mleka posveča premalo pozornosti.</a:t>
            </a:r>
          </a:p>
          <a:p>
            <a:pPr lvl="0" algn="just">
              <a:buFont typeface="Symbol"/>
              <a:buChar char=""/>
            </a:pPr>
            <a:r>
              <a:rPr lang="sl-SI" sz="1600" dirty="0">
                <a:ea typeface="Calibri"/>
                <a:cs typeface="Times New Roman"/>
              </a:rPr>
              <a:t>Franc Rutar je dal pobudo, da se organizira 1. državna razstava </a:t>
            </a:r>
            <a:r>
              <a:rPr lang="sl-SI" sz="1600" dirty="0" err="1">
                <a:ea typeface="Calibri"/>
                <a:cs typeface="Times New Roman"/>
              </a:rPr>
              <a:t>cikastega</a:t>
            </a:r>
            <a:r>
              <a:rPr lang="sl-SI" sz="1600" dirty="0">
                <a:ea typeface="Calibri"/>
                <a:cs typeface="Times New Roman"/>
              </a:rPr>
              <a:t> goveda. Potekala je 30. 4. 2005, v Cerknem. Pri pripravi razstave je veliko pripomogel.</a:t>
            </a:r>
          </a:p>
          <a:p>
            <a:pPr lvl="0" algn="just">
              <a:buFont typeface="Symbol"/>
              <a:buChar char=""/>
            </a:pPr>
            <a:r>
              <a:rPr lang="sl-SI" sz="1600" dirty="0">
                <a:ea typeface="Calibri"/>
                <a:cs typeface="Times New Roman"/>
              </a:rPr>
              <a:t>Franc Rutar se je udeležil skoraj vseh predavanj, razstav in strokovnih delavnic, ki jih je organiziralo društvo.</a:t>
            </a:r>
          </a:p>
          <a:p>
            <a:pPr lvl="0" algn="just">
              <a:buFont typeface="Symbol"/>
              <a:buChar char=""/>
            </a:pPr>
            <a:r>
              <a:rPr lang="sl-SI" sz="1600" dirty="0">
                <a:ea typeface="Calibri"/>
                <a:cs typeface="Times New Roman"/>
              </a:rPr>
              <a:t>Društvo za ohranjanje </a:t>
            </a:r>
            <a:r>
              <a:rPr lang="sl-SI" sz="1600" dirty="0" err="1">
                <a:ea typeface="Calibri"/>
                <a:cs typeface="Times New Roman"/>
              </a:rPr>
              <a:t>cikastega</a:t>
            </a:r>
            <a:r>
              <a:rPr lang="sl-SI" sz="1600" dirty="0">
                <a:ea typeface="Calibri"/>
                <a:cs typeface="Times New Roman"/>
              </a:rPr>
              <a:t> goveda v Sloveniji se mu je v ta namen zahvalilo s pohvalo za velik prispevek k utrjevanju rejske zavesti in pokončne drže pri zastopanju interesov rejcev </a:t>
            </a:r>
            <a:r>
              <a:rPr lang="sl-SI" sz="1600" dirty="0" err="1">
                <a:ea typeface="Calibri"/>
                <a:cs typeface="Times New Roman"/>
              </a:rPr>
              <a:t>cikaste</a:t>
            </a:r>
            <a:r>
              <a:rPr lang="sl-SI" sz="1600" dirty="0">
                <a:ea typeface="Calibri"/>
                <a:cs typeface="Times New Roman"/>
              </a:rPr>
              <a:t> pasme. </a:t>
            </a:r>
          </a:p>
          <a:p>
            <a:pPr lvl="0" algn="just">
              <a:buFont typeface="Symbol"/>
              <a:buChar char=""/>
            </a:pPr>
            <a:r>
              <a:rPr lang="sl-SI" sz="1600" dirty="0">
                <a:ea typeface="Calibri"/>
                <a:cs typeface="Times New Roman"/>
              </a:rPr>
              <a:t>Ob 10. letnici društva, na občnem zboru 18. 2. 2012, v Stahovici, je Franc Rutar prejel priznanje (zvonec) za prizadevno delo pri ohranjanju avtohtone pasme </a:t>
            </a:r>
            <a:r>
              <a:rPr lang="sl-SI" sz="1600" dirty="0" err="1">
                <a:ea typeface="Calibri"/>
                <a:cs typeface="Times New Roman"/>
              </a:rPr>
              <a:t>cikasto</a:t>
            </a:r>
            <a:r>
              <a:rPr lang="sl-SI" sz="1600" dirty="0">
                <a:ea typeface="Calibri"/>
                <a:cs typeface="Times New Roman"/>
              </a:rPr>
              <a:t> govedo.</a:t>
            </a:r>
          </a:p>
          <a:p>
            <a:endParaRPr lang="sl-SI" sz="1600" dirty="0"/>
          </a:p>
        </p:txBody>
      </p:sp>
    </p:spTree>
    <p:extLst>
      <p:ext uri="{BB962C8B-B14F-4D97-AF65-F5344CB8AC3E}">
        <p14:creationId xmlns:p14="http://schemas.microsoft.com/office/powerpoint/2010/main" val="301680741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ctrTitle"/>
          </p:nvPr>
        </p:nvSpPr>
        <p:spPr>
          <a:xfrm>
            <a:off x="323528" y="260649"/>
            <a:ext cx="8496944" cy="1008111"/>
          </a:xfrm>
        </p:spPr>
        <p:txBody>
          <a:bodyPr>
            <a:normAutofit fontScale="90000"/>
          </a:bodyPr>
          <a:lstStyle/>
          <a:p>
            <a:r>
              <a:rPr lang="sl-SI" sz="3200" b="1" dirty="0">
                <a:solidFill>
                  <a:prstClr val="black"/>
                </a:solidFill>
              </a:rPr>
              <a:t>SEZNAM BIKOVSKIH MATER CIKASTE PASME ZA </a:t>
            </a:r>
            <a:br>
              <a:rPr lang="sl-SI" sz="3200" b="1" dirty="0">
                <a:solidFill>
                  <a:prstClr val="black"/>
                </a:solidFill>
              </a:rPr>
            </a:br>
            <a:r>
              <a:rPr lang="sl-SI" sz="3200" b="1" dirty="0">
                <a:solidFill>
                  <a:prstClr val="black"/>
                </a:solidFill>
              </a:rPr>
              <a:t>LETO 2022</a:t>
            </a:r>
            <a:endParaRPr lang="sl-SI" sz="3200" dirty="0"/>
          </a:p>
        </p:txBody>
      </p:sp>
      <p:graphicFrame>
        <p:nvGraphicFramePr>
          <p:cNvPr id="3" name="Tabela 2"/>
          <p:cNvGraphicFramePr>
            <a:graphicFrameLocks noGrp="1"/>
          </p:cNvGraphicFramePr>
          <p:nvPr>
            <p:extLst>
              <p:ext uri="{D42A27DB-BD31-4B8C-83A1-F6EECF244321}">
                <p14:modId xmlns:p14="http://schemas.microsoft.com/office/powerpoint/2010/main" val="665297826"/>
              </p:ext>
            </p:extLst>
          </p:nvPr>
        </p:nvGraphicFramePr>
        <p:xfrm>
          <a:off x="683567" y="1586018"/>
          <a:ext cx="7920880" cy="4867317"/>
        </p:xfrm>
        <a:graphic>
          <a:graphicData uri="http://schemas.openxmlformats.org/drawingml/2006/table">
            <a:tbl>
              <a:tblPr firstRow="1" firstCol="1" lastRow="1" lastCol="1" bandRow="1" bandCol="1"/>
              <a:tblGrid>
                <a:gridCol w="422637">
                  <a:extLst>
                    <a:ext uri="{9D8B030D-6E8A-4147-A177-3AD203B41FA5}">
                      <a16:colId xmlns:a16="http://schemas.microsoft.com/office/drawing/2014/main" val="20000"/>
                    </a:ext>
                  </a:extLst>
                </a:gridCol>
                <a:gridCol w="2467755">
                  <a:extLst>
                    <a:ext uri="{9D8B030D-6E8A-4147-A177-3AD203B41FA5}">
                      <a16:colId xmlns:a16="http://schemas.microsoft.com/office/drawing/2014/main" val="20001"/>
                    </a:ext>
                  </a:extLst>
                </a:gridCol>
                <a:gridCol w="2131388">
                  <a:extLst>
                    <a:ext uri="{9D8B030D-6E8A-4147-A177-3AD203B41FA5}">
                      <a16:colId xmlns:a16="http://schemas.microsoft.com/office/drawing/2014/main" val="20002"/>
                    </a:ext>
                  </a:extLst>
                </a:gridCol>
                <a:gridCol w="762172">
                  <a:extLst>
                    <a:ext uri="{9D8B030D-6E8A-4147-A177-3AD203B41FA5}">
                      <a16:colId xmlns:a16="http://schemas.microsoft.com/office/drawing/2014/main" val="20003"/>
                    </a:ext>
                  </a:extLst>
                </a:gridCol>
                <a:gridCol w="527108">
                  <a:extLst>
                    <a:ext uri="{9D8B030D-6E8A-4147-A177-3AD203B41FA5}">
                      <a16:colId xmlns:a16="http://schemas.microsoft.com/office/drawing/2014/main" val="20004"/>
                    </a:ext>
                  </a:extLst>
                </a:gridCol>
                <a:gridCol w="1609820">
                  <a:extLst>
                    <a:ext uri="{9D8B030D-6E8A-4147-A177-3AD203B41FA5}">
                      <a16:colId xmlns:a16="http://schemas.microsoft.com/office/drawing/2014/main" val="20005"/>
                    </a:ext>
                  </a:extLst>
                </a:gridCol>
              </a:tblGrid>
              <a:tr h="572625">
                <a:tc>
                  <a:txBody>
                    <a:bodyPr/>
                    <a:lstStyle/>
                    <a:p>
                      <a:pPr algn="just">
                        <a:lnSpc>
                          <a:spcPct val="115000"/>
                        </a:lnSpc>
                        <a:spcAft>
                          <a:spcPts val="0"/>
                        </a:spcAft>
                      </a:pPr>
                      <a:r>
                        <a:rPr lang="sl-SI" sz="800" b="1">
                          <a:effectLst/>
                          <a:latin typeface="Tahoma"/>
                          <a:ea typeface="Times New Roman"/>
                          <a:cs typeface="Times New Roman"/>
                        </a:rPr>
                        <a:t> </a:t>
                      </a:r>
                      <a:endParaRPr lang="sl-SI" sz="1000">
                        <a:effectLst/>
                        <a:latin typeface="Calibri"/>
                        <a:ea typeface="Calibri"/>
                        <a:cs typeface="Times New Roman"/>
                      </a:endParaRPr>
                    </a:p>
                    <a:p>
                      <a:pPr algn="just">
                        <a:lnSpc>
                          <a:spcPct val="115000"/>
                        </a:lnSpc>
                        <a:spcAft>
                          <a:spcPts val="0"/>
                        </a:spcAft>
                      </a:pPr>
                      <a:r>
                        <a:rPr lang="sl-SI" sz="800" b="1">
                          <a:effectLst/>
                          <a:latin typeface="Tahoma"/>
                          <a:ea typeface="Times New Roman"/>
                          <a:cs typeface="Times New Roman"/>
                        </a:rPr>
                        <a:t> </a:t>
                      </a:r>
                      <a:endParaRPr lang="sl-SI" sz="1000">
                        <a:effectLst/>
                        <a:latin typeface="Calibri"/>
                        <a:ea typeface="Calibri"/>
                        <a:cs typeface="Times New Roman"/>
                      </a:endParaRPr>
                    </a:p>
                  </a:txBody>
                  <a:tcPr marL="65111" marR="6511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sl-SI" sz="800" b="1">
                          <a:effectLst/>
                          <a:latin typeface="Tahoma"/>
                          <a:ea typeface="Times New Roman"/>
                          <a:cs typeface="Times New Roman"/>
                        </a:rPr>
                        <a:t>IME - ŠTEVILKA</a:t>
                      </a:r>
                      <a:endParaRPr lang="sl-SI" sz="1000">
                        <a:effectLst/>
                        <a:latin typeface="Calibri"/>
                        <a:ea typeface="Calibri"/>
                        <a:cs typeface="Times New Roman"/>
                      </a:endParaRPr>
                    </a:p>
                    <a:p>
                      <a:pPr algn="just">
                        <a:lnSpc>
                          <a:spcPct val="115000"/>
                        </a:lnSpc>
                        <a:spcAft>
                          <a:spcPts val="0"/>
                        </a:spcAft>
                      </a:pPr>
                      <a:r>
                        <a:rPr lang="sl-SI" sz="800" b="1">
                          <a:effectLst/>
                          <a:latin typeface="Tahoma"/>
                          <a:ea typeface="Times New Roman"/>
                          <a:cs typeface="Times New Roman"/>
                        </a:rPr>
                        <a:t>ROJSTVO</a:t>
                      </a:r>
                      <a:endParaRPr lang="sl-SI" sz="1000">
                        <a:effectLst/>
                        <a:latin typeface="Calibri"/>
                        <a:ea typeface="Calibri"/>
                        <a:cs typeface="Times New Roman"/>
                      </a:endParaRPr>
                    </a:p>
                    <a:p>
                      <a:pPr algn="just">
                        <a:lnSpc>
                          <a:spcPct val="115000"/>
                        </a:lnSpc>
                        <a:spcAft>
                          <a:spcPts val="0"/>
                        </a:spcAft>
                      </a:pPr>
                      <a:r>
                        <a:rPr lang="sl-SI" sz="800" b="1">
                          <a:effectLst/>
                          <a:latin typeface="Tahoma"/>
                          <a:ea typeface="Times New Roman"/>
                          <a:cs typeface="Times New Roman"/>
                        </a:rPr>
                        <a:t>POREKLO</a:t>
                      </a:r>
                      <a:endParaRPr lang="sl-SI" sz="1000">
                        <a:effectLst/>
                        <a:latin typeface="Calibri"/>
                        <a:ea typeface="Calibri"/>
                        <a:cs typeface="Times New Roman"/>
                      </a:endParaRPr>
                    </a:p>
                  </a:txBody>
                  <a:tcPr marL="65111" marR="6511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sl-SI" sz="800" b="1">
                          <a:effectLst/>
                          <a:latin typeface="Tahoma"/>
                          <a:ea typeface="Times New Roman"/>
                          <a:cs typeface="Times New Roman"/>
                        </a:rPr>
                        <a:t>REJEC</a:t>
                      </a:r>
                      <a:endParaRPr lang="sl-SI" sz="1000">
                        <a:effectLst/>
                        <a:latin typeface="Calibri"/>
                        <a:ea typeface="Calibri"/>
                        <a:cs typeface="Times New Roman"/>
                      </a:endParaRPr>
                    </a:p>
                    <a:p>
                      <a:pPr algn="just">
                        <a:lnSpc>
                          <a:spcPct val="115000"/>
                        </a:lnSpc>
                        <a:spcAft>
                          <a:spcPts val="0"/>
                        </a:spcAft>
                      </a:pPr>
                      <a:r>
                        <a:rPr lang="sl-SI" sz="800" b="1">
                          <a:effectLst/>
                          <a:latin typeface="Tahoma"/>
                          <a:ea typeface="Times New Roman"/>
                          <a:cs typeface="Times New Roman"/>
                        </a:rPr>
                        <a:t>NASLOV</a:t>
                      </a:r>
                      <a:endParaRPr lang="sl-SI" sz="1000">
                        <a:effectLst/>
                        <a:latin typeface="Calibri"/>
                        <a:ea typeface="Calibri"/>
                        <a:cs typeface="Times New Roman"/>
                      </a:endParaRPr>
                    </a:p>
                  </a:txBody>
                  <a:tcPr marL="65111" marR="6511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sl-SI" sz="800" b="1">
                          <a:effectLst/>
                          <a:latin typeface="Tahoma"/>
                          <a:ea typeface="Times New Roman"/>
                          <a:cs typeface="Times New Roman"/>
                        </a:rPr>
                        <a:t>STATUS</a:t>
                      </a:r>
                      <a:endParaRPr lang="sl-SI" sz="1000">
                        <a:effectLst/>
                        <a:latin typeface="Calibri"/>
                        <a:ea typeface="Calibri"/>
                        <a:cs typeface="Times New Roman"/>
                      </a:endParaRPr>
                    </a:p>
                    <a:p>
                      <a:pPr algn="just">
                        <a:lnSpc>
                          <a:spcPct val="115000"/>
                        </a:lnSpc>
                        <a:spcAft>
                          <a:spcPts val="0"/>
                        </a:spcAft>
                      </a:pPr>
                      <a:r>
                        <a:rPr lang="sl-SI" sz="800" b="1">
                          <a:effectLst/>
                          <a:latin typeface="Tahoma"/>
                          <a:ea typeface="Times New Roman"/>
                          <a:cs typeface="Times New Roman"/>
                        </a:rPr>
                        <a:t>BM</a:t>
                      </a:r>
                      <a:endParaRPr lang="sl-SI" sz="1000">
                        <a:effectLst/>
                        <a:latin typeface="Calibri"/>
                        <a:ea typeface="Calibri"/>
                        <a:cs typeface="Times New Roman"/>
                      </a:endParaRPr>
                    </a:p>
                    <a:p>
                      <a:pPr algn="just">
                        <a:lnSpc>
                          <a:spcPct val="115000"/>
                        </a:lnSpc>
                        <a:spcAft>
                          <a:spcPts val="0"/>
                        </a:spcAft>
                      </a:pPr>
                      <a:r>
                        <a:rPr lang="sl-SI" sz="800" b="1">
                          <a:effectLst/>
                          <a:latin typeface="Tahoma"/>
                          <a:ea typeface="Times New Roman"/>
                          <a:cs typeface="Times New Roman"/>
                        </a:rPr>
                        <a:t>Zap. telitev</a:t>
                      </a:r>
                      <a:endParaRPr lang="sl-SI" sz="1000">
                        <a:effectLst/>
                        <a:latin typeface="Calibri"/>
                        <a:ea typeface="Calibri"/>
                        <a:cs typeface="Times New Roman"/>
                      </a:endParaRPr>
                    </a:p>
                  </a:txBody>
                  <a:tcPr marL="65111" marR="6511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sl-SI" sz="600" b="1">
                          <a:effectLst/>
                          <a:latin typeface="Tahoma"/>
                          <a:ea typeface="Times New Roman"/>
                          <a:cs typeface="Times New Roman"/>
                        </a:rPr>
                        <a:t>v.v.</a:t>
                      </a:r>
                      <a:endParaRPr lang="sl-SI" sz="1000">
                        <a:effectLst/>
                        <a:latin typeface="Calibri"/>
                        <a:ea typeface="Calibri"/>
                        <a:cs typeface="Times New Roman"/>
                      </a:endParaRPr>
                    </a:p>
                    <a:p>
                      <a:pPr algn="just">
                        <a:lnSpc>
                          <a:spcPct val="115000"/>
                        </a:lnSpc>
                        <a:spcAft>
                          <a:spcPts val="0"/>
                        </a:spcAft>
                      </a:pPr>
                      <a:r>
                        <a:rPr lang="sl-SI" sz="600" b="1">
                          <a:effectLst/>
                          <a:latin typeface="Tahoma"/>
                          <a:ea typeface="Times New Roman"/>
                          <a:cs typeface="Times New Roman"/>
                        </a:rPr>
                        <a:t>v.k.</a:t>
                      </a:r>
                      <a:endParaRPr lang="sl-SI" sz="1000">
                        <a:effectLst/>
                        <a:latin typeface="Calibri"/>
                        <a:ea typeface="Calibri"/>
                        <a:cs typeface="Times New Roman"/>
                      </a:endParaRPr>
                    </a:p>
                    <a:p>
                      <a:pPr algn="just">
                        <a:lnSpc>
                          <a:spcPct val="115000"/>
                        </a:lnSpc>
                        <a:spcAft>
                          <a:spcPts val="0"/>
                        </a:spcAft>
                      </a:pPr>
                      <a:r>
                        <a:rPr lang="sl-SI" sz="600" b="1">
                          <a:effectLst/>
                          <a:latin typeface="Tahoma"/>
                          <a:ea typeface="Times New Roman"/>
                          <a:cs typeface="Times New Roman"/>
                        </a:rPr>
                        <a:t>d.t.</a:t>
                      </a:r>
                      <a:endParaRPr lang="sl-SI" sz="1000">
                        <a:effectLst/>
                        <a:latin typeface="Calibri"/>
                        <a:ea typeface="Calibri"/>
                        <a:cs typeface="Times New Roman"/>
                      </a:endParaRPr>
                    </a:p>
                    <a:p>
                      <a:pPr algn="just">
                        <a:lnSpc>
                          <a:spcPct val="115000"/>
                        </a:lnSpc>
                        <a:spcAft>
                          <a:spcPts val="0"/>
                        </a:spcAft>
                      </a:pPr>
                      <a:r>
                        <a:rPr lang="sl-SI" sz="600" b="1">
                          <a:effectLst/>
                          <a:latin typeface="Tahoma"/>
                          <a:ea typeface="Times New Roman"/>
                          <a:cs typeface="Times New Roman"/>
                        </a:rPr>
                        <a:t>o.p.</a:t>
                      </a:r>
                      <a:endParaRPr lang="sl-SI" sz="1000">
                        <a:effectLst/>
                        <a:latin typeface="Calibri"/>
                        <a:ea typeface="Calibri"/>
                        <a:cs typeface="Times New Roman"/>
                      </a:endParaRPr>
                    </a:p>
                  </a:txBody>
                  <a:tcPr marL="65111" marR="6511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sl-SI" sz="800" b="1">
                          <a:effectLst/>
                          <a:latin typeface="Tahoma"/>
                          <a:ea typeface="Times New Roman"/>
                          <a:cs typeface="Times New Roman"/>
                        </a:rPr>
                        <a:t> </a:t>
                      </a:r>
                      <a:endParaRPr lang="sl-SI" sz="1000">
                        <a:effectLst/>
                        <a:latin typeface="Calibri"/>
                        <a:ea typeface="Calibri"/>
                        <a:cs typeface="Times New Roman"/>
                      </a:endParaRPr>
                    </a:p>
                    <a:p>
                      <a:pPr algn="just">
                        <a:lnSpc>
                          <a:spcPct val="115000"/>
                        </a:lnSpc>
                        <a:spcAft>
                          <a:spcPts val="0"/>
                        </a:spcAft>
                      </a:pPr>
                      <a:r>
                        <a:rPr lang="sl-SI" sz="800" b="1">
                          <a:effectLst/>
                          <a:latin typeface="Tahoma"/>
                          <a:ea typeface="Times New Roman"/>
                          <a:cs typeface="Times New Roman"/>
                        </a:rPr>
                        <a:t> </a:t>
                      </a:r>
                      <a:endParaRPr lang="sl-SI" sz="1000">
                        <a:effectLst/>
                        <a:latin typeface="Calibri"/>
                        <a:ea typeface="Calibri"/>
                        <a:cs typeface="Times New Roman"/>
                      </a:endParaRPr>
                    </a:p>
                    <a:p>
                      <a:pPr algn="just">
                        <a:lnSpc>
                          <a:spcPct val="115000"/>
                        </a:lnSpc>
                        <a:spcAft>
                          <a:spcPts val="0"/>
                        </a:spcAft>
                      </a:pPr>
                      <a:r>
                        <a:rPr lang="sl-SI" sz="800" b="1">
                          <a:effectLst/>
                          <a:latin typeface="Tahoma"/>
                          <a:ea typeface="Times New Roman"/>
                          <a:cs typeface="Times New Roman"/>
                        </a:rPr>
                        <a:t>NAČRT PARJENJA</a:t>
                      </a:r>
                      <a:endParaRPr lang="sl-SI" sz="1000">
                        <a:effectLst/>
                        <a:latin typeface="Calibri"/>
                        <a:ea typeface="Calibri"/>
                        <a:cs typeface="Times New Roman"/>
                      </a:endParaRPr>
                    </a:p>
                  </a:txBody>
                  <a:tcPr marL="65111" marR="6511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715782">
                <a:tc>
                  <a:txBody>
                    <a:bodyPr/>
                    <a:lstStyle/>
                    <a:p>
                      <a:pPr algn="just">
                        <a:lnSpc>
                          <a:spcPct val="115000"/>
                        </a:lnSpc>
                        <a:spcAft>
                          <a:spcPts val="0"/>
                        </a:spcAft>
                      </a:pPr>
                      <a:r>
                        <a:rPr lang="sl-SI" sz="900">
                          <a:effectLst/>
                          <a:latin typeface="Tahoma"/>
                          <a:ea typeface="Times New Roman"/>
                          <a:cs typeface="Times New Roman"/>
                        </a:rPr>
                        <a:t> </a:t>
                      </a:r>
                      <a:endParaRPr lang="sl-SI" sz="1000">
                        <a:effectLst/>
                        <a:latin typeface="Calibri"/>
                        <a:ea typeface="Calibri"/>
                        <a:cs typeface="Times New Roman"/>
                      </a:endParaRPr>
                    </a:p>
                    <a:p>
                      <a:pPr algn="just">
                        <a:lnSpc>
                          <a:spcPct val="115000"/>
                        </a:lnSpc>
                        <a:spcAft>
                          <a:spcPts val="0"/>
                        </a:spcAft>
                      </a:pPr>
                      <a:r>
                        <a:rPr lang="sl-SI" sz="900">
                          <a:effectLst/>
                          <a:latin typeface="Tahoma"/>
                          <a:ea typeface="Times New Roman"/>
                          <a:cs typeface="Times New Roman"/>
                        </a:rPr>
                        <a:t>1.</a:t>
                      </a:r>
                      <a:endParaRPr lang="sl-SI" sz="1000">
                        <a:effectLst/>
                        <a:latin typeface="Calibri"/>
                        <a:ea typeface="Calibri"/>
                        <a:cs typeface="Times New Roman"/>
                      </a:endParaRPr>
                    </a:p>
                  </a:txBody>
                  <a:tcPr marL="65111" marR="6511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sl-SI" sz="900" b="1">
                          <a:effectLst/>
                          <a:latin typeface="Tahoma"/>
                          <a:ea typeface="Times New Roman"/>
                          <a:cs typeface="Times New Roman"/>
                        </a:rPr>
                        <a:t>JAGODA </a:t>
                      </a:r>
                      <a:r>
                        <a:rPr lang="sl-SI" sz="900">
                          <a:effectLst/>
                          <a:latin typeface="Tahoma"/>
                          <a:ea typeface="Times New Roman"/>
                          <a:cs typeface="Times New Roman"/>
                        </a:rPr>
                        <a:t>SI </a:t>
                      </a:r>
                      <a:r>
                        <a:rPr lang="sl-SI" sz="900" b="1">
                          <a:effectLst/>
                          <a:latin typeface="Tahoma"/>
                          <a:ea typeface="Times New Roman"/>
                          <a:cs typeface="Times New Roman"/>
                        </a:rPr>
                        <a:t>93718525</a:t>
                      </a:r>
                      <a:endParaRPr lang="sl-SI" sz="1000">
                        <a:effectLst/>
                        <a:latin typeface="Calibri"/>
                        <a:ea typeface="Calibri"/>
                        <a:cs typeface="Times New Roman"/>
                      </a:endParaRPr>
                    </a:p>
                    <a:p>
                      <a:pPr algn="just">
                        <a:lnSpc>
                          <a:spcPct val="115000"/>
                        </a:lnSpc>
                        <a:spcAft>
                          <a:spcPts val="0"/>
                        </a:spcAft>
                      </a:pPr>
                      <a:r>
                        <a:rPr lang="sl-SI" sz="900">
                          <a:effectLst/>
                          <a:latin typeface="Tahoma"/>
                          <a:ea typeface="Times New Roman"/>
                          <a:cs typeface="Times New Roman"/>
                        </a:rPr>
                        <a:t>Rojstvo: 27.02.2009</a:t>
                      </a:r>
                      <a:endParaRPr lang="sl-SI" sz="1000">
                        <a:effectLst/>
                        <a:latin typeface="Calibri"/>
                        <a:ea typeface="Calibri"/>
                        <a:cs typeface="Times New Roman"/>
                      </a:endParaRPr>
                    </a:p>
                    <a:p>
                      <a:pPr algn="just">
                        <a:lnSpc>
                          <a:spcPct val="115000"/>
                        </a:lnSpc>
                        <a:spcAft>
                          <a:spcPts val="0"/>
                        </a:spcAft>
                      </a:pPr>
                      <a:r>
                        <a:rPr lang="sl-SI" sz="900">
                          <a:effectLst/>
                          <a:latin typeface="Tahoma"/>
                          <a:ea typeface="Times New Roman"/>
                          <a:cs typeface="Times New Roman"/>
                        </a:rPr>
                        <a:t>O: Srečko 852295</a:t>
                      </a:r>
                      <a:endParaRPr lang="sl-SI" sz="1000">
                        <a:effectLst/>
                        <a:latin typeface="Calibri"/>
                        <a:ea typeface="Calibri"/>
                        <a:cs typeface="Times New Roman"/>
                      </a:endParaRPr>
                    </a:p>
                    <a:p>
                      <a:pPr algn="just">
                        <a:lnSpc>
                          <a:spcPct val="115000"/>
                        </a:lnSpc>
                        <a:spcAft>
                          <a:spcPts val="0"/>
                        </a:spcAft>
                      </a:pPr>
                      <a:r>
                        <a:rPr lang="sl-SI" sz="900">
                          <a:effectLst/>
                          <a:latin typeface="Tahoma"/>
                          <a:ea typeface="Times New Roman"/>
                          <a:cs typeface="Times New Roman"/>
                        </a:rPr>
                        <a:t>M: Cika SI 13325071</a:t>
                      </a:r>
                      <a:endParaRPr lang="sl-SI" sz="1000">
                        <a:effectLst/>
                        <a:latin typeface="Calibri"/>
                        <a:ea typeface="Calibri"/>
                        <a:cs typeface="Times New Roman"/>
                      </a:endParaRPr>
                    </a:p>
                  </a:txBody>
                  <a:tcPr marL="65111" marR="6511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sl-SI" sz="900">
                          <a:effectLst/>
                          <a:latin typeface="Tahoma"/>
                          <a:ea typeface="Times New Roman"/>
                          <a:cs typeface="Times New Roman"/>
                        </a:rPr>
                        <a:t> </a:t>
                      </a:r>
                      <a:endParaRPr lang="sl-SI" sz="1000">
                        <a:effectLst/>
                        <a:latin typeface="Calibri"/>
                        <a:ea typeface="Calibri"/>
                        <a:cs typeface="Times New Roman"/>
                      </a:endParaRPr>
                    </a:p>
                    <a:p>
                      <a:pPr algn="just">
                        <a:lnSpc>
                          <a:spcPct val="115000"/>
                        </a:lnSpc>
                        <a:spcAft>
                          <a:spcPts val="0"/>
                        </a:spcAft>
                      </a:pPr>
                      <a:r>
                        <a:rPr lang="sl-SI" sz="900">
                          <a:effectLst/>
                          <a:latin typeface="Tahoma"/>
                          <a:ea typeface="Times New Roman"/>
                          <a:cs typeface="Times New Roman"/>
                        </a:rPr>
                        <a:t>Bajde Sebastjan</a:t>
                      </a:r>
                      <a:endParaRPr lang="sl-SI" sz="1000">
                        <a:effectLst/>
                        <a:latin typeface="Calibri"/>
                        <a:ea typeface="Calibri"/>
                        <a:cs typeface="Times New Roman"/>
                      </a:endParaRPr>
                    </a:p>
                    <a:p>
                      <a:pPr algn="just">
                        <a:lnSpc>
                          <a:spcPct val="115000"/>
                        </a:lnSpc>
                        <a:spcAft>
                          <a:spcPts val="0"/>
                        </a:spcAft>
                      </a:pPr>
                      <a:r>
                        <a:rPr lang="sl-SI" sz="900">
                          <a:effectLst/>
                          <a:latin typeface="Tahoma"/>
                          <a:ea typeface="Times New Roman"/>
                          <a:cs typeface="Times New Roman"/>
                        </a:rPr>
                        <a:t>Studenca 1</a:t>
                      </a:r>
                      <a:endParaRPr lang="sl-SI" sz="1000">
                        <a:effectLst/>
                        <a:latin typeface="Calibri"/>
                        <a:ea typeface="Calibri"/>
                        <a:cs typeface="Times New Roman"/>
                      </a:endParaRPr>
                    </a:p>
                    <a:p>
                      <a:pPr algn="just">
                        <a:lnSpc>
                          <a:spcPct val="115000"/>
                        </a:lnSpc>
                        <a:spcAft>
                          <a:spcPts val="0"/>
                        </a:spcAft>
                      </a:pPr>
                      <a:r>
                        <a:rPr lang="sl-SI" sz="900">
                          <a:effectLst/>
                          <a:latin typeface="Tahoma"/>
                          <a:ea typeface="Times New Roman"/>
                          <a:cs typeface="Times New Roman"/>
                        </a:rPr>
                        <a:t>1241 Kamnik</a:t>
                      </a:r>
                      <a:endParaRPr lang="sl-SI" sz="1000">
                        <a:effectLst/>
                        <a:latin typeface="Calibri"/>
                        <a:ea typeface="Calibri"/>
                        <a:cs typeface="Times New Roman"/>
                      </a:endParaRPr>
                    </a:p>
                  </a:txBody>
                  <a:tcPr marL="65111" marR="6511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sl-SI" sz="900" b="1">
                          <a:effectLst/>
                          <a:latin typeface="Tahoma"/>
                          <a:ea typeface="Times New Roman"/>
                          <a:cs typeface="Times New Roman"/>
                        </a:rPr>
                        <a:t>BM</a:t>
                      </a:r>
                      <a:endParaRPr lang="sl-SI" sz="1000">
                        <a:effectLst/>
                        <a:latin typeface="Calibri"/>
                        <a:ea typeface="Calibri"/>
                        <a:cs typeface="Times New Roman"/>
                      </a:endParaRPr>
                    </a:p>
                    <a:p>
                      <a:pPr algn="just">
                        <a:lnSpc>
                          <a:spcPct val="115000"/>
                        </a:lnSpc>
                        <a:spcAft>
                          <a:spcPts val="0"/>
                        </a:spcAft>
                      </a:pPr>
                      <a:r>
                        <a:rPr lang="sl-SI" sz="900" b="1">
                          <a:effectLst/>
                          <a:latin typeface="Tahoma"/>
                          <a:ea typeface="Times New Roman"/>
                          <a:cs typeface="Times New Roman"/>
                        </a:rPr>
                        <a:t>2012</a:t>
                      </a:r>
                      <a:endParaRPr lang="sl-SI" sz="1000">
                        <a:effectLst/>
                        <a:latin typeface="Calibri"/>
                        <a:ea typeface="Calibri"/>
                        <a:cs typeface="Times New Roman"/>
                      </a:endParaRPr>
                    </a:p>
                    <a:p>
                      <a:pPr algn="just">
                        <a:lnSpc>
                          <a:spcPct val="115000"/>
                        </a:lnSpc>
                        <a:spcAft>
                          <a:spcPts val="0"/>
                        </a:spcAft>
                      </a:pPr>
                      <a:r>
                        <a:rPr lang="sl-SI" sz="900">
                          <a:effectLst/>
                          <a:latin typeface="Tahoma"/>
                          <a:ea typeface="Times New Roman"/>
                          <a:cs typeface="Times New Roman"/>
                        </a:rPr>
                        <a:t> </a:t>
                      </a:r>
                      <a:endParaRPr lang="sl-SI" sz="1000">
                        <a:effectLst/>
                        <a:latin typeface="Calibri"/>
                        <a:ea typeface="Calibri"/>
                        <a:cs typeface="Times New Roman"/>
                      </a:endParaRPr>
                    </a:p>
                  </a:txBody>
                  <a:tcPr marL="65111" marR="6511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sl-SI" sz="900">
                          <a:effectLst/>
                          <a:latin typeface="Tahoma"/>
                          <a:ea typeface="Times New Roman"/>
                          <a:cs typeface="Times New Roman"/>
                        </a:rPr>
                        <a:t>126</a:t>
                      </a:r>
                      <a:endParaRPr lang="sl-SI" sz="1000">
                        <a:effectLst/>
                        <a:latin typeface="Calibri"/>
                        <a:ea typeface="Calibri"/>
                        <a:cs typeface="Times New Roman"/>
                      </a:endParaRPr>
                    </a:p>
                    <a:p>
                      <a:pPr algn="just">
                        <a:lnSpc>
                          <a:spcPct val="115000"/>
                        </a:lnSpc>
                        <a:spcAft>
                          <a:spcPts val="0"/>
                        </a:spcAft>
                      </a:pPr>
                      <a:r>
                        <a:rPr lang="sl-SI" sz="900">
                          <a:effectLst/>
                          <a:latin typeface="Tahoma"/>
                          <a:ea typeface="Times New Roman"/>
                          <a:cs typeface="Times New Roman"/>
                        </a:rPr>
                        <a:t>128</a:t>
                      </a:r>
                      <a:endParaRPr lang="sl-SI" sz="1000">
                        <a:effectLst/>
                        <a:latin typeface="Calibri"/>
                        <a:ea typeface="Calibri"/>
                        <a:cs typeface="Times New Roman"/>
                      </a:endParaRPr>
                    </a:p>
                    <a:p>
                      <a:pPr algn="just">
                        <a:lnSpc>
                          <a:spcPct val="115000"/>
                        </a:lnSpc>
                        <a:spcAft>
                          <a:spcPts val="0"/>
                        </a:spcAft>
                      </a:pPr>
                      <a:r>
                        <a:rPr lang="sl-SI" sz="900">
                          <a:effectLst/>
                          <a:latin typeface="Tahoma"/>
                          <a:ea typeface="Times New Roman"/>
                          <a:cs typeface="Times New Roman"/>
                        </a:rPr>
                        <a:t>127</a:t>
                      </a:r>
                      <a:endParaRPr lang="sl-SI" sz="1000">
                        <a:effectLst/>
                        <a:latin typeface="Calibri"/>
                        <a:ea typeface="Calibri"/>
                        <a:cs typeface="Times New Roman"/>
                      </a:endParaRPr>
                    </a:p>
                    <a:p>
                      <a:pPr algn="just">
                        <a:lnSpc>
                          <a:spcPct val="115000"/>
                        </a:lnSpc>
                        <a:spcAft>
                          <a:spcPts val="0"/>
                        </a:spcAft>
                      </a:pPr>
                      <a:r>
                        <a:rPr lang="sl-SI" sz="900">
                          <a:effectLst/>
                          <a:latin typeface="Tahoma"/>
                          <a:ea typeface="Times New Roman"/>
                          <a:cs typeface="Times New Roman"/>
                        </a:rPr>
                        <a:t>164</a:t>
                      </a:r>
                      <a:endParaRPr lang="sl-SI" sz="1000">
                        <a:effectLst/>
                        <a:latin typeface="Calibri"/>
                        <a:ea typeface="Calibri"/>
                        <a:cs typeface="Times New Roman"/>
                      </a:endParaRPr>
                    </a:p>
                  </a:txBody>
                  <a:tcPr marL="65111" marR="6511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sl-SI" sz="900">
                          <a:effectLst/>
                          <a:latin typeface="Tahoma"/>
                          <a:ea typeface="Times New Roman"/>
                          <a:cs typeface="Times New Roman"/>
                        </a:rPr>
                        <a:t>SANI 855263</a:t>
                      </a:r>
                      <a:endParaRPr lang="sl-SI" sz="1000">
                        <a:effectLst/>
                        <a:latin typeface="Calibri"/>
                        <a:ea typeface="Calibri"/>
                        <a:cs typeface="Times New Roman"/>
                      </a:endParaRPr>
                    </a:p>
                    <a:p>
                      <a:pPr algn="just">
                        <a:lnSpc>
                          <a:spcPct val="115000"/>
                        </a:lnSpc>
                        <a:spcAft>
                          <a:spcPts val="0"/>
                        </a:spcAft>
                      </a:pPr>
                      <a:r>
                        <a:rPr lang="sl-SI" sz="900">
                          <a:effectLst/>
                          <a:latin typeface="Tahoma"/>
                          <a:ea typeface="Times New Roman"/>
                          <a:cs typeface="Times New Roman"/>
                        </a:rPr>
                        <a:t>MLIN 855272</a:t>
                      </a:r>
                      <a:endParaRPr lang="sl-SI" sz="1000">
                        <a:effectLst/>
                        <a:latin typeface="Calibri"/>
                        <a:ea typeface="Calibri"/>
                        <a:cs typeface="Times New Roman"/>
                      </a:endParaRPr>
                    </a:p>
                  </a:txBody>
                  <a:tcPr marL="65111" marR="6511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715782">
                <a:tc>
                  <a:txBody>
                    <a:bodyPr/>
                    <a:lstStyle/>
                    <a:p>
                      <a:pPr algn="just">
                        <a:lnSpc>
                          <a:spcPct val="115000"/>
                        </a:lnSpc>
                        <a:spcAft>
                          <a:spcPts val="0"/>
                        </a:spcAft>
                      </a:pPr>
                      <a:r>
                        <a:rPr lang="sl-SI" sz="900">
                          <a:effectLst/>
                          <a:latin typeface="Tahoma"/>
                          <a:ea typeface="Times New Roman"/>
                          <a:cs typeface="Times New Roman"/>
                        </a:rPr>
                        <a:t> </a:t>
                      </a:r>
                      <a:endParaRPr lang="sl-SI" sz="1000">
                        <a:effectLst/>
                        <a:latin typeface="Calibri"/>
                        <a:ea typeface="Calibri"/>
                        <a:cs typeface="Times New Roman"/>
                      </a:endParaRPr>
                    </a:p>
                    <a:p>
                      <a:pPr algn="just">
                        <a:lnSpc>
                          <a:spcPct val="115000"/>
                        </a:lnSpc>
                        <a:spcAft>
                          <a:spcPts val="0"/>
                        </a:spcAft>
                      </a:pPr>
                      <a:r>
                        <a:rPr lang="sl-SI" sz="900">
                          <a:effectLst/>
                          <a:latin typeface="Tahoma"/>
                          <a:ea typeface="Times New Roman"/>
                          <a:cs typeface="Times New Roman"/>
                        </a:rPr>
                        <a:t>2.</a:t>
                      </a:r>
                      <a:endParaRPr lang="sl-SI" sz="1000">
                        <a:effectLst/>
                        <a:latin typeface="Calibri"/>
                        <a:ea typeface="Calibri"/>
                        <a:cs typeface="Times New Roman"/>
                      </a:endParaRPr>
                    </a:p>
                    <a:p>
                      <a:pPr algn="just">
                        <a:lnSpc>
                          <a:spcPct val="115000"/>
                        </a:lnSpc>
                        <a:spcAft>
                          <a:spcPts val="0"/>
                        </a:spcAft>
                      </a:pPr>
                      <a:r>
                        <a:rPr lang="sl-SI" sz="900">
                          <a:effectLst/>
                          <a:latin typeface="Tahoma"/>
                          <a:ea typeface="Times New Roman"/>
                          <a:cs typeface="Times New Roman"/>
                        </a:rPr>
                        <a:t> </a:t>
                      </a:r>
                      <a:endParaRPr lang="sl-SI" sz="1000">
                        <a:effectLst/>
                        <a:latin typeface="Calibri"/>
                        <a:ea typeface="Calibri"/>
                        <a:cs typeface="Times New Roman"/>
                      </a:endParaRPr>
                    </a:p>
                  </a:txBody>
                  <a:tcPr marL="65111" marR="6511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sl-SI" sz="900" b="1">
                          <a:effectLst/>
                          <a:latin typeface="Tahoma"/>
                          <a:ea typeface="Times New Roman"/>
                          <a:cs typeface="Times New Roman"/>
                        </a:rPr>
                        <a:t>CVETKA </a:t>
                      </a:r>
                      <a:r>
                        <a:rPr lang="sl-SI" sz="900">
                          <a:effectLst/>
                          <a:latin typeface="Tahoma"/>
                          <a:ea typeface="Times New Roman"/>
                          <a:cs typeface="Times New Roman"/>
                        </a:rPr>
                        <a:t>SI </a:t>
                      </a:r>
                      <a:r>
                        <a:rPr lang="sl-SI" sz="900" b="1">
                          <a:effectLst/>
                          <a:latin typeface="Tahoma"/>
                          <a:ea typeface="Times New Roman"/>
                          <a:cs typeface="Times New Roman"/>
                        </a:rPr>
                        <a:t>33711548</a:t>
                      </a:r>
                      <a:endParaRPr lang="sl-SI" sz="1000">
                        <a:effectLst/>
                        <a:latin typeface="Calibri"/>
                        <a:ea typeface="Calibri"/>
                        <a:cs typeface="Times New Roman"/>
                      </a:endParaRPr>
                    </a:p>
                    <a:p>
                      <a:pPr algn="just">
                        <a:lnSpc>
                          <a:spcPct val="115000"/>
                        </a:lnSpc>
                        <a:spcAft>
                          <a:spcPts val="0"/>
                        </a:spcAft>
                      </a:pPr>
                      <a:r>
                        <a:rPr lang="sl-SI" sz="900">
                          <a:effectLst/>
                          <a:latin typeface="Tahoma"/>
                          <a:ea typeface="Times New Roman"/>
                          <a:cs typeface="Times New Roman"/>
                        </a:rPr>
                        <a:t>Rojstvo: 19.03.2009</a:t>
                      </a:r>
                      <a:endParaRPr lang="sl-SI" sz="1000">
                        <a:effectLst/>
                        <a:latin typeface="Calibri"/>
                        <a:ea typeface="Calibri"/>
                        <a:cs typeface="Times New Roman"/>
                      </a:endParaRPr>
                    </a:p>
                    <a:p>
                      <a:pPr algn="just">
                        <a:lnSpc>
                          <a:spcPct val="115000"/>
                        </a:lnSpc>
                        <a:spcAft>
                          <a:spcPts val="0"/>
                        </a:spcAft>
                      </a:pPr>
                      <a:r>
                        <a:rPr lang="sl-SI" sz="900">
                          <a:effectLst/>
                          <a:latin typeface="Tahoma"/>
                          <a:ea typeface="Times New Roman"/>
                          <a:cs typeface="Times New Roman"/>
                        </a:rPr>
                        <a:t>O: Grintovc 852220</a:t>
                      </a:r>
                      <a:endParaRPr lang="sl-SI" sz="1000">
                        <a:effectLst/>
                        <a:latin typeface="Calibri"/>
                        <a:ea typeface="Calibri"/>
                        <a:cs typeface="Times New Roman"/>
                      </a:endParaRPr>
                    </a:p>
                    <a:p>
                      <a:pPr algn="just">
                        <a:lnSpc>
                          <a:spcPct val="115000"/>
                        </a:lnSpc>
                        <a:spcAft>
                          <a:spcPts val="0"/>
                        </a:spcAft>
                      </a:pPr>
                      <a:r>
                        <a:rPr lang="sl-SI" sz="900">
                          <a:effectLst/>
                          <a:latin typeface="Tahoma"/>
                          <a:ea typeface="Times New Roman"/>
                          <a:cs typeface="Times New Roman"/>
                        </a:rPr>
                        <a:t>M: Tajči SI 13369253</a:t>
                      </a:r>
                      <a:endParaRPr lang="sl-SI" sz="1000">
                        <a:effectLst/>
                        <a:latin typeface="Calibri"/>
                        <a:ea typeface="Calibri"/>
                        <a:cs typeface="Times New Roman"/>
                      </a:endParaRPr>
                    </a:p>
                  </a:txBody>
                  <a:tcPr marL="65111" marR="6511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sl-SI" sz="900">
                          <a:effectLst/>
                          <a:latin typeface="Tahoma"/>
                          <a:ea typeface="Times New Roman"/>
                          <a:cs typeface="Times New Roman"/>
                        </a:rPr>
                        <a:t> </a:t>
                      </a:r>
                      <a:endParaRPr lang="sl-SI" sz="1000">
                        <a:effectLst/>
                        <a:latin typeface="Calibri"/>
                        <a:ea typeface="Calibri"/>
                        <a:cs typeface="Times New Roman"/>
                      </a:endParaRPr>
                    </a:p>
                    <a:p>
                      <a:pPr algn="just">
                        <a:lnSpc>
                          <a:spcPct val="115000"/>
                        </a:lnSpc>
                        <a:spcAft>
                          <a:spcPts val="0"/>
                        </a:spcAft>
                      </a:pPr>
                      <a:r>
                        <a:rPr lang="sl-SI" sz="900">
                          <a:effectLst/>
                          <a:latin typeface="Tahoma"/>
                          <a:ea typeface="Times New Roman"/>
                          <a:cs typeface="Times New Roman"/>
                        </a:rPr>
                        <a:t>Povodnik Damjan</a:t>
                      </a:r>
                      <a:endParaRPr lang="sl-SI" sz="1000">
                        <a:effectLst/>
                        <a:latin typeface="Calibri"/>
                        <a:ea typeface="Calibri"/>
                        <a:cs typeface="Times New Roman"/>
                      </a:endParaRPr>
                    </a:p>
                    <a:p>
                      <a:pPr algn="just">
                        <a:lnSpc>
                          <a:spcPct val="115000"/>
                        </a:lnSpc>
                        <a:spcAft>
                          <a:spcPts val="0"/>
                        </a:spcAft>
                      </a:pPr>
                      <a:r>
                        <a:rPr lang="sl-SI" sz="900">
                          <a:effectLst/>
                          <a:latin typeface="Tahoma"/>
                          <a:ea typeface="Times New Roman"/>
                          <a:cs typeface="Times New Roman"/>
                        </a:rPr>
                        <a:t>Podgorje ob Sevnični 12A</a:t>
                      </a:r>
                      <a:endParaRPr lang="sl-SI" sz="1000">
                        <a:effectLst/>
                        <a:latin typeface="Calibri"/>
                        <a:ea typeface="Calibri"/>
                        <a:cs typeface="Times New Roman"/>
                      </a:endParaRPr>
                    </a:p>
                    <a:p>
                      <a:pPr algn="just">
                        <a:lnSpc>
                          <a:spcPct val="115000"/>
                        </a:lnSpc>
                        <a:spcAft>
                          <a:spcPts val="0"/>
                        </a:spcAft>
                      </a:pPr>
                      <a:r>
                        <a:rPr lang="sl-SI" sz="900">
                          <a:effectLst/>
                          <a:latin typeface="Tahoma"/>
                          <a:ea typeface="Times New Roman"/>
                          <a:cs typeface="Times New Roman"/>
                        </a:rPr>
                        <a:t>8292 Zabukovje</a:t>
                      </a:r>
                      <a:endParaRPr lang="sl-SI" sz="1000">
                        <a:effectLst/>
                        <a:latin typeface="Calibri"/>
                        <a:ea typeface="Calibri"/>
                        <a:cs typeface="Times New Roman"/>
                      </a:endParaRPr>
                    </a:p>
                  </a:txBody>
                  <a:tcPr marL="65111" marR="6511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sl-SI" sz="900" b="1">
                          <a:effectLst/>
                          <a:latin typeface="Tahoma"/>
                          <a:ea typeface="Times New Roman"/>
                          <a:cs typeface="Times New Roman"/>
                        </a:rPr>
                        <a:t>BM</a:t>
                      </a:r>
                      <a:endParaRPr lang="sl-SI" sz="1000">
                        <a:effectLst/>
                        <a:latin typeface="Calibri"/>
                        <a:ea typeface="Calibri"/>
                        <a:cs typeface="Times New Roman"/>
                      </a:endParaRPr>
                    </a:p>
                    <a:p>
                      <a:pPr algn="just">
                        <a:lnSpc>
                          <a:spcPct val="115000"/>
                        </a:lnSpc>
                        <a:spcAft>
                          <a:spcPts val="0"/>
                        </a:spcAft>
                      </a:pPr>
                      <a:r>
                        <a:rPr lang="sl-SI" sz="900" b="1">
                          <a:effectLst/>
                          <a:latin typeface="Tahoma"/>
                          <a:ea typeface="Times New Roman"/>
                          <a:cs typeface="Times New Roman"/>
                        </a:rPr>
                        <a:t>2011</a:t>
                      </a:r>
                      <a:endParaRPr lang="sl-SI" sz="1000">
                        <a:effectLst/>
                        <a:latin typeface="Calibri"/>
                        <a:ea typeface="Calibri"/>
                        <a:cs typeface="Times New Roman"/>
                      </a:endParaRPr>
                    </a:p>
                    <a:p>
                      <a:pPr algn="just">
                        <a:lnSpc>
                          <a:spcPct val="115000"/>
                        </a:lnSpc>
                        <a:spcAft>
                          <a:spcPts val="0"/>
                        </a:spcAft>
                      </a:pPr>
                      <a:r>
                        <a:rPr lang="sl-SI" sz="900">
                          <a:effectLst/>
                          <a:latin typeface="Tahoma"/>
                          <a:ea typeface="Times New Roman"/>
                          <a:cs typeface="Times New Roman"/>
                        </a:rPr>
                        <a:t> </a:t>
                      </a:r>
                      <a:endParaRPr lang="sl-SI" sz="1000">
                        <a:effectLst/>
                        <a:latin typeface="Calibri"/>
                        <a:ea typeface="Calibri"/>
                        <a:cs typeface="Times New Roman"/>
                      </a:endParaRPr>
                    </a:p>
                  </a:txBody>
                  <a:tcPr marL="65111" marR="6511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sl-SI" sz="900">
                          <a:effectLst/>
                          <a:latin typeface="Tahoma"/>
                          <a:ea typeface="Times New Roman"/>
                          <a:cs typeface="Times New Roman"/>
                        </a:rPr>
                        <a:t>127</a:t>
                      </a:r>
                      <a:endParaRPr lang="sl-SI" sz="1000">
                        <a:effectLst/>
                        <a:latin typeface="Calibri"/>
                        <a:ea typeface="Calibri"/>
                        <a:cs typeface="Times New Roman"/>
                      </a:endParaRPr>
                    </a:p>
                    <a:p>
                      <a:pPr algn="just">
                        <a:lnSpc>
                          <a:spcPct val="115000"/>
                        </a:lnSpc>
                        <a:spcAft>
                          <a:spcPts val="0"/>
                        </a:spcAft>
                      </a:pPr>
                      <a:r>
                        <a:rPr lang="sl-SI" sz="900">
                          <a:effectLst/>
                          <a:latin typeface="Tahoma"/>
                          <a:ea typeface="Times New Roman"/>
                          <a:cs typeface="Times New Roman"/>
                        </a:rPr>
                        <a:t>130</a:t>
                      </a:r>
                      <a:endParaRPr lang="sl-SI" sz="1000">
                        <a:effectLst/>
                        <a:latin typeface="Calibri"/>
                        <a:ea typeface="Calibri"/>
                        <a:cs typeface="Times New Roman"/>
                      </a:endParaRPr>
                    </a:p>
                    <a:p>
                      <a:pPr algn="just">
                        <a:lnSpc>
                          <a:spcPct val="115000"/>
                        </a:lnSpc>
                        <a:spcAft>
                          <a:spcPts val="0"/>
                        </a:spcAft>
                      </a:pPr>
                      <a:r>
                        <a:rPr lang="sl-SI" sz="900">
                          <a:effectLst/>
                          <a:latin typeface="Tahoma"/>
                          <a:ea typeface="Times New Roman"/>
                          <a:cs typeface="Times New Roman"/>
                        </a:rPr>
                        <a:t>127</a:t>
                      </a:r>
                      <a:endParaRPr lang="sl-SI" sz="1000">
                        <a:effectLst/>
                        <a:latin typeface="Calibri"/>
                        <a:ea typeface="Calibri"/>
                        <a:cs typeface="Times New Roman"/>
                      </a:endParaRPr>
                    </a:p>
                    <a:p>
                      <a:pPr algn="just">
                        <a:lnSpc>
                          <a:spcPct val="115000"/>
                        </a:lnSpc>
                        <a:spcAft>
                          <a:spcPts val="0"/>
                        </a:spcAft>
                      </a:pPr>
                      <a:r>
                        <a:rPr lang="sl-SI" sz="900">
                          <a:effectLst/>
                          <a:latin typeface="Tahoma"/>
                          <a:ea typeface="Times New Roman"/>
                          <a:cs typeface="Times New Roman"/>
                        </a:rPr>
                        <a:t>166</a:t>
                      </a:r>
                      <a:endParaRPr lang="sl-SI" sz="1000">
                        <a:effectLst/>
                        <a:latin typeface="Calibri"/>
                        <a:ea typeface="Calibri"/>
                        <a:cs typeface="Times New Roman"/>
                      </a:endParaRPr>
                    </a:p>
                  </a:txBody>
                  <a:tcPr marL="65111" marR="6511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sl-SI" sz="900">
                          <a:effectLst/>
                          <a:latin typeface="Tahoma"/>
                          <a:ea typeface="Times New Roman"/>
                          <a:cs typeface="Times New Roman"/>
                        </a:rPr>
                        <a:t>SANI 855263</a:t>
                      </a:r>
                      <a:endParaRPr lang="sl-SI" sz="1000">
                        <a:effectLst/>
                        <a:latin typeface="Calibri"/>
                        <a:ea typeface="Calibri"/>
                        <a:cs typeface="Times New Roman"/>
                      </a:endParaRPr>
                    </a:p>
                    <a:p>
                      <a:pPr algn="just">
                        <a:lnSpc>
                          <a:spcPct val="115000"/>
                        </a:lnSpc>
                        <a:spcAft>
                          <a:spcPts val="0"/>
                        </a:spcAft>
                      </a:pPr>
                      <a:r>
                        <a:rPr lang="sl-SI" sz="900">
                          <a:effectLst/>
                          <a:latin typeface="Tahoma"/>
                          <a:ea typeface="Times New Roman"/>
                          <a:cs typeface="Times New Roman"/>
                        </a:rPr>
                        <a:t>MLIN 855272</a:t>
                      </a:r>
                      <a:endParaRPr lang="sl-SI" sz="1000">
                        <a:effectLst/>
                        <a:latin typeface="Calibri"/>
                        <a:ea typeface="Calibri"/>
                        <a:cs typeface="Times New Roman"/>
                      </a:endParaRPr>
                    </a:p>
                  </a:txBody>
                  <a:tcPr marL="65111" marR="6511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715782">
                <a:tc>
                  <a:txBody>
                    <a:bodyPr/>
                    <a:lstStyle/>
                    <a:p>
                      <a:pPr algn="just">
                        <a:lnSpc>
                          <a:spcPct val="115000"/>
                        </a:lnSpc>
                        <a:spcAft>
                          <a:spcPts val="0"/>
                        </a:spcAft>
                      </a:pPr>
                      <a:r>
                        <a:rPr lang="sl-SI" sz="900">
                          <a:effectLst/>
                          <a:latin typeface="Tahoma"/>
                          <a:ea typeface="Times New Roman"/>
                          <a:cs typeface="Times New Roman"/>
                        </a:rPr>
                        <a:t> </a:t>
                      </a:r>
                      <a:endParaRPr lang="sl-SI" sz="1000">
                        <a:effectLst/>
                        <a:latin typeface="Calibri"/>
                        <a:ea typeface="Calibri"/>
                        <a:cs typeface="Times New Roman"/>
                      </a:endParaRPr>
                    </a:p>
                    <a:p>
                      <a:pPr algn="just">
                        <a:lnSpc>
                          <a:spcPct val="115000"/>
                        </a:lnSpc>
                        <a:spcAft>
                          <a:spcPts val="0"/>
                        </a:spcAft>
                      </a:pPr>
                      <a:r>
                        <a:rPr lang="sl-SI" sz="900">
                          <a:effectLst/>
                          <a:latin typeface="Tahoma"/>
                          <a:ea typeface="Times New Roman"/>
                          <a:cs typeface="Times New Roman"/>
                        </a:rPr>
                        <a:t>3.</a:t>
                      </a:r>
                      <a:endParaRPr lang="sl-SI" sz="1000">
                        <a:effectLst/>
                        <a:latin typeface="Calibri"/>
                        <a:ea typeface="Calibri"/>
                        <a:cs typeface="Times New Roman"/>
                      </a:endParaRPr>
                    </a:p>
                  </a:txBody>
                  <a:tcPr marL="65111" marR="6511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sl-SI" sz="900" b="1">
                          <a:effectLst/>
                          <a:latin typeface="Tahoma"/>
                          <a:ea typeface="Times New Roman"/>
                          <a:cs typeface="Times New Roman"/>
                        </a:rPr>
                        <a:t>NARCISA</a:t>
                      </a:r>
                      <a:r>
                        <a:rPr lang="sl-SI" sz="900">
                          <a:effectLst/>
                          <a:latin typeface="Tahoma"/>
                          <a:ea typeface="Times New Roman"/>
                          <a:cs typeface="Times New Roman"/>
                        </a:rPr>
                        <a:t> SI </a:t>
                      </a:r>
                      <a:r>
                        <a:rPr lang="sl-SI" sz="900" b="1">
                          <a:effectLst/>
                          <a:latin typeface="Tahoma"/>
                          <a:ea typeface="Times New Roman"/>
                          <a:cs typeface="Times New Roman"/>
                        </a:rPr>
                        <a:t>23763405</a:t>
                      </a:r>
                      <a:endParaRPr lang="sl-SI" sz="1000">
                        <a:effectLst/>
                        <a:latin typeface="Calibri"/>
                        <a:ea typeface="Calibri"/>
                        <a:cs typeface="Times New Roman"/>
                      </a:endParaRPr>
                    </a:p>
                    <a:p>
                      <a:pPr algn="just">
                        <a:lnSpc>
                          <a:spcPct val="115000"/>
                        </a:lnSpc>
                        <a:spcAft>
                          <a:spcPts val="0"/>
                        </a:spcAft>
                      </a:pPr>
                      <a:r>
                        <a:rPr lang="sl-SI" sz="900">
                          <a:effectLst/>
                          <a:latin typeface="Tahoma"/>
                          <a:ea typeface="Times New Roman"/>
                          <a:cs typeface="Times New Roman"/>
                        </a:rPr>
                        <a:t>Rojstvo: 20.2.2010</a:t>
                      </a:r>
                      <a:endParaRPr lang="sl-SI" sz="1000">
                        <a:effectLst/>
                        <a:latin typeface="Calibri"/>
                        <a:ea typeface="Calibri"/>
                        <a:cs typeface="Times New Roman"/>
                      </a:endParaRPr>
                    </a:p>
                    <a:p>
                      <a:pPr algn="just">
                        <a:lnSpc>
                          <a:spcPct val="115000"/>
                        </a:lnSpc>
                        <a:spcAft>
                          <a:spcPts val="0"/>
                        </a:spcAft>
                      </a:pPr>
                      <a:r>
                        <a:rPr lang="sl-SI" sz="900">
                          <a:effectLst/>
                          <a:latin typeface="Tahoma"/>
                          <a:ea typeface="Times New Roman"/>
                          <a:cs typeface="Times New Roman"/>
                        </a:rPr>
                        <a:t>O: Marin 852406</a:t>
                      </a:r>
                      <a:endParaRPr lang="sl-SI" sz="1000">
                        <a:effectLst/>
                        <a:latin typeface="Calibri"/>
                        <a:ea typeface="Calibri"/>
                        <a:cs typeface="Times New Roman"/>
                      </a:endParaRPr>
                    </a:p>
                    <a:p>
                      <a:pPr algn="just">
                        <a:lnSpc>
                          <a:spcPct val="115000"/>
                        </a:lnSpc>
                        <a:spcAft>
                          <a:spcPts val="0"/>
                        </a:spcAft>
                      </a:pPr>
                      <a:r>
                        <a:rPr lang="sl-SI" sz="900">
                          <a:effectLst/>
                          <a:latin typeface="Tahoma"/>
                          <a:ea typeface="Times New Roman"/>
                          <a:cs typeface="Times New Roman"/>
                        </a:rPr>
                        <a:t>M:Novoletnica SI 93260297</a:t>
                      </a:r>
                      <a:endParaRPr lang="sl-SI" sz="1000">
                        <a:effectLst/>
                        <a:latin typeface="Calibri"/>
                        <a:ea typeface="Calibri"/>
                        <a:cs typeface="Times New Roman"/>
                      </a:endParaRPr>
                    </a:p>
                  </a:txBody>
                  <a:tcPr marL="65111" marR="6511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sl-SI" sz="900">
                          <a:effectLst/>
                          <a:latin typeface="Tahoma"/>
                          <a:ea typeface="Times New Roman"/>
                          <a:cs typeface="Times New Roman"/>
                        </a:rPr>
                        <a:t> </a:t>
                      </a:r>
                      <a:endParaRPr lang="sl-SI" sz="1000">
                        <a:effectLst/>
                        <a:latin typeface="Calibri"/>
                        <a:ea typeface="Calibri"/>
                        <a:cs typeface="Times New Roman"/>
                      </a:endParaRPr>
                    </a:p>
                    <a:p>
                      <a:pPr algn="just">
                        <a:lnSpc>
                          <a:spcPct val="115000"/>
                        </a:lnSpc>
                        <a:spcAft>
                          <a:spcPts val="0"/>
                        </a:spcAft>
                      </a:pPr>
                      <a:r>
                        <a:rPr lang="sl-SI" sz="900">
                          <a:effectLst/>
                          <a:latin typeface="Tahoma"/>
                          <a:ea typeface="Times New Roman"/>
                          <a:cs typeface="Times New Roman"/>
                        </a:rPr>
                        <a:t>Pogačnik Janez</a:t>
                      </a:r>
                      <a:endParaRPr lang="sl-SI" sz="1000">
                        <a:effectLst/>
                        <a:latin typeface="Calibri"/>
                        <a:ea typeface="Calibri"/>
                        <a:cs typeface="Times New Roman"/>
                      </a:endParaRPr>
                    </a:p>
                    <a:p>
                      <a:pPr algn="just">
                        <a:lnSpc>
                          <a:spcPct val="115000"/>
                        </a:lnSpc>
                        <a:spcAft>
                          <a:spcPts val="0"/>
                        </a:spcAft>
                      </a:pPr>
                      <a:r>
                        <a:rPr lang="sl-SI" sz="900">
                          <a:effectLst/>
                          <a:latin typeface="Tahoma"/>
                          <a:ea typeface="Times New Roman"/>
                          <a:cs typeface="Times New Roman"/>
                        </a:rPr>
                        <a:t>Prezrenje 14</a:t>
                      </a:r>
                      <a:endParaRPr lang="sl-SI" sz="1000">
                        <a:effectLst/>
                        <a:latin typeface="Calibri"/>
                        <a:ea typeface="Calibri"/>
                        <a:cs typeface="Times New Roman"/>
                      </a:endParaRPr>
                    </a:p>
                    <a:p>
                      <a:pPr algn="just">
                        <a:lnSpc>
                          <a:spcPct val="115000"/>
                        </a:lnSpc>
                        <a:spcAft>
                          <a:spcPts val="0"/>
                        </a:spcAft>
                      </a:pPr>
                      <a:r>
                        <a:rPr lang="sl-SI" sz="900">
                          <a:effectLst/>
                          <a:latin typeface="Tahoma"/>
                          <a:ea typeface="Times New Roman"/>
                          <a:cs typeface="Times New Roman"/>
                        </a:rPr>
                        <a:t>4244 Podnart</a:t>
                      </a:r>
                      <a:endParaRPr lang="sl-SI" sz="1000">
                        <a:effectLst/>
                        <a:latin typeface="Calibri"/>
                        <a:ea typeface="Calibri"/>
                        <a:cs typeface="Times New Roman"/>
                      </a:endParaRPr>
                    </a:p>
                  </a:txBody>
                  <a:tcPr marL="65111" marR="6511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sl-SI" sz="900" b="1">
                          <a:effectLst/>
                          <a:latin typeface="Tahoma"/>
                          <a:ea typeface="Times New Roman"/>
                          <a:cs typeface="Times New Roman"/>
                        </a:rPr>
                        <a:t>BM</a:t>
                      </a:r>
                      <a:endParaRPr lang="sl-SI" sz="1000">
                        <a:effectLst/>
                        <a:latin typeface="Calibri"/>
                        <a:ea typeface="Calibri"/>
                        <a:cs typeface="Times New Roman"/>
                      </a:endParaRPr>
                    </a:p>
                    <a:p>
                      <a:pPr algn="just">
                        <a:lnSpc>
                          <a:spcPct val="115000"/>
                        </a:lnSpc>
                        <a:spcAft>
                          <a:spcPts val="0"/>
                        </a:spcAft>
                      </a:pPr>
                      <a:r>
                        <a:rPr lang="sl-SI" sz="900" b="1">
                          <a:effectLst/>
                          <a:latin typeface="Tahoma"/>
                          <a:ea typeface="Times New Roman"/>
                          <a:cs typeface="Times New Roman"/>
                        </a:rPr>
                        <a:t>2012</a:t>
                      </a:r>
                      <a:endParaRPr lang="sl-SI" sz="1000">
                        <a:effectLst/>
                        <a:latin typeface="Calibri"/>
                        <a:ea typeface="Calibri"/>
                        <a:cs typeface="Times New Roman"/>
                      </a:endParaRPr>
                    </a:p>
                    <a:p>
                      <a:pPr algn="just">
                        <a:lnSpc>
                          <a:spcPct val="115000"/>
                        </a:lnSpc>
                        <a:spcAft>
                          <a:spcPts val="0"/>
                        </a:spcAft>
                      </a:pPr>
                      <a:r>
                        <a:rPr lang="sl-SI" sz="900">
                          <a:effectLst/>
                          <a:latin typeface="Tahoma"/>
                          <a:ea typeface="Times New Roman"/>
                          <a:cs typeface="Times New Roman"/>
                        </a:rPr>
                        <a:t> </a:t>
                      </a:r>
                      <a:endParaRPr lang="sl-SI" sz="1000">
                        <a:effectLst/>
                        <a:latin typeface="Calibri"/>
                        <a:ea typeface="Calibri"/>
                        <a:cs typeface="Times New Roman"/>
                      </a:endParaRPr>
                    </a:p>
                  </a:txBody>
                  <a:tcPr marL="65111" marR="6511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sl-SI" sz="900">
                          <a:effectLst/>
                          <a:latin typeface="Tahoma"/>
                          <a:ea typeface="Times New Roman"/>
                          <a:cs typeface="Times New Roman"/>
                        </a:rPr>
                        <a:t>124</a:t>
                      </a:r>
                      <a:endParaRPr lang="sl-SI" sz="1000">
                        <a:effectLst/>
                        <a:latin typeface="Calibri"/>
                        <a:ea typeface="Calibri"/>
                        <a:cs typeface="Times New Roman"/>
                      </a:endParaRPr>
                    </a:p>
                    <a:p>
                      <a:pPr algn="just">
                        <a:lnSpc>
                          <a:spcPct val="115000"/>
                        </a:lnSpc>
                        <a:spcAft>
                          <a:spcPts val="0"/>
                        </a:spcAft>
                      </a:pPr>
                      <a:r>
                        <a:rPr lang="sl-SI" sz="900">
                          <a:effectLst/>
                          <a:latin typeface="Tahoma"/>
                          <a:ea typeface="Times New Roman"/>
                          <a:cs typeface="Times New Roman"/>
                        </a:rPr>
                        <a:t>126</a:t>
                      </a:r>
                      <a:endParaRPr lang="sl-SI" sz="1000">
                        <a:effectLst/>
                        <a:latin typeface="Calibri"/>
                        <a:ea typeface="Calibri"/>
                        <a:cs typeface="Times New Roman"/>
                      </a:endParaRPr>
                    </a:p>
                    <a:p>
                      <a:pPr algn="just">
                        <a:lnSpc>
                          <a:spcPct val="115000"/>
                        </a:lnSpc>
                        <a:spcAft>
                          <a:spcPts val="0"/>
                        </a:spcAft>
                      </a:pPr>
                      <a:r>
                        <a:rPr lang="sl-SI" sz="900">
                          <a:effectLst/>
                          <a:latin typeface="Tahoma"/>
                          <a:ea typeface="Times New Roman"/>
                          <a:cs typeface="Times New Roman"/>
                        </a:rPr>
                        <a:t>125</a:t>
                      </a:r>
                      <a:endParaRPr lang="sl-SI" sz="1000">
                        <a:effectLst/>
                        <a:latin typeface="Calibri"/>
                        <a:ea typeface="Calibri"/>
                        <a:cs typeface="Times New Roman"/>
                      </a:endParaRPr>
                    </a:p>
                    <a:p>
                      <a:pPr algn="just">
                        <a:lnSpc>
                          <a:spcPct val="115000"/>
                        </a:lnSpc>
                        <a:spcAft>
                          <a:spcPts val="0"/>
                        </a:spcAft>
                      </a:pPr>
                      <a:r>
                        <a:rPr lang="sl-SI" sz="900">
                          <a:effectLst/>
                          <a:latin typeface="Tahoma"/>
                          <a:ea typeface="Times New Roman"/>
                          <a:cs typeface="Times New Roman"/>
                        </a:rPr>
                        <a:t>166</a:t>
                      </a:r>
                      <a:endParaRPr lang="sl-SI" sz="1000">
                        <a:effectLst/>
                        <a:latin typeface="Calibri"/>
                        <a:ea typeface="Calibri"/>
                        <a:cs typeface="Times New Roman"/>
                      </a:endParaRPr>
                    </a:p>
                  </a:txBody>
                  <a:tcPr marL="65111" marR="6511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sl-SI" sz="900">
                          <a:effectLst/>
                          <a:latin typeface="Tahoma"/>
                          <a:ea typeface="Times New Roman"/>
                          <a:cs typeface="Times New Roman"/>
                        </a:rPr>
                        <a:t>PIKO 855094</a:t>
                      </a:r>
                      <a:endParaRPr lang="sl-SI" sz="1000">
                        <a:effectLst/>
                        <a:latin typeface="Calibri"/>
                        <a:ea typeface="Calibri"/>
                        <a:cs typeface="Times New Roman"/>
                      </a:endParaRPr>
                    </a:p>
                    <a:p>
                      <a:pPr algn="just">
                        <a:lnSpc>
                          <a:spcPct val="115000"/>
                        </a:lnSpc>
                        <a:spcAft>
                          <a:spcPts val="0"/>
                        </a:spcAft>
                      </a:pPr>
                      <a:r>
                        <a:rPr lang="sl-SI" sz="900">
                          <a:effectLst/>
                          <a:latin typeface="Tahoma"/>
                          <a:ea typeface="Times New Roman"/>
                          <a:cs typeface="Times New Roman"/>
                        </a:rPr>
                        <a:t>SANI 855263</a:t>
                      </a:r>
                      <a:endParaRPr lang="sl-SI" sz="1000">
                        <a:effectLst/>
                        <a:latin typeface="Calibri"/>
                        <a:ea typeface="Calibri"/>
                        <a:cs typeface="Times New Roman"/>
                      </a:endParaRPr>
                    </a:p>
                  </a:txBody>
                  <a:tcPr marL="65111" marR="6511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715782">
                <a:tc>
                  <a:txBody>
                    <a:bodyPr/>
                    <a:lstStyle/>
                    <a:p>
                      <a:pPr algn="just">
                        <a:lnSpc>
                          <a:spcPct val="115000"/>
                        </a:lnSpc>
                        <a:spcAft>
                          <a:spcPts val="0"/>
                        </a:spcAft>
                      </a:pPr>
                      <a:r>
                        <a:rPr lang="sl-SI" sz="900">
                          <a:effectLst/>
                          <a:latin typeface="Tahoma"/>
                          <a:ea typeface="Times New Roman"/>
                          <a:cs typeface="Times New Roman"/>
                        </a:rPr>
                        <a:t> </a:t>
                      </a:r>
                      <a:endParaRPr lang="sl-SI" sz="1000">
                        <a:effectLst/>
                        <a:latin typeface="Calibri"/>
                        <a:ea typeface="Calibri"/>
                        <a:cs typeface="Times New Roman"/>
                      </a:endParaRPr>
                    </a:p>
                    <a:p>
                      <a:pPr algn="just">
                        <a:lnSpc>
                          <a:spcPct val="115000"/>
                        </a:lnSpc>
                        <a:spcAft>
                          <a:spcPts val="0"/>
                        </a:spcAft>
                      </a:pPr>
                      <a:r>
                        <a:rPr lang="sl-SI" sz="900">
                          <a:effectLst/>
                          <a:latin typeface="Tahoma"/>
                          <a:ea typeface="Times New Roman"/>
                          <a:cs typeface="Times New Roman"/>
                        </a:rPr>
                        <a:t>4.</a:t>
                      </a:r>
                      <a:endParaRPr lang="sl-SI" sz="1000">
                        <a:effectLst/>
                        <a:latin typeface="Calibri"/>
                        <a:ea typeface="Calibri"/>
                        <a:cs typeface="Times New Roman"/>
                      </a:endParaRPr>
                    </a:p>
                  </a:txBody>
                  <a:tcPr marL="65111" marR="6511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sl-SI" sz="900" b="1">
                          <a:effectLst/>
                          <a:latin typeface="Tahoma"/>
                          <a:ea typeface="Times New Roman"/>
                          <a:cs typeface="Times New Roman"/>
                        </a:rPr>
                        <a:t>MILI </a:t>
                      </a:r>
                      <a:r>
                        <a:rPr lang="sl-SI" sz="900">
                          <a:effectLst/>
                          <a:latin typeface="Tahoma"/>
                          <a:ea typeface="Times New Roman"/>
                          <a:cs typeface="Times New Roman"/>
                        </a:rPr>
                        <a:t>SI </a:t>
                      </a:r>
                      <a:r>
                        <a:rPr lang="sl-SI" sz="900" b="1">
                          <a:effectLst/>
                          <a:latin typeface="Tahoma"/>
                          <a:ea typeface="Times New Roman"/>
                          <a:cs typeface="Times New Roman"/>
                        </a:rPr>
                        <a:t>73829397</a:t>
                      </a:r>
                      <a:endParaRPr lang="sl-SI" sz="1000">
                        <a:effectLst/>
                        <a:latin typeface="Calibri"/>
                        <a:ea typeface="Calibri"/>
                        <a:cs typeface="Times New Roman"/>
                      </a:endParaRPr>
                    </a:p>
                    <a:p>
                      <a:pPr algn="just">
                        <a:lnSpc>
                          <a:spcPct val="115000"/>
                        </a:lnSpc>
                        <a:spcAft>
                          <a:spcPts val="0"/>
                        </a:spcAft>
                      </a:pPr>
                      <a:r>
                        <a:rPr lang="sl-SI" sz="900">
                          <a:effectLst/>
                          <a:latin typeface="Tahoma"/>
                          <a:ea typeface="Times New Roman"/>
                          <a:cs typeface="Times New Roman"/>
                        </a:rPr>
                        <a:t>Rojstvo: 15.04.2010</a:t>
                      </a:r>
                      <a:endParaRPr lang="sl-SI" sz="1000">
                        <a:effectLst/>
                        <a:latin typeface="Calibri"/>
                        <a:ea typeface="Calibri"/>
                        <a:cs typeface="Times New Roman"/>
                      </a:endParaRPr>
                    </a:p>
                    <a:p>
                      <a:pPr algn="just">
                        <a:lnSpc>
                          <a:spcPct val="115000"/>
                        </a:lnSpc>
                        <a:spcAft>
                          <a:spcPts val="0"/>
                        </a:spcAft>
                      </a:pPr>
                      <a:r>
                        <a:rPr lang="sl-SI" sz="900">
                          <a:effectLst/>
                          <a:latin typeface="Tahoma"/>
                          <a:ea typeface="Times New Roman"/>
                          <a:cs typeface="Times New Roman"/>
                        </a:rPr>
                        <a:t>O: Smelt 852737</a:t>
                      </a:r>
                      <a:endParaRPr lang="sl-SI" sz="1000">
                        <a:effectLst/>
                        <a:latin typeface="Calibri"/>
                        <a:ea typeface="Calibri"/>
                        <a:cs typeface="Times New Roman"/>
                      </a:endParaRPr>
                    </a:p>
                    <a:p>
                      <a:pPr algn="just">
                        <a:lnSpc>
                          <a:spcPct val="115000"/>
                        </a:lnSpc>
                        <a:spcAft>
                          <a:spcPts val="0"/>
                        </a:spcAft>
                      </a:pPr>
                      <a:r>
                        <a:rPr lang="sl-SI" sz="900">
                          <a:effectLst/>
                          <a:latin typeface="Tahoma"/>
                          <a:ea typeface="Times New Roman"/>
                          <a:cs typeface="Times New Roman"/>
                        </a:rPr>
                        <a:t>M: Meli SI 43405620</a:t>
                      </a:r>
                      <a:endParaRPr lang="sl-SI" sz="1000">
                        <a:effectLst/>
                        <a:latin typeface="Calibri"/>
                        <a:ea typeface="Calibri"/>
                        <a:cs typeface="Times New Roman"/>
                      </a:endParaRPr>
                    </a:p>
                  </a:txBody>
                  <a:tcPr marL="65111" marR="6511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sl-SI" sz="900">
                          <a:effectLst/>
                          <a:latin typeface="Tahoma"/>
                          <a:ea typeface="Times New Roman"/>
                          <a:cs typeface="Times New Roman"/>
                        </a:rPr>
                        <a:t> </a:t>
                      </a:r>
                      <a:endParaRPr lang="sl-SI" sz="1000">
                        <a:effectLst/>
                        <a:latin typeface="Calibri"/>
                        <a:ea typeface="Calibri"/>
                        <a:cs typeface="Times New Roman"/>
                      </a:endParaRPr>
                    </a:p>
                    <a:p>
                      <a:pPr algn="just">
                        <a:lnSpc>
                          <a:spcPct val="115000"/>
                        </a:lnSpc>
                        <a:spcAft>
                          <a:spcPts val="0"/>
                        </a:spcAft>
                      </a:pPr>
                      <a:r>
                        <a:rPr lang="sl-SI" sz="900">
                          <a:effectLst/>
                          <a:latin typeface="Tahoma"/>
                          <a:ea typeface="Times New Roman"/>
                          <a:cs typeface="Times New Roman"/>
                        </a:rPr>
                        <a:t>Starovasnik Sebastijan</a:t>
                      </a:r>
                      <a:endParaRPr lang="sl-SI" sz="1000">
                        <a:effectLst/>
                        <a:latin typeface="Calibri"/>
                        <a:ea typeface="Calibri"/>
                        <a:cs typeface="Times New Roman"/>
                      </a:endParaRPr>
                    </a:p>
                    <a:p>
                      <a:pPr algn="just">
                        <a:lnSpc>
                          <a:spcPct val="115000"/>
                        </a:lnSpc>
                        <a:spcAft>
                          <a:spcPts val="0"/>
                        </a:spcAft>
                      </a:pPr>
                      <a:r>
                        <a:rPr lang="sl-SI" sz="900">
                          <a:effectLst/>
                          <a:latin typeface="Tahoma"/>
                          <a:ea typeface="Times New Roman"/>
                          <a:cs typeface="Times New Roman"/>
                        </a:rPr>
                        <a:t>Podstudenec 7</a:t>
                      </a:r>
                      <a:endParaRPr lang="sl-SI" sz="1000">
                        <a:effectLst/>
                        <a:latin typeface="Calibri"/>
                        <a:ea typeface="Calibri"/>
                        <a:cs typeface="Times New Roman"/>
                      </a:endParaRPr>
                    </a:p>
                    <a:p>
                      <a:pPr algn="just">
                        <a:lnSpc>
                          <a:spcPct val="115000"/>
                        </a:lnSpc>
                        <a:spcAft>
                          <a:spcPts val="0"/>
                        </a:spcAft>
                      </a:pPr>
                      <a:r>
                        <a:rPr lang="sl-SI" sz="900">
                          <a:effectLst/>
                          <a:latin typeface="Tahoma"/>
                          <a:ea typeface="Times New Roman"/>
                          <a:cs typeface="Times New Roman"/>
                        </a:rPr>
                        <a:t>1242 Stahovica</a:t>
                      </a:r>
                      <a:endParaRPr lang="sl-SI" sz="1000">
                        <a:effectLst/>
                        <a:latin typeface="Calibri"/>
                        <a:ea typeface="Calibri"/>
                        <a:cs typeface="Times New Roman"/>
                      </a:endParaRPr>
                    </a:p>
                  </a:txBody>
                  <a:tcPr marL="65111" marR="6511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sl-SI" sz="900" b="1">
                          <a:effectLst/>
                          <a:latin typeface="Tahoma"/>
                          <a:ea typeface="Times New Roman"/>
                          <a:cs typeface="Times New Roman"/>
                        </a:rPr>
                        <a:t>BM</a:t>
                      </a:r>
                      <a:endParaRPr lang="sl-SI" sz="1000">
                        <a:effectLst/>
                        <a:latin typeface="Calibri"/>
                        <a:ea typeface="Calibri"/>
                        <a:cs typeface="Times New Roman"/>
                      </a:endParaRPr>
                    </a:p>
                    <a:p>
                      <a:pPr algn="just">
                        <a:lnSpc>
                          <a:spcPct val="115000"/>
                        </a:lnSpc>
                        <a:spcAft>
                          <a:spcPts val="0"/>
                        </a:spcAft>
                      </a:pPr>
                      <a:r>
                        <a:rPr lang="sl-SI" sz="900" b="1">
                          <a:effectLst/>
                          <a:latin typeface="Tahoma"/>
                          <a:ea typeface="Times New Roman"/>
                          <a:cs typeface="Times New Roman"/>
                        </a:rPr>
                        <a:t>2012</a:t>
                      </a:r>
                      <a:endParaRPr lang="sl-SI" sz="1000">
                        <a:effectLst/>
                        <a:latin typeface="Calibri"/>
                        <a:ea typeface="Calibri"/>
                        <a:cs typeface="Times New Roman"/>
                      </a:endParaRPr>
                    </a:p>
                    <a:p>
                      <a:pPr algn="just">
                        <a:lnSpc>
                          <a:spcPct val="115000"/>
                        </a:lnSpc>
                        <a:spcAft>
                          <a:spcPts val="0"/>
                        </a:spcAft>
                      </a:pPr>
                      <a:r>
                        <a:rPr lang="sl-SI" sz="900">
                          <a:effectLst/>
                          <a:latin typeface="Tahoma"/>
                          <a:ea typeface="Times New Roman"/>
                          <a:cs typeface="Times New Roman"/>
                        </a:rPr>
                        <a:t> </a:t>
                      </a:r>
                      <a:endParaRPr lang="sl-SI" sz="1000">
                        <a:effectLst/>
                        <a:latin typeface="Calibri"/>
                        <a:ea typeface="Calibri"/>
                        <a:cs typeface="Times New Roman"/>
                      </a:endParaRPr>
                    </a:p>
                  </a:txBody>
                  <a:tcPr marL="65111" marR="6511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sl-SI" sz="900">
                          <a:effectLst/>
                          <a:latin typeface="Tahoma"/>
                          <a:ea typeface="Times New Roman"/>
                          <a:cs typeface="Times New Roman"/>
                        </a:rPr>
                        <a:t>123</a:t>
                      </a:r>
                      <a:endParaRPr lang="sl-SI" sz="1000">
                        <a:effectLst/>
                        <a:latin typeface="Calibri"/>
                        <a:ea typeface="Calibri"/>
                        <a:cs typeface="Times New Roman"/>
                      </a:endParaRPr>
                    </a:p>
                    <a:p>
                      <a:pPr algn="just">
                        <a:lnSpc>
                          <a:spcPct val="115000"/>
                        </a:lnSpc>
                        <a:spcAft>
                          <a:spcPts val="0"/>
                        </a:spcAft>
                      </a:pPr>
                      <a:r>
                        <a:rPr lang="sl-SI" sz="900">
                          <a:effectLst/>
                          <a:latin typeface="Tahoma"/>
                          <a:ea typeface="Times New Roman"/>
                          <a:cs typeface="Times New Roman"/>
                        </a:rPr>
                        <a:t>126</a:t>
                      </a:r>
                      <a:endParaRPr lang="sl-SI" sz="1000">
                        <a:effectLst/>
                        <a:latin typeface="Calibri"/>
                        <a:ea typeface="Calibri"/>
                        <a:cs typeface="Times New Roman"/>
                      </a:endParaRPr>
                    </a:p>
                    <a:p>
                      <a:pPr algn="just">
                        <a:lnSpc>
                          <a:spcPct val="115000"/>
                        </a:lnSpc>
                        <a:spcAft>
                          <a:spcPts val="0"/>
                        </a:spcAft>
                      </a:pPr>
                      <a:r>
                        <a:rPr lang="sl-SI" sz="900">
                          <a:effectLst/>
                          <a:latin typeface="Tahoma"/>
                          <a:ea typeface="Times New Roman"/>
                          <a:cs typeface="Times New Roman"/>
                        </a:rPr>
                        <a:t>120</a:t>
                      </a:r>
                      <a:endParaRPr lang="sl-SI" sz="1000">
                        <a:effectLst/>
                        <a:latin typeface="Calibri"/>
                        <a:ea typeface="Calibri"/>
                        <a:cs typeface="Times New Roman"/>
                      </a:endParaRPr>
                    </a:p>
                    <a:p>
                      <a:pPr algn="just">
                        <a:lnSpc>
                          <a:spcPct val="115000"/>
                        </a:lnSpc>
                        <a:spcAft>
                          <a:spcPts val="0"/>
                        </a:spcAft>
                      </a:pPr>
                      <a:r>
                        <a:rPr lang="sl-SI" sz="900">
                          <a:effectLst/>
                          <a:latin typeface="Tahoma"/>
                          <a:ea typeface="Times New Roman"/>
                          <a:cs typeface="Times New Roman"/>
                        </a:rPr>
                        <a:t>158</a:t>
                      </a:r>
                      <a:endParaRPr lang="sl-SI" sz="1000">
                        <a:effectLst/>
                        <a:latin typeface="Calibri"/>
                        <a:ea typeface="Calibri"/>
                        <a:cs typeface="Times New Roman"/>
                      </a:endParaRPr>
                    </a:p>
                  </a:txBody>
                  <a:tcPr marL="65111" marR="6511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sl-SI" sz="900">
                          <a:effectLst/>
                          <a:latin typeface="Tahoma"/>
                          <a:ea typeface="Times New Roman"/>
                          <a:cs typeface="Times New Roman"/>
                        </a:rPr>
                        <a:t>PIKO 855094</a:t>
                      </a:r>
                      <a:endParaRPr lang="sl-SI" sz="1000">
                        <a:effectLst/>
                        <a:latin typeface="Calibri"/>
                        <a:ea typeface="Calibri"/>
                        <a:cs typeface="Times New Roman"/>
                      </a:endParaRPr>
                    </a:p>
                    <a:p>
                      <a:pPr algn="just">
                        <a:lnSpc>
                          <a:spcPct val="115000"/>
                        </a:lnSpc>
                        <a:spcAft>
                          <a:spcPts val="0"/>
                        </a:spcAft>
                      </a:pPr>
                      <a:r>
                        <a:rPr lang="sl-SI" sz="900">
                          <a:effectLst/>
                          <a:latin typeface="Tahoma"/>
                          <a:ea typeface="Times New Roman"/>
                          <a:cs typeface="Times New Roman"/>
                        </a:rPr>
                        <a:t>ROMI 854352</a:t>
                      </a:r>
                      <a:endParaRPr lang="sl-SI" sz="1000">
                        <a:effectLst/>
                        <a:latin typeface="Calibri"/>
                        <a:ea typeface="Calibri"/>
                        <a:cs typeface="Times New Roman"/>
                      </a:endParaRPr>
                    </a:p>
                  </a:txBody>
                  <a:tcPr marL="65111" marR="6511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4"/>
                  </a:ext>
                </a:extLst>
              </a:tr>
              <a:tr h="715782">
                <a:tc>
                  <a:txBody>
                    <a:bodyPr/>
                    <a:lstStyle/>
                    <a:p>
                      <a:pPr algn="just">
                        <a:lnSpc>
                          <a:spcPct val="115000"/>
                        </a:lnSpc>
                        <a:spcAft>
                          <a:spcPts val="0"/>
                        </a:spcAft>
                      </a:pPr>
                      <a:r>
                        <a:rPr lang="sl-SI" sz="900">
                          <a:effectLst/>
                          <a:latin typeface="Tahoma"/>
                          <a:ea typeface="Times New Roman"/>
                          <a:cs typeface="Times New Roman"/>
                        </a:rPr>
                        <a:t> </a:t>
                      </a:r>
                      <a:endParaRPr lang="sl-SI" sz="1000">
                        <a:effectLst/>
                        <a:latin typeface="Calibri"/>
                        <a:ea typeface="Calibri"/>
                        <a:cs typeface="Times New Roman"/>
                      </a:endParaRPr>
                    </a:p>
                    <a:p>
                      <a:pPr algn="just">
                        <a:lnSpc>
                          <a:spcPct val="115000"/>
                        </a:lnSpc>
                        <a:spcAft>
                          <a:spcPts val="0"/>
                        </a:spcAft>
                      </a:pPr>
                      <a:r>
                        <a:rPr lang="sl-SI" sz="900">
                          <a:effectLst/>
                          <a:latin typeface="Tahoma"/>
                          <a:ea typeface="Times New Roman"/>
                          <a:cs typeface="Times New Roman"/>
                        </a:rPr>
                        <a:t>5.</a:t>
                      </a:r>
                      <a:endParaRPr lang="sl-SI" sz="1000">
                        <a:effectLst/>
                        <a:latin typeface="Calibri"/>
                        <a:ea typeface="Calibri"/>
                        <a:cs typeface="Times New Roman"/>
                      </a:endParaRPr>
                    </a:p>
                  </a:txBody>
                  <a:tcPr marL="65111" marR="6511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sl-SI" sz="900" b="1">
                          <a:effectLst/>
                          <a:latin typeface="Tahoma"/>
                          <a:ea typeface="Times New Roman"/>
                          <a:cs typeface="Times New Roman"/>
                        </a:rPr>
                        <a:t>ANTILA </a:t>
                      </a:r>
                      <a:r>
                        <a:rPr lang="sl-SI" sz="900">
                          <a:effectLst/>
                          <a:latin typeface="Tahoma"/>
                          <a:ea typeface="Times New Roman"/>
                          <a:cs typeface="Times New Roman"/>
                        </a:rPr>
                        <a:t>SI </a:t>
                      </a:r>
                      <a:r>
                        <a:rPr lang="sl-SI" sz="900" b="1">
                          <a:effectLst/>
                          <a:latin typeface="Tahoma"/>
                          <a:ea typeface="Times New Roman"/>
                          <a:cs typeface="Times New Roman"/>
                        </a:rPr>
                        <a:t>03813492</a:t>
                      </a:r>
                      <a:endParaRPr lang="sl-SI" sz="1000">
                        <a:effectLst/>
                        <a:latin typeface="Calibri"/>
                        <a:ea typeface="Calibri"/>
                        <a:cs typeface="Times New Roman"/>
                      </a:endParaRPr>
                    </a:p>
                    <a:p>
                      <a:pPr algn="just">
                        <a:lnSpc>
                          <a:spcPct val="115000"/>
                        </a:lnSpc>
                        <a:spcAft>
                          <a:spcPts val="0"/>
                        </a:spcAft>
                      </a:pPr>
                      <a:r>
                        <a:rPr lang="sl-SI" sz="900">
                          <a:effectLst/>
                          <a:latin typeface="Tahoma"/>
                          <a:ea typeface="Times New Roman"/>
                          <a:cs typeface="Times New Roman"/>
                        </a:rPr>
                        <a:t>Rojstvo: 25.04.2010</a:t>
                      </a:r>
                      <a:endParaRPr lang="sl-SI" sz="1000">
                        <a:effectLst/>
                        <a:latin typeface="Calibri"/>
                        <a:ea typeface="Calibri"/>
                        <a:cs typeface="Times New Roman"/>
                      </a:endParaRPr>
                    </a:p>
                    <a:p>
                      <a:pPr algn="just">
                        <a:lnSpc>
                          <a:spcPct val="115000"/>
                        </a:lnSpc>
                        <a:spcAft>
                          <a:spcPts val="0"/>
                        </a:spcAft>
                      </a:pPr>
                      <a:r>
                        <a:rPr lang="sl-SI" sz="900">
                          <a:effectLst/>
                          <a:latin typeface="Tahoma"/>
                          <a:ea typeface="Times New Roman"/>
                          <a:cs typeface="Times New Roman"/>
                        </a:rPr>
                        <a:t>O: Marin 852406</a:t>
                      </a:r>
                      <a:endParaRPr lang="sl-SI" sz="1000">
                        <a:effectLst/>
                        <a:latin typeface="Calibri"/>
                        <a:ea typeface="Calibri"/>
                        <a:cs typeface="Times New Roman"/>
                      </a:endParaRPr>
                    </a:p>
                    <a:p>
                      <a:pPr algn="just">
                        <a:lnSpc>
                          <a:spcPct val="115000"/>
                        </a:lnSpc>
                        <a:spcAft>
                          <a:spcPts val="0"/>
                        </a:spcAft>
                      </a:pPr>
                      <a:r>
                        <a:rPr lang="sl-SI" sz="900">
                          <a:effectLst/>
                          <a:latin typeface="Tahoma"/>
                          <a:ea typeface="Times New Roman"/>
                          <a:cs typeface="Times New Roman"/>
                        </a:rPr>
                        <a:t>M: Trobenta SI 43320389</a:t>
                      </a:r>
                      <a:endParaRPr lang="sl-SI" sz="1000">
                        <a:effectLst/>
                        <a:latin typeface="Calibri"/>
                        <a:ea typeface="Calibri"/>
                        <a:cs typeface="Times New Roman"/>
                      </a:endParaRPr>
                    </a:p>
                  </a:txBody>
                  <a:tcPr marL="65111" marR="6511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sl-SI" sz="900">
                          <a:effectLst/>
                          <a:latin typeface="Tahoma"/>
                          <a:ea typeface="Times New Roman"/>
                          <a:cs typeface="Times New Roman"/>
                        </a:rPr>
                        <a:t> </a:t>
                      </a:r>
                      <a:endParaRPr lang="sl-SI" sz="1000">
                        <a:effectLst/>
                        <a:latin typeface="Calibri"/>
                        <a:ea typeface="Calibri"/>
                        <a:cs typeface="Times New Roman"/>
                      </a:endParaRPr>
                    </a:p>
                    <a:p>
                      <a:pPr algn="just">
                        <a:lnSpc>
                          <a:spcPct val="115000"/>
                        </a:lnSpc>
                        <a:spcAft>
                          <a:spcPts val="0"/>
                        </a:spcAft>
                      </a:pPr>
                      <a:r>
                        <a:rPr lang="sl-SI" sz="900">
                          <a:effectLst/>
                          <a:latin typeface="Tahoma"/>
                          <a:ea typeface="Times New Roman"/>
                          <a:cs typeface="Times New Roman"/>
                        </a:rPr>
                        <a:t>Urh Janez</a:t>
                      </a:r>
                      <a:endParaRPr lang="sl-SI" sz="1000">
                        <a:effectLst/>
                        <a:latin typeface="Calibri"/>
                        <a:ea typeface="Calibri"/>
                        <a:cs typeface="Times New Roman"/>
                      </a:endParaRPr>
                    </a:p>
                    <a:p>
                      <a:pPr algn="just">
                        <a:lnSpc>
                          <a:spcPct val="115000"/>
                        </a:lnSpc>
                        <a:spcAft>
                          <a:spcPts val="0"/>
                        </a:spcAft>
                      </a:pPr>
                      <a:r>
                        <a:rPr lang="sl-SI" sz="900">
                          <a:effectLst/>
                          <a:latin typeface="Tahoma"/>
                          <a:ea typeface="Times New Roman"/>
                          <a:cs typeface="Times New Roman"/>
                        </a:rPr>
                        <a:t>Trebija 7</a:t>
                      </a:r>
                      <a:endParaRPr lang="sl-SI" sz="1000">
                        <a:effectLst/>
                        <a:latin typeface="Calibri"/>
                        <a:ea typeface="Calibri"/>
                        <a:cs typeface="Times New Roman"/>
                      </a:endParaRPr>
                    </a:p>
                    <a:p>
                      <a:pPr algn="just">
                        <a:lnSpc>
                          <a:spcPct val="115000"/>
                        </a:lnSpc>
                        <a:spcAft>
                          <a:spcPts val="0"/>
                        </a:spcAft>
                      </a:pPr>
                      <a:r>
                        <a:rPr lang="sl-SI" sz="900">
                          <a:effectLst/>
                          <a:latin typeface="Tahoma"/>
                          <a:ea typeface="Times New Roman"/>
                          <a:cs typeface="Times New Roman"/>
                        </a:rPr>
                        <a:t>4224 Gorenja vas</a:t>
                      </a:r>
                      <a:endParaRPr lang="sl-SI" sz="1000">
                        <a:effectLst/>
                        <a:latin typeface="Calibri"/>
                        <a:ea typeface="Calibri"/>
                        <a:cs typeface="Times New Roman"/>
                      </a:endParaRPr>
                    </a:p>
                  </a:txBody>
                  <a:tcPr marL="65111" marR="6511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sl-SI" sz="900" b="1">
                          <a:effectLst/>
                          <a:latin typeface="Tahoma"/>
                          <a:ea typeface="Times New Roman"/>
                          <a:cs typeface="Times New Roman"/>
                        </a:rPr>
                        <a:t>BM</a:t>
                      </a:r>
                      <a:endParaRPr lang="sl-SI" sz="1000">
                        <a:effectLst/>
                        <a:latin typeface="Calibri"/>
                        <a:ea typeface="Calibri"/>
                        <a:cs typeface="Times New Roman"/>
                      </a:endParaRPr>
                    </a:p>
                    <a:p>
                      <a:pPr algn="just">
                        <a:lnSpc>
                          <a:spcPct val="115000"/>
                        </a:lnSpc>
                        <a:spcAft>
                          <a:spcPts val="0"/>
                        </a:spcAft>
                      </a:pPr>
                      <a:r>
                        <a:rPr lang="sl-SI" sz="900" b="1">
                          <a:effectLst/>
                          <a:latin typeface="Tahoma"/>
                          <a:ea typeface="Times New Roman"/>
                          <a:cs typeface="Times New Roman"/>
                        </a:rPr>
                        <a:t>2012</a:t>
                      </a:r>
                      <a:endParaRPr lang="sl-SI" sz="1000">
                        <a:effectLst/>
                        <a:latin typeface="Calibri"/>
                        <a:ea typeface="Calibri"/>
                        <a:cs typeface="Times New Roman"/>
                      </a:endParaRPr>
                    </a:p>
                    <a:p>
                      <a:pPr algn="just">
                        <a:lnSpc>
                          <a:spcPct val="115000"/>
                        </a:lnSpc>
                        <a:spcAft>
                          <a:spcPts val="0"/>
                        </a:spcAft>
                      </a:pPr>
                      <a:r>
                        <a:rPr lang="sl-SI" sz="900">
                          <a:effectLst/>
                          <a:latin typeface="Tahoma"/>
                          <a:ea typeface="Times New Roman"/>
                          <a:cs typeface="Times New Roman"/>
                        </a:rPr>
                        <a:t> </a:t>
                      </a:r>
                      <a:endParaRPr lang="sl-SI" sz="1000">
                        <a:effectLst/>
                        <a:latin typeface="Calibri"/>
                        <a:ea typeface="Calibri"/>
                        <a:cs typeface="Times New Roman"/>
                      </a:endParaRPr>
                    </a:p>
                  </a:txBody>
                  <a:tcPr marL="65111" marR="6511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sl-SI" sz="900">
                          <a:effectLst/>
                          <a:latin typeface="Tahoma"/>
                          <a:ea typeface="Times New Roman"/>
                          <a:cs typeface="Times New Roman"/>
                        </a:rPr>
                        <a:t>125</a:t>
                      </a:r>
                      <a:endParaRPr lang="sl-SI" sz="1000">
                        <a:effectLst/>
                        <a:latin typeface="Calibri"/>
                        <a:ea typeface="Calibri"/>
                        <a:cs typeface="Times New Roman"/>
                      </a:endParaRPr>
                    </a:p>
                    <a:p>
                      <a:pPr algn="just">
                        <a:lnSpc>
                          <a:spcPct val="115000"/>
                        </a:lnSpc>
                        <a:spcAft>
                          <a:spcPts val="0"/>
                        </a:spcAft>
                      </a:pPr>
                      <a:r>
                        <a:rPr lang="sl-SI" sz="900">
                          <a:effectLst/>
                          <a:latin typeface="Tahoma"/>
                          <a:ea typeface="Times New Roman"/>
                          <a:cs typeface="Times New Roman"/>
                        </a:rPr>
                        <a:t>128</a:t>
                      </a:r>
                      <a:endParaRPr lang="sl-SI" sz="1000">
                        <a:effectLst/>
                        <a:latin typeface="Calibri"/>
                        <a:ea typeface="Calibri"/>
                        <a:cs typeface="Times New Roman"/>
                      </a:endParaRPr>
                    </a:p>
                    <a:p>
                      <a:pPr algn="just">
                        <a:lnSpc>
                          <a:spcPct val="115000"/>
                        </a:lnSpc>
                        <a:spcAft>
                          <a:spcPts val="0"/>
                        </a:spcAft>
                      </a:pPr>
                      <a:r>
                        <a:rPr lang="sl-SI" sz="900">
                          <a:effectLst/>
                          <a:latin typeface="Tahoma"/>
                          <a:ea typeface="Times New Roman"/>
                          <a:cs typeface="Times New Roman"/>
                        </a:rPr>
                        <a:t>124</a:t>
                      </a:r>
                      <a:endParaRPr lang="sl-SI" sz="1000">
                        <a:effectLst/>
                        <a:latin typeface="Calibri"/>
                        <a:ea typeface="Calibri"/>
                        <a:cs typeface="Times New Roman"/>
                      </a:endParaRPr>
                    </a:p>
                    <a:p>
                      <a:pPr algn="just">
                        <a:lnSpc>
                          <a:spcPct val="115000"/>
                        </a:lnSpc>
                        <a:spcAft>
                          <a:spcPts val="0"/>
                        </a:spcAft>
                      </a:pPr>
                      <a:r>
                        <a:rPr lang="sl-SI" sz="900">
                          <a:effectLst/>
                          <a:latin typeface="Tahoma"/>
                          <a:ea typeface="Times New Roman"/>
                          <a:cs typeface="Times New Roman"/>
                        </a:rPr>
                        <a:t>168</a:t>
                      </a:r>
                      <a:endParaRPr lang="sl-SI" sz="1000">
                        <a:effectLst/>
                        <a:latin typeface="Calibri"/>
                        <a:ea typeface="Calibri"/>
                        <a:cs typeface="Times New Roman"/>
                      </a:endParaRPr>
                    </a:p>
                  </a:txBody>
                  <a:tcPr marL="65111" marR="6511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sl-SI" sz="900">
                          <a:effectLst/>
                          <a:latin typeface="Tahoma"/>
                          <a:ea typeface="Times New Roman"/>
                          <a:cs typeface="Times New Roman"/>
                        </a:rPr>
                        <a:t>PIKO 855094</a:t>
                      </a:r>
                      <a:endParaRPr lang="sl-SI" sz="1000">
                        <a:effectLst/>
                        <a:latin typeface="Calibri"/>
                        <a:ea typeface="Calibri"/>
                        <a:cs typeface="Times New Roman"/>
                      </a:endParaRPr>
                    </a:p>
                    <a:p>
                      <a:pPr algn="just">
                        <a:lnSpc>
                          <a:spcPct val="115000"/>
                        </a:lnSpc>
                        <a:spcAft>
                          <a:spcPts val="0"/>
                        </a:spcAft>
                      </a:pPr>
                      <a:r>
                        <a:rPr lang="sl-SI" sz="900">
                          <a:effectLst/>
                          <a:latin typeface="Tahoma"/>
                          <a:ea typeface="Times New Roman"/>
                          <a:cs typeface="Times New Roman"/>
                        </a:rPr>
                        <a:t>ROMI 854352</a:t>
                      </a:r>
                      <a:endParaRPr lang="sl-SI" sz="1000">
                        <a:effectLst/>
                        <a:latin typeface="Calibri"/>
                        <a:ea typeface="Calibri"/>
                        <a:cs typeface="Times New Roman"/>
                      </a:endParaRPr>
                    </a:p>
                    <a:p>
                      <a:pPr algn="just">
                        <a:lnSpc>
                          <a:spcPct val="115000"/>
                        </a:lnSpc>
                        <a:spcAft>
                          <a:spcPts val="0"/>
                        </a:spcAft>
                      </a:pPr>
                      <a:r>
                        <a:rPr lang="sl-SI" sz="900">
                          <a:effectLst/>
                          <a:latin typeface="Tahoma"/>
                          <a:ea typeface="Times New Roman"/>
                          <a:cs typeface="Times New Roman"/>
                        </a:rPr>
                        <a:t> </a:t>
                      </a:r>
                      <a:endParaRPr lang="sl-SI" sz="1000">
                        <a:effectLst/>
                        <a:latin typeface="Calibri"/>
                        <a:ea typeface="Calibri"/>
                        <a:cs typeface="Times New Roman"/>
                      </a:endParaRPr>
                    </a:p>
                  </a:txBody>
                  <a:tcPr marL="65111" marR="6511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5"/>
                  </a:ext>
                </a:extLst>
              </a:tr>
              <a:tr h="715782">
                <a:tc>
                  <a:txBody>
                    <a:bodyPr/>
                    <a:lstStyle/>
                    <a:p>
                      <a:pPr algn="just">
                        <a:lnSpc>
                          <a:spcPct val="115000"/>
                        </a:lnSpc>
                        <a:spcAft>
                          <a:spcPts val="0"/>
                        </a:spcAft>
                      </a:pPr>
                      <a:r>
                        <a:rPr lang="sl-SI" sz="900">
                          <a:effectLst/>
                          <a:latin typeface="Tahoma"/>
                          <a:ea typeface="Times New Roman"/>
                          <a:cs typeface="Times New Roman"/>
                        </a:rPr>
                        <a:t> </a:t>
                      </a:r>
                      <a:endParaRPr lang="sl-SI" sz="1000">
                        <a:effectLst/>
                        <a:latin typeface="Calibri"/>
                        <a:ea typeface="Calibri"/>
                        <a:cs typeface="Times New Roman"/>
                      </a:endParaRPr>
                    </a:p>
                    <a:p>
                      <a:pPr algn="just">
                        <a:lnSpc>
                          <a:spcPct val="115000"/>
                        </a:lnSpc>
                        <a:spcAft>
                          <a:spcPts val="0"/>
                        </a:spcAft>
                      </a:pPr>
                      <a:r>
                        <a:rPr lang="sl-SI" sz="900">
                          <a:effectLst/>
                          <a:latin typeface="Tahoma"/>
                          <a:ea typeface="Times New Roman"/>
                          <a:cs typeface="Times New Roman"/>
                        </a:rPr>
                        <a:t>6.</a:t>
                      </a:r>
                      <a:endParaRPr lang="sl-SI" sz="1000">
                        <a:effectLst/>
                        <a:latin typeface="Calibri"/>
                        <a:ea typeface="Calibri"/>
                        <a:cs typeface="Times New Roman"/>
                      </a:endParaRPr>
                    </a:p>
                  </a:txBody>
                  <a:tcPr marL="65111" marR="6511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sl-SI" sz="900" b="1">
                          <a:effectLst/>
                          <a:latin typeface="Tahoma"/>
                          <a:ea typeface="Times New Roman"/>
                          <a:cs typeface="Times New Roman"/>
                        </a:rPr>
                        <a:t>SNEŽKA </a:t>
                      </a:r>
                      <a:r>
                        <a:rPr lang="sl-SI" sz="900">
                          <a:effectLst/>
                          <a:latin typeface="Tahoma"/>
                          <a:ea typeface="Times New Roman"/>
                          <a:cs typeface="Times New Roman"/>
                        </a:rPr>
                        <a:t>SI </a:t>
                      </a:r>
                      <a:r>
                        <a:rPr lang="sl-SI" sz="900" b="1">
                          <a:effectLst/>
                          <a:latin typeface="Tahoma"/>
                          <a:ea typeface="Times New Roman"/>
                          <a:cs typeface="Times New Roman"/>
                        </a:rPr>
                        <a:t>23502743</a:t>
                      </a:r>
                      <a:endParaRPr lang="sl-SI" sz="1000">
                        <a:effectLst/>
                        <a:latin typeface="Calibri"/>
                        <a:ea typeface="Calibri"/>
                        <a:cs typeface="Times New Roman"/>
                      </a:endParaRPr>
                    </a:p>
                    <a:p>
                      <a:pPr algn="just">
                        <a:lnSpc>
                          <a:spcPct val="115000"/>
                        </a:lnSpc>
                        <a:spcAft>
                          <a:spcPts val="0"/>
                        </a:spcAft>
                      </a:pPr>
                      <a:r>
                        <a:rPr lang="sl-SI" sz="900">
                          <a:effectLst/>
                          <a:latin typeface="Tahoma"/>
                          <a:ea typeface="Times New Roman"/>
                          <a:cs typeface="Times New Roman"/>
                        </a:rPr>
                        <a:t>Rojstvo: 06.12.2010</a:t>
                      </a:r>
                      <a:endParaRPr lang="sl-SI" sz="1000">
                        <a:effectLst/>
                        <a:latin typeface="Calibri"/>
                        <a:ea typeface="Calibri"/>
                        <a:cs typeface="Times New Roman"/>
                      </a:endParaRPr>
                    </a:p>
                    <a:p>
                      <a:pPr algn="just">
                        <a:lnSpc>
                          <a:spcPct val="115000"/>
                        </a:lnSpc>
                        <a:spcAft>
                          <a:spcPts val="0"/>
                        </a:spcAft>
                      </a:pPr>
                      <a:r>
                        <a:rPr lang="sl-SI" sz="900">
                          <a:effectLst/>
                          <a:latin typeface="Tahoma"/>
                          <a:ea typeface="Times New Roman"/>
                          <a:cs typeface="Times New Roman"/>
                        </a:rPr>
                        <a:t>O: Nano 852557</a:t>
                      </a:r>
                      <a:endParaRPr lang="sl-SI" sz="1000">
                        <a:effectLst/>
                        <a:latin typeface="Calibri"/>
                        <a:ea typeface="Calibri"/>
                        <a:cs typeface="Times New Roman"/>
                      </a:endParaRPr>
                    </a:p>
                    <a:p>
                      <a:pPr algn="just">
                        <a:lnSpc>
                          <a:spcPct val="115000"/>
                        </a:lnSpc>
                        <a:spcAft>
                          <a:spcPts val="0"/>
                        </a:spcAft>
                      </a:pPr>
                      <a:r>
                        <a:rPr lang="sl-SI" sz="900">
                          <a:effectLst/>
                          <a:latin typeface="Tahoma"/>
                          <a:ea typeface="Times New Roman"/>
                          <a:cs typeface="Times New Roman"/>
                        </a:rPr>
                        <a:t>M: Vesevka SI 43459306</a:t>
                      </a:r>
                      <a:endParaRPr lang="sl-SI" sz="1000">
                        <a:effectLst/>
                        <a:latin typeface="Calibri"/>
                        <a:ea typeface="Calibri"/>
                        <a:cs typeface="Times New Roman"/>
                      </a:endParaRPr>
                    </a:p>
                  </a:txBody>
                  <a:tcPr marL="65111" marR="6511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sl-SI" sz="900">
                          <a:effectLst/>
                          <a:latin typeface="Tahoma"/>
                          <a:ea typeface="Times New Roman"/>
                          <a:cs typeface="Times New Roman"/>
                        </a:rPr>
                        <a:t> </a:t>
                      </a:r>
                      <a:endParaRPr lang="sl-SI" sz="1000">
                        <a:effectLst/>
                        <a:latin typeface="Calibri"/>
                        <a:ea typeface="Calibri"/>
                        <a:cs typeface="Times New Roman"/>
                      </a:endParaRPr>
                    </a:p>
                    <a:p>
                      <a:pPr algn="just">
                        <a:lnSpc>
                          <a:spcPct val="115000"/>
                        </a:lnSpc>
                        <a:spcAft>
                          <a:spcPts val="0"/>
                        </a:spcAft>
                      </a:pPr>
                      <a:r>
                        <a:rPr lang="sl-SI" sz="900">
                          <a:effectLst/>
                          <a:latin typeface="Tahoma"/>
                          <a:ea typeface="Times New Roman"/>
                          <a:cs typeface="Times New Roman"/>
                        </a:rPr>
                        <a:t>Podobnik Franc</a:t>
                      </a:r>
                      <a:endParaRPr lang="sl-SI" sz="1000">
                        <a:effectLst/>
                        <a:latin typeface="Calibri"/>
                        <a:ea typeface="Calibri"/>
                        <a:cs typeface="Times New Roman"/>
                      </a:endParaRPr>
                    </a:p>
                    <a:p>
                      <a:pPr algn="just">
                        <a:lnSpc>
                          <a:spcPct val="115000"/>
                        </a:lnSpc>
                        <a:spcAft>
                          <a:spcPts val="0"/>
                        </a:spcAft>
                      </a:pPr>
                      <a:r>
                        <a:rPr lang="sl-SI" sz="900">
                          <a:effectLst/>
                          <a:latin typeface="Tahoma"/>
                          <a:ea typeface="Times New Roman"/>
                          <a:cs typeface="Times New Roman"/>
                        </a:rPr>
                        <a:t>Zgornja Lipnica 1</a:t>
                      </a:r>
                      <a:endParaRPr lang="sl-SI" sz="1000">
                        <a:effectLst/>
                        <a:latin typeface="Calibri"/>
                        <a:ea typeface="Calibri"/>
                        <a:cs typeface="Times New Roman"/>
                      </a:endParaRPr>
                    </a:p>
                    <a:p>
                      <a:pPr algn="just">
                        <a:lnSpc>
                          <a:spcPct val="115000"/>
                        </a:lnSpc>
                        <a:spcAft>
                          <a:spcPts val="0"/>
                        </a:spcAft>
                      </a:pPr>
                      <a:r>
                        <a:rPr lang="sl-SI" sz="900">
                          <a:effectLst/>
                          <a:latin typeface="Tahoma"/>
                          <a:ea typeface="Times New Roman"/>
                          <a:cs typeface="Times New Roman"/>
                        </a:rPr>
                        <a:t>4246 Kamna gorica</a:t>
                      </a:r>
                      <a:endParaRPr lang="sl-SI" sz="1000">
                        <a:effectLst/>
                        <a:latin typeface="Calibri"/>
                        <a:ea typeface="Calibri"/>
                        <a:cs typeface="Times New Roman"/>
                      </a:endParaRPr>
                    </a:p>
                  </a:txBody>
                  <a:tcPr marL="65111" marR="6511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sl-SI" sz="900" b="1">
                          <a:effectLst/>
                          <a:latin typeface="Tahoma"/>
                          <a:ea typeface="Times New Roman"/>
                          <a:cs typeface="Times New Roman"/>
                        </a:rPr>
                        <a:t>BM</a:t>
                      </a:r>
                      <a:endParaRPr lang="sl-SI" sz="1000">
                        <a:effectLst/>
                        <a:latin typeface="Calibri"/>
                        <a:ea typeface="Calibri"/>
                        <a:cs typeface="Times New Roman"/>
                      </a:endParaRPr>
                    </a:p>
                    <a:p>
                      <a:pPr algn="just">
                        <a:lnSpc>
                          <a:spcPct val="115000"/>
                        </a:lnSpc>
                        <a:spcAft>
                          <a:spcPts val="0"/>
                        </a:spcAft>
                      </a:pPr>
                      <a:r>
                        <a:rPr lang="sl-SI" sz="900" b="1">
                          <a:effectLst/>
                          <a:latin typeface="Tahoma"/>
                          <a:ea typeface="Times New Roman"/>
                          <a:cs typeface="Times New Roman"/>
                        </a:rPr>
                        <a:t>2012</a:t>
                      </a:r>
                      <a:endParaRPr lang="sl-SI" sz="1000">
                        <a:effectLst/>
                        <a:latin typeface="Calibri"/>
                        <a:ea typeface="Calibri"/>
                        <a:cs typeface="Times New Roman"/>
                      </a:endParaRPr>
                    </a:p>
                    <a:p>
                      <a:pPr algn="just">
                        <a:lnSpc>
                          <a:spcPct val="115000"/>
                        </a:lnSpc>
                        <a:spcAft>
                          <a:spcPts val="0"/>
                        </a:spcAft>
                      </a:pPr>
                      <a:r>
                        <a:rPr lang="sl-SI" sz="900">
                          <a:effectLst/>
                          <a:latin typeface="Tahoma"/>
                          <a:ea typeface="Times New Roman"/>
                          <a:cs typeface="Times New Roman"/>
                        </a:rPr>
                        <a:t> </a:t>
                      </a:r>
                      <a:endParaRPr lang="sl-SI" sz="1000">
                        <a:effectLst/>
                        <a:latin typeface="Calibri"/>
                        <a:ea typeface="Calibri"/>
                        <a:cs typeface="Times New Roman"/>
                      </a:endParaRPr>
                    </a:p>
                  </a:txBody>
                  <a:tcPr marL="65111" marR="6511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sl-SI" sz="900">
                          <a:effectLst/>
                          <a:latin typeface="Tahoma"/>
                          <a:ea typeface="Times New Roman"/>
                          <a:cs typeface="Times New Roman"/>
                        </a:rPr>
                        <a:t>117</a:t>
                      </a:r>
                      <a:endParaRPr lang="sl-SI" sz="1000">
                        <a:effectLst/>
                        <a:latin typeface="Calibri"/>
                        <a:ea typeface="Calibri"/>
                        <a:cs typeface="Times New Roman"/>
                      </a:endParaRPr>
                    </a:p>
                    <a:p>
                      <a:pPr algn="just">
                        <a:lnSpc>
                          <a:spcPct val="115000"/>
                        </a:lnSpc>
                        <a:spcAft>
                          <a:spcPts val="0"/>
                        </a:spcAft>
                      </a:pPr>
                      <a:r>
                        <a:rPr lang="sl-SI" sz="900">
                          <a:effectLst/>
                          <a:latin typeface="Tahoma"/>
                          <a:ea typeface="Times New Roman"/>
                          <a:cs typeface="Times New Roman"/>
                        </a:rPr>
                        <a:t>120</a:t>
                      </a:r>
                      <a:endParaRPr lang="sl-SI" sz="1000">
                        <a:effectLst/>
                        <a:latin typeface="Calibri"/>
                        <a:ea typeface="Calibri"/>
                        <a:cs typeface="Times New Roman"/>
                      </a:endParaRPr>
                    </a:p>
                    <a:p>
                      <a:pPr algn="just">
                        <a:lnSpc>
                          <a:spcPct val="115000"/>
                        </a:lnSpc>
                        <a:spcAft>
                          <a:spcPts val="0"/>
                        </a:spcAft>
                      </a:pPr>
                      <a:r>
                        <a:rPr lang="sl-SI" sz="900">
                          <a:effectLst/>
                          <a:latin typeface="Tahoma"/>
                          <a:ea typeface="Times New Roman"/>
                          <a:cs typeface="Times New Roman"/>
                        </a:rPr>
                        <a:t>116</a:t>
                      </a:r>
                      <a:endParaRPr lang="sl-SI" sz="1000">
                        <a:effectLst/>
                        <a:latin typeface="Calibri"/>
                        <a:ea typeface="Calibri"/>
                        <a:cs typeface="Times New Roman"/>
                      </a:endParaRPr>
                    </a:p>
                    <a:p>
                      <a:pPr algn="just">
                        <a:lnSpc>
                          <a:spcPct val="115000"/>
                        </a:lnSpc>
                        <a:spcAft>
                          <a:spcPts val="0"/>
                        </a:spcAft>
                      </a:pPr>
                      <a:r>
                        <a:rPr lang="sl-SI" sz="900">
                          <a:effectLst/>
                          <a:latin typeface="Tahoma"/>
                          <a:ea typeface="Times New Roman"/>
                          <a:cs typeface="Times New Roman"/>
                        </a:rPr>
                        <a:t>151</a:t>
                      </a:r>
                      <a:endParaRPr lang="sl-SI" sz="1000">
                        <a:effectLst/>
                        <a:latin typeface="Calibri"/>
                        <a:ea typeface="Calibri"/>
                        <a:cs typeface="Times New Roman"/>
                      </a:endParaRPr>
                    </a:p>
                  </a:txBody>
                  <a:tcPr marL="65111" marR="6511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sl-SI" sz="900" dirty="0">
                          <a:effectLst/>
                          <a:latin typeface="Tahoma"/>
                          <a:ea typeface="Times New Roman"/>
                          <a:cs typeface="Times New Roman"/>
                        </a:rPr>
                        <a:t>MLIN 855272</a:t>
                      </a:r>
                      <a:endParaRPr lang="sl-SI" sz="1000" dirty="0">
                        <a:effectLst/>
                        <a:latin typeface="Calibri"/>
                        <a:ea typeface="Calibri"/>
                        <a:cs typeface="Times New Roman"/>
                      </a:endParaRPr>
                    </a:p>
                    <a:p>
                      <a:pPr algn="just">
                        <a:lnSpc>
                          <a:spcPct val="115000"/>
                        </a:lnSpc>
                        <a:spcAft>
                          <a:spcPts val="0"/>
                        </a:spcAft>
                      </a:pPr>
                      <a:r>
                        <a:rPr lang="sl-SI" sz="900" dirty="0">
                          <a:effectLst/>
                          <a:latin typeface="Tahoma"/>
                          <a:ea typeface="Times New Roman"/>
                          <a:cs typeface="Times New Roman"/>
                        </a:rPr>
                        <a:t>PIKO 855094</a:t>
                      </a:r>
                      <a:endParaRPr lang="sl-SI" sz="1000" dirty="0">
                        <a:effectLst/>
                        <a:latin typeface="Calibri"/>
                        <a:ea typeface="Calibri"/>
                        <a:cs typeface="Times New Roman"/>
                      </a:endParaRPr>
                    </a:p>
                  </a:txBody>
                  <a:tcPr marL="65111" marR="6511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6"/>
                  </a:ext>
                </a:extLst>
              </a:tr>
            </a:tbl>
          </a:graphicData>
        </a:graphic>
      </p:graphicFrame>
    </p:spTree>
    <p:extLst>
      <p:ext uri="{BB962C8B-B14F-4D97-AF65-F5344CB8AC3E}">
        <p14:creationId xmlns:p14="http://schemas.microsoft.com/office/powerpoint/2010/main" val="295299535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ela 3"/>
          <p:cNvGraphicFramePr>
            <a:graphicFrameLocks noGrp="1"/>
          </p:cNvGraphicFramePr>
          <p:nvPr>
            <p:extLst>
              <p:ext uri="{D42A27DB-BD31-4B8C-83A1-F6EECF244321}">
                <p14:modId xmlns:p14="http://schemas.microsoft.com/office/powerpoint/2010/main" val="3697953536"/>
              </p:ext>
            </p:extLst>
          </p:nvPr>
        </p:nvGraphicFramePr>
        <p:xfrm>
          <a:off x="539552" y="620688"/>
          <a:ext cx="8064895" cy="5608505"/>
        </p:xfrm>
        <a:graphic>
          <a:graphicData uri="http://schemas.openxmlformats.org/drawingml/2006/table">
            <a:tbl>
              <a:tblPr firstRow="1" firstCol="1" lastRow="1" lastCol="1" bandRow="1" bandCol="1"/>
              <a:tblGrid>
                <a:gridCol w="430321">
                  <a:extLst>
                    <a:ext uri="{9D8B030D-6E8A-4147-A177-3AD203B41FA5}">
                      <a16:colId xmlns:a16="http://schemas.microsoft.com/office/drawing/2014/main" val="20000"/>
                    </a:ext>
                  </a:extLst>
                </a:gridCol>
                <a:gridCol w="2512623">
                  <a:extLst>
                    <a:ext uri="{9D8B030D-6E8A-4147-A177-3AD203B41FA5}">
                      <a16:colId xmlns:a16="http://schemas.microsoft.com/office/drawing/2014/main" val="20001"/>
                    </a:ext>
                  </a:extLst>
                </a:gridCol>
                <a:gridCol w="2170139">
                  <a:extLst>
                    <a:ext uri="{9D8B030D-6E8A-4147-A177-3AD203B41FA5}">
                      <a16:colId xmlns:a16="http://schemas.microsoft.com/office/drawing/2014/main" val="20002"/>
                    </a:ext>
                  </a:extLst>
                </a:gridCol>
                <a:gridCol w="776030">
                  <a:extLst>
                    <a:ext uri="{9D8B030D-6E8A-4147-A177-3AD203B41FA5}">
                      <a16:colId xmlns:a16="http://schemas.microsoft.com/office/drawing/2014/main" val="20003"/>
                    </a:ext>
                  </a:extLst>
                </a:gridCol>
                <a:gridCol w="536693">
                  <a:extLst>
                    <a:ext uri="{9D8B030D-6E8A-4147-A177-3AD203B41FA5}">
                      <a16:colId xmlns:a16="http://schemas.microsoft.com/office/drawing/2014/main" val="20004"/>
                    </a:ext>
                  </a:extLst>
                </a:gridCol>
                <a:gridCol w="1639089">
                  <a:extLst>
                    <a:ext uri="{9D8B030D-6E8A-4147-A177-3AD203B41FA5}">
                      <a16:colId xmlns:a16="http://schemas.microsoft.com/office/drawing/2014/main" val="20005"/>
                    </a:ext>
                  </a:extLst>
                </a:gridCol>
              </a:tblGrid>
              <a:tr h="830890">
                <a:tc>
                  <a:txBody>
                    <a:bodyPr/>
                    <a:lstStyle/>
                    <a:p>
                      <a:pPr algn="just">
                        <a:lnSpc>
                          <a:spcPct val="115000"/>
                        </a:lnSpc>
                        <a:spcAft>
                          <a:spcPts val="0"/>
                        </a:spcAft>
                      </a:pPr>
                      <a:r>
                        <a:rPr lang="sl-SI" sz="1000" dirty="0">
                          <a:effectLst/>
                          <a:latin typeface="Tahoma"/>
                          <a:ea typeface="Times New Roman"/>
                          <a:cs typeface="Times New Roman"/>
                        </a:rPr>
                        <a:t> </a:t>
                      </a:r>
                      <a:endParaRPr lang="sl-SI" sz="1100" dirty="0">
                        <a:effectLst/>
                        <a:latin typeface="Calibri"/>
                        <a:ea typeface="Calibri"/>
                        <a:cs typeface="Times New Roman"/>
                      </a:endParaRPr>
                    </a:p>
                    <a:p>
                      <a:pPr algn="just">
                        <a:lnSpc>
                          <a:spcPct val="115000"/>
                        </a:lnSpc>
                        <a:spcAft>
                          <a:spcPts val="0"/>
                        </a:spcAft>
                      </a:pPr>
                      <a:r>
                        <a:rPr lang="sl-SI" sz="1000" dirty="0">
                          <a:effectLst/>
                          <a:latin typeface="Tahoma"/>
                          <a:ea typeface="Times New Roman"/>
                          <a:cs typeface="Times New Roman"/>
                        </a:rPr>
                        <a:t>7.</a:t>
                      </a:r>
                      <a:endParaRPr lang="sl-SI" sz="1100" dirty="0">
                        <a:effectLst/>
                        <a:latin typeface="Calibri"/>
                        <a:ea typeface="Calibri"/>
                        <a:cs typeface="Times New Roman"/>
                      </a:endParaRPr>
                    </a:p>
                  </a:txBody>
                  <a:tcPr marL="65594" marR="6559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sl-SI" sz="1000" b="1">
                          <a:effectLst/>
                          <a:latin typeface="Tahoma"/>
                          <a:ea typeface="Times New Roman"/>
                          <a:cs typeface="Times New Roman"/>
                        </a:rPr>
                        <a:t>MAJHNA </a:t>
                      </a:r>
                      <a:r>
                        <a:rPr lang="sl-SI" sz="1000">
                          <a:effectLst/>
                          <a:latin typeface="Tahoma"/>
                          <a:ea typeface="Times New Roman"/>
                          <a:cs typeface="Times New Roman"/>
                        </a:rPr>
                        <a:t>SI </a:t>
                      </a:r>
                      <a:r>
                        <a:rPr lang="sl-SI" sz="1000" b="1">
                          <a:effectLst/>
                          <a:latin typeface="Tahoma"/>
                          <a:ea typeface="Times New Roman"/>
                          <a:cs typeface="Times New Roman"/>
                        </a:rPr>
                        <a:t>84039237</a:t>
                      </a:r>
                      <a:endParaRPr lang="sl-SI" sz="1100">
                        <a:effectLst/>
                        <a:latin typeface="Calibri"/>
                        <a:ea typeface="Calibri"/>
                        <a:cs typeface="Times New Roman"/>
                      </a:endParaRPr>
                    </a:p>
                    <a:p>
                      <a:pPr algn="just">
                        <a:lnSpc>
                          <a:spcPct val="115000"/>
                        </a:lnSpc>
                        <a:spcAft>
                          <a:spcPts val="0"/>
                        </a:spcAft>
                      </a:pPr>
                      <a:r>
                        <a:rPr lang="sl-SI" sz="1000">
                          <a:effectLst/>
                          <a:latin typeface="Tahoma"/>
                          <a:ea typeface="Times New Roman"/>
                          <a:cs typeface="Times New Roman"/>
                        </a:rPr>
                        <a:t>Rojstvo: 31.12.2011</a:t>
                      </a:r>
                      <a:endParaRPr lang="sl-SI" sz="1100">
                        <a:effectLst/>
                        <a:latin typeface="Calibri"/>
                        <a:ea typeface="Calibri"/>
                        <a:cs typeface="Times New Roman"/>
                      </a:endParaRPr>
                    </a:p>
                    <a:p>
                      <a:pPr algn="just">
                        <a:lnSpc>
                          <a:spcPct val="115000"/>
                        </a:lnSpc>
                        <a:spcAft>
                          <a:spcPts val="0"/>
                        </a:spcAft>
                      </a:pPr>
                      <a:r>
                        <a:rPr lang="sl-SI" sz="1000">
                          <a:effectLst/>
                          <a:latin typeface="Tahoma"/>
                          <a:ea typeface="Times New Roman"/>
                          <a:cs typeface="Times New Roman"/>
                        </a:rPr>
                        <a:t>O: Darvin 852744</a:t>
                      </a:r>
                      <a:endParaRPr lang="sl-SI" sz="1100">
                        <a:effectLst/>
                        <a:latin typeface="Calibri"/>
                        <a:ea typeface="Calibri"/>
                        <a:cs typeface="Times New Roman"/>
                      </a:endParaRPr>
                    </a:p>
                    <a:p>
                      <a:pPr algn="just">
                        <a:lnSpc>
                          <a:spcPct val="115000"/>
                        </a:lnSpc>
                        <a:spcAft>
                          <a:spcPts val="0"/>
                        </a:spcAft>
                      </a:pPr>
                      <a:r>
                        <a:rPr lang="sl-SI" sz="1000">
                          <a:effectLst/>
                          <a:latin typeface="Tahoma"/>
                          <a:ea typeface="Times New Roman"/>
                          <a:cs typeface="Times New Roman"/>
                        </a:rPr>
                        <a:t>M: Murka SI 83789908</a:t>
                      </a:r>
                      <a:endParaRPr lang="sl-SI" sz="1100">
                        <a:effectLst/>
                        <a:latin typeface="Calibri"/>
                        <a:ea typeface="Calibri"/>
                        <a:cs typeface="Times New Roman"/>
                      </a:endParaRPr>
                    </a:p>
                  </a:txBody>
                  <a:tcPr marL="65594" marR="6559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sl-SI" sz="1000">
                          <a:effectLst/>
                          <a:latin typeface="Tahoma"/>
                          <a:ea typeface="Times New Roman"/>
                          <a:cs typeface="Times New Roman"/>
                        </a:rPr>
                        <a:t> </a:t>
                      </a:r>
                      <a:endParaRPr lang="sl-SI" sz="1100">
                        <a:effectLst/>
                        <a:latin typeface="Calibri"/>
                        <a:ea typeface="Calibri"/>
                        <a:cs typeface="Times New Roman"/>
                      </a:endParaRPr>
                    </a:p>
                    <a:p>
                      <a:pPr algn="just">
                        <a:lnSpc>
                          <a:spcPct val="115000"/>
                        </a:lnSpc>
                        <a:spcAft>
                          <a:spcPts val="0"/>
                        </a:spcAft>
                      </a:pPr>
                      <a:r>
                        <a:rPr lang="sl-SI" sz="1000">
                          <a:effectLst/>
                          <a:latin typeface="Tahoma"/>
                          <a:ea typeface="Times New Roman"/>
                          <a:cs typeface="Times New Roman"/>
                        </a:rPr>
                        <a:t>Spruk Aleš</a:t>
                      </a:r>
                      <a:endParaRPr lang="sl-SI" sz="1100">
                        <a:effectLst/>
                        <a:latin typeface="Calibri"/>
                        <a:ea typeface="Calibri"/>
                        <a:cs typeface="Times New Roman"/>
                      </a:endParaRPr>
                    </a:p>
                    <a:p>
                      <a:pPr algn="just">
                        <a:lnSpc>
                          <a:spcPct val="115000"/>
                        </a:lnSpc>
                        <a:spcAft>
                          <a:spcPts val="0"/>
                        </a:spcAft>
                      </a:pPr>
                      <a:r>
                        <a:rPr lang="sl-SI" sz="1000">
                          <a:effectLst/>
                          <a:latin typeface="Tahoma"/>
                          <a:ea typeface="Times New Roman"/>
                          <a:cs typeface="Times New Roman"/>
                        </a:rPr>
                        <a:t>Hrib pri Kamniku 9A</a:t>
                      </a:r>
                      <a:endParaRPr lang="sl-SI" sz="1100">
                        <a:effectLst/>
                        <a:latin typeface="Calibri"/>
                        <a:ea typeface="Calibri"/>
                        <a:cs typeface="Times New Roman"/>
                      </a:endParaRPr>
                    </a:p>
                    <a:p>
                      <a:pPr algn="just">
                        <a:lnSpc>
                          <a:spcPct val="115000"/>
                        </a:lnSpc>
                        <a:spcAft>
                          <a:spcPts val="0"/>
                        </a:spcAft>
                      </a:pPr>
                      <a:r>
                        <a:rPr lang="sl-SI" sz="1000">
                          <a:effectLst/>
                          <a:latin typeface="Tahoma"/>
                          <a:ea typeface="Times New Roman"/>
                          <a:cs typeface="Times New Roman"/>
                        </a:rPr>
                        <a:t>1241 Kamnik</a:t>
                      </a:r>
                      <a:endParaRPr lang="sl-SI" sz="1100">
                        <a:effectLst/>
                        <a:latin typeface="Calibri"/>
                        <a:ea typeface="Calibri"/>
                        <a:cs typeface="Times New Roman"/>
                      </a:endParaRPr>
                    </a:p>
                  </a:txBody>
                  <a:tcPr marL="65594" marR="6559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sl-SI" sz="1000" b="1">
                          <a:effectLst/>
                          <a:latin typeface="Tahoma"/>
                          <a:ea typeface="Times New Roman"/>
                          <a:cs typeface="Times New Roman"/>
                        </a:rPr>
                        <a:t>BM</a:t>
                      </a:r>
                      <a:endParaRPr lang="sl-SI" sz="1100">
                        <a:effectLst/>
                        <a:latin typeface="Calibri"/>
                        <a:ea typeface="Calibri"/>
                        <a:cs typeface="Times New Roman"/>
                      </a:endParaRPr>
                    </a:p>
                    <a:p>
                      <a:pPr algn="just">
                        <a:lnSpc>
                          <a:spcPct val="115000"/>
                        </a:lnSpc>
                        <a:spcAft>
                          <a:spcPts val="0"/>
                        </a:spcAft>
                      </a:pPr>
                      <a:r>
                        <a:rPr lang="sl-SI" sz="1000" b="1">
                          <a:effectLst/>
                          <a:latin typeface="Tahoma"/>
                          <a:ea typeface="Times New Roman"/>
                          <a:cs typeface="Times New Roman"/>
                        </a:rPr>
                        <a:t>2014</a:t>
                      </a:r>
                      <a:endParaRPr lang="sl-SI" sz="1100">
                        <a:effectLst/>
                        <a:latin typeface="Calibri"/>
                        <a:ea typeface="Calibri"/>
                        <a:cs typeface="Times New Roman"/>
                      </a:endParaRPr>
                    </a:p>
                    <a:p>
                      <a:pPr algn="just">
                        <a:lnSpc>
                          <a:spcPct val="115000"/>
                        </a:lnSpc>
                        <a:spcAft>
                          <a:spcPts val="0"/>
                        </a:spcAft>
                      </a:pPr>
                      <a:r>
                        <a:rPr lang="sl-SI" sz="1000">
                          <a:effectLst/>
                          <a:latin typeface="Tahoma"/>
                          <a:ea typeface="Times New Roman"/>
                          <a:cs typeface="Times New Roman"/>
                        </a:rPr>
                        <a:t> </a:t>
                      </a:r>
                      <a:endParaRPr lang="sl-SI" sz="1100">
                        <a:effectLst/>
                        <a:latin typeface="Calibri"/>
                        <a:ea typeface="Calibri"/>
                        <a:cs typeface="Times New Roman"/>
                      </a:endParaRPr>
                    </a:p>
                  </a:txBody>
                  <a:tcPr marL="65594" marR="6559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sl-SI" sz="1000">
                          <a:effectLst/>
                          <a:latin typeface="Tahoma"/>
                          <a:ea typeface="Times New Roman"/>
                          <a:cs typeface="Times New Roman"/>
                        </a:rPr>
                        <a:t>115</a:t>
                      </a:r>
                      <a:endParaRPr lang="sl-SI" sz="1100">
                        <a:effectLst/>
                        <a:latin typeface="Calibri"/>
                        <a:ea typeface="Calibri"/>
                        <a:cs typeface="Times New Roman"/>
                      </a:endParaRPr>
                    </a:p>
                    <a:p>
                      <a:pPr algn="just">
                        <a:lnSpc>
                          <a:spcPct val="115000"/>
                        </a:lnSpc>
                        <a:spcAft>
                          <a:spcPts val="0"/>
                        </a:spcAft>
                      </a:pPr>
                      <a:r>
                        <a:rPr lang="sl-SI" sz="1000">
                          <a:effectLst/>
                          <a:latin typeface="Tahoma"/>
                          <a:ea typeface="Times New Roman"/>
                          <a:cs typeface="Times New Roman"/>
                        </a:rPr>
                        <a:t>117</a:t>
                      </a:r>
                      <a:endParaRPr lang="sl-SI" sz="1100">
                        <a:effectLst/>
                        <a:latin typeface="Calibri"/>
                        <a:ea typeface="Calibri"/>
                        <a:cs typeface="Times New Roman"/>
                      </a:endParaRPr>
                    </a:p>
                    <a:p>
                      <a:pPr algn="just">
                        <a:lnSpc>
                          <a:spcPct val="115000"/>
                        </a:lnSpc>
                        <a:spcAft>
                          <a:spcPts val="0"/>
                        </a:spcAft>
                      </a:pPr>
                      <a:r>
                        <a:rPr lang="sl-SI" sz="1000">
                          <a:effectLst/>
                          <a:latin typeface="Tahoma"/>
                          <a:ea typeface="Times New Roman"/>
                          <a:cs typeface="Times New Roman"/>
                        </a:rPr>
                        <a:t>119</a:t>
                      </a:r>
                      <a:endParaRPr lang="sl-SI" sz="1100">
                        <a:effectLst/>
                        <a:latin typeface="Calibri"/>
                        <a:ea typeface="Calibri"/>
                        <a:cs typeface="Times New Roman"/>
                      </a:endParaRPr>
                    </a:p>
                    <a:p>
                      <a:pPr algn="just">
                        <a:lnSpc>
                          <a:spcPct val="115000"/>
                        </a:lnSpc>
                        <a:spcAft>
                          <a:spcPts val="0"/>
                        </a:spcAft>
                      </a:pPr>
                      <a:r>
                        <a:rPr lang="sl-SI" sz="1000">
                          <a:effectLst/>
                          <a:latin typeface="Tahoma"/>
                          <a:ea typeface="Times New Roman"/>
                          <a:cs typeface="Times New Roman"/>
                        </a:rPr>
                        <a:t>162</a:t>
                      </a:r>
                      <a:endParaRPr lang="sl-SI" sz="1100">
                        <a:effectLst/>
                        <a:latin typeface="Calibri"/>
                        <a:ea typeface="Calibri"/>
                        <a:cs typeface="Times New Roman"/>
                      </a:endParaRPr>
                    </a:p>
                  </a:txBody>
                  <a:tcPr marL="65594" marR="6559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sl-SI" sz="1000">
                          <a:effectLst/>
                          <a:latin typeface="Tahoma"/>
                          <a:ea typeface="Times New Roman"/>
                          <a:cs typeface="Times New Roman"/>
                        </a:rPr>
                        <a:t>MLIN 855272</a:t>
                      </a:r>
                      <a:endParaRPr lang="sl-SI" sz="1100">
                        <a:effectLst/>
                        <a:latin typeface="Calibri"/>
                        <a:ea typeface="Calibri"/>
                        <a:cs typeface="Times New Roman"/>
                      </a:endParaRPr>
                    </a:p>
                    <a:p>
                      <a:pPr algn="just">
                        <a:lnSpc>
                          <a:spcPct val="115000"/>
                        </a:lnSpc>
                        <a:spcAft>
                          <a:spcPts val="0"/>
                        </a:spcAft>
                      </a:pPr>
                      <a:r>
                        <a:rPr lang="sl-SI" sz="1000">
                          <a:effectLst/>
                          <a:latin typeface="Tahoma"/>
                          <a:ea typeface="Times New Roman"/>
                          <a:cs typeface="Times New Roman"/>
                        </a:rPr>
                        <a:t>PIKO 855094</a:t>
                      </a:r>
                      <a:endParaRPr lang="sl-SI" sz="1100">
                        <a:effectLst/>
                        <a:latin typeface="Calibri"/>
                        <a:ea typeface="Calibri"/>
                        <a:cs typeface="Times New Roman"/>
                      </a:endParaRPr>
                    </a:p>
                    <a:p>
                      <a:pPr algn="just">
                        <a:lnSpc>
                          <a:spcPct val="115000"/>
                        </a:lnSpc>
                        <a:spcAft>
                          <a:spcPts val="0"/>
                        </a:spcAft>
                      </a:pPr>
                      <a:r>
                        <a:rPr lang="sl-SI" sz="1000">
                          <a:effectLst/>
                          <a:latin typeface="Tahoma"/>
                          <a:ea typeface="Times New Roman"/>
                          <a:cs typeface="Times New Roman"/>
                        </a:rPr>
                        <a:t> </a:t>
                      </a:r>
                      <a:endParaRPr lang="sl-SI" sz="1100">
                        <a:effectLst/>
                        <a:latin typeface="Calibri"/>
                        <a:ea typeface="Calibri"/>
                        <a:cs typeface="Times New Roman"/>
                      </a:endParaRPr>
                    </a:p>
                  </a:txBody>
                  <a:tcPr marL="65594" marR="6559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830890">
                <a:tc>
                  <a:txBody>
                    <a:bodyPr/>
                    <a:lstStyle/>
                    <a:p>
                      <a:pPr algn="just">
                        <a:lnSpc>
                          <a:spcPct val="115000"/>
                        </a:lnSpc>
                        <a:spcAft>
                          <a:spcPts val="0"/>
                        </a:spcAft>
                      </a:pPr>
                      <a:r>
                        <a:rPr lang="sl-SI" sz="1000">
                          <a:effectLst/>
                          <a:latin typeface="Tahoma"/>
                          <a:ea typeface="Times New Roman"/>
                          <a:cs typeface="Times New Roman"/>
                        </a:rPr>
                        <a:t> </a:t>
                      </a:r>
                      <a:endParaRPr lang="sl-SI" sz="1100">
                        <a:effectLst/>
                        <a:latin typeface="Calibri"/>
                        <a:ea typeface="Calibri"/>
                        <a:cs typeface="Times New Roman"/>
                      </a:endParaRPr>
                    </a:p>
                    <a:p>
                      <a:pPr algn="just">
                        <a:lnSpc>
                          <a:spcPct val="115000"/>
                        </a:lnSpc>
                        <a:spcAft>
                          <a:spcPts val="0"/>
                        </a:spcAft>
                      </a:pPr>
                      <a:r>
                        <a:rPr lang="sl-SI" sz="1000">
                          <a:effectLst/>
                          <a:latin typeface="Tahoma"/>
                          <a:ea typeface="Times New Roman"/>
                          <a:cs typeface="Times New Roman"/>
                        </a:rPr>
                        <a:t>8.</a:t>
                      </a:r>
                      <a:endParaRPr lang="sl-SI" sz="1100">
                        <a:effectLst/>
                        <a:latin typeface="Calibri"/>
                        <a:ea typeface="Calibri"/>
                        <a:cs typeface="Times New Roman"/>
                      </a:endParaRPr>
                    </a:p>
                  </a:txBody>
                  <a:tcPr marL="65594" marR="6559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sl-SI" sz="1000" b="1">
                          <a:effectLst/>
                          <a:latin typeface="Tahoma"/>
                          <a:ea typeface="Times New Roman"/>
                          <a:cs typeface="Times New Roman"/>
                        </a:rPr>
                        <a:t>ULA SI 13967545</a:t>
                      </a:r>
                      <a:endParaRPr lang="sl-SI" sz="1100">
                        <a:effectLst/>
                        <a:latin typeface="Calibri"/>
                        <a:ea typeface="Calibri"/>
                        <a:cs typeface="Times New Roman"/>
                      </a:endParaRPr>
                    </a:p>
                    <a:p>
                      <a:pPr algn="just">
                        <a:lnSpc>
                          <a:spcPct val="115000"/>
                        </a:lnSpc>
                        <a:spcAft>
                          <a:spcPts val="0"/>
                        </a:spcAft>
                      </a:pPr>
                      <a:r>
                        <a:rPr lang="sl-SI" sz="1000">
                          <a:effectLst/>
                          <a:latin typeface="Tahoma"/>
                          <a:ea typeface="Times New Roman"/>
                          <a:cs typeface="Times New Roman"/>
                        </a:rPr>
                        <a:t>Rojstvo: 21.4.2011</a:t>
                      </a:r>
                      <a:endParaRPr lang="sl-SI" sz="1100">
                        <a:effectLst/>
                        <a:latin typeface="Calibri"/>
                        <a:ea typeface="Calibri"/>
                        <a:cs typeface="Times New Roman"/>
                      </a:endParaRPr>
                    </a:p>
                    <a:p>
                      <a:pPr algn="just">
                        <a:lnSpc>
                          <a:spcPct val="115000"/>
                        </a:lnSpc>
                        <a:spcAft>
                          <a:spcPts val="0"/>
                        </a:spcAft>
                      </a:pPr>
                      <a:r>
                        <a:rPr lang="sl-SI" sz="1000">
                          <a:effectLst/>
                          <a:latin typeface="Tahoma"/>
                          <a:ea typeface="Times New Roman"/>
                          <a:cs typeface="Times New Roman"/>
                        </a:rPr>
                        <a:t>O: Ekici 853002</a:t>
                      </a:r>
                      <a:endParaRPr lang="sl-SI" sz="1100">
                        <a:effectLst/>
                        <a:latin typeface="Calibri"/>
                        <a:ea typeface="Calibri"/>
                        <a:cs typeface="Times New Roman"/>
                      </a:endParaRPr>
                    </a:p>
                    <a:p>
                      <a:pPr algn="just">
                        <a:lnSpc>
                          <a:spcPct val="115000"/>
                        </a:lnSpc>
                        <a:spcAft>
                          <a:spcPts val="0"/>
                        </a:spcAft>
                      </a:pPr>
                      <a:r>
                        <a:rPr lang="sl-SI" sz="1000">
                          <a:effectLst/>
                          <a:latin typeface="Tahoma"/>
                          <a:ea typeface="Times New Roman"/>
                          <a:cs typeface="Times New Roman"/>
                        </a:rPr>
                        <a:t>M: Urška SI 63373086</a:t>
                      </a:r>
                      <a:endParaRPr lang="sl-SI" sz="1100">
                        <a:effectLst/>
                        <a:latin typeface="Calibri"/>
                        <a:ea typeface="Calibri"/>
                        <a:cs typeface="Times New Roman"/>
                      </a:endParaRPr>
                    </a:p>
                  </a:txBody>
                  <a:tcPr marL="65594" marR="6559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sl-SI" sz="1000">
                          <a:effectLst/>
                          <a:latin typeface="Tahoma"/>
                          <a:ea typeface="Times New Roman"/>
                          <a:cs typeface="Times New Roman"/>
                        </a:rPr>
                        <a:t> </a:t>
                      </a:r>
                      <a:endParaRPr lang="sl-SI" sz="1100">
                        <a:effectLst/>
                        <a:latin typeface="Calibri"/>
                        <a:ea typeface="Calibri"/>
                        <a:cs typeface="Times New Roman"/>
                      </a:endParaRPr>
                    </a:p>
                    <a:p>
                      <a:pPr algn="just">
                        <a:lnSpc>
                          <a:spcPct val="115000"/>
                        </a:lnSpc>
                        <a:spcAft>
                          <a:spcPts val="0"/>
                        </a:spcAft>
                      </a:pPr>
                      <a:r>
                        <a:rPr lang="sl-SI" sz="1000">
                          <a:effectLst/>
                          <a:latin typeface="Tahoma"/>
                          <a:ea typeface="Times New Roman"/>
                          <a:cs typeface="Times New Roman"/>
                        </a:rPr>
                        <a:t>Janez Smrtnik</a:t>
                      </a:r>
                      <a:endParaRPr lang="sl-SI" sz="1100">
                        <a:effectLst/>
                        <a:latin typeface="Calibri"/>
                        <a:ea typeface="Calibri"/>
                        <a:cs typeface="Times New Roman"/>
                      </a:endParaRPr>
                    </a:p>
                    <a:p>
                      <a:pPr algn="just">
                        <a:lnSpc>
                          <a:spcPct val="115000"/>
                        </a:lnSpc>
                        <a:spcAft>
                          <a:spcPts val="0"/>
                        </a:spcAft>
                      </a:pPr>
                      <a:r>
                        <a:rPr lang="sl-SI" sz="1000">
                          <a:effectLst/>
                          <a:latin typeface="Tahoma"/>
                          <a:ea typeface="Times New Roman"/>
                          <a:cs typeface="Times New Roman"/>
                        </a:rPr>
                        <a:t>Spodnje Jezersko 14</a:t>
                      </a:r>
                      <a:endParaRPr lang="sl-SI" sz="1100">
                        <a:effectLst/>
                        <a:latin typeface="Calibri"/>
                        <a:ea typeface="Calibri"/>
                        <a:cs typeface="Times New Roman"/>
                      </a:endParaRPr>
                    </a:p>
                    <a:p>
                      <a:pPr algn="just">
                        <a:lnSpc>
                          <a:spcPct val="115000"/>
                        </a:lnSpc>
                        <a:spcAft>
                          <a:spcPts val="0"/>
                        </a:spcAft>
                      </a:pPr>
                      <a:r>
                        <a:rPr lang="sl-SI" sz="1000">
                          <a:effectLst/>
                          <a:latin typeface="Tahoma"/>
                          <a:ea typeface="Times New Roman"/>
                          <a:cs typeface="Times New Roman"/>
                        </a:rPr>
                        <a:t>4206 Zgornje Jezersko</a:t>
                      </a:r>
                      <a:endParaRPr lang="sl-SI" sz="1100">
                        <a:effectLst/>
                        <a:latin typeface="Calibri"/>
                        <a:ea typeface="Calibri"/>
                        <a:cs typeface="Times New Roman"/>
                      </a:endParaRPr>
                    </a:p>
                  </a:txBody>
                  <a:tcPr marL="65594" marR="6559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sl-SI" sz="1000" b="1">
                          <a:effectLst/>
                          <a:latin typeface="Tahoma"/>
                          <a:ea typeface="Times New Roman"/>
                          <a:cs typeface="Times New Roman"/>
                        </a:rPr>
                        <a:t>BM</a:t>
                      </a:r>
                      <a:endParaRPr lang="sl-SI" sz="1100">
                        <a:effectLst/>
                        <a:latin typeface="Calibri"/>
                        <a:ea typeface="Calibri"/>
                        <a:cs typeface="Times New Roman"/>
                      </a:endParaRPr>
                    </a:p>
                    <a:p>
                      <a:pPr algn="just">
                        <a:lnSpc>
                          <a:spcPct val="115000"/>
                        </a:lnSpc>
                        <a:spcAft>
                          <a:spcPts val="0"/>
                        </a:spcAft>
                      </a:pPr>
                      <a:r>
                        <a:rPr lang="sl-SI" sz="1000" b="1">
                          <a:effectLst/>
                          <a:latin typeface="Tahoma"/>
                          <a:ea typeface="Times New Roman"/>
                          <a:cs typeface="Times New Roman"/>
                        </a:rPr>
                        <a:t>2016</a:t>
                      </a:r>
                      <a:endParaRPr lang="sl-SI" sz="1100">
                        <a:effectLst/>
                        <a:latin typeface="Calibri"/>
                        <a:ea typeface="Calibri"/>
                        <a:cs typeface="Times New Roman"/>
                      </a:endParaRPr>
                    </a:p>
                  </a:txBody>
                  <a:tcPr marL="65594" marR="6559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sl-SI" sz="1000">
                          <a:effectLst/>
                          <a:latin typeface="Tahoma"/>
                          <a:ea typeface="Times New Roman"/>
                          <a:cs typeface="Times New Roman"/>
                        </a:rPr>
                        <a:t>122</a:t>
                      </a:r>
                      <a:endParaRPr lang="sl-SI" sz="1100">
                        <a:effectLst/>
                        <a:latin typeface="Calibri"/>
                        <a:ea typeface="Calibri"/>
                        <a:cs typeface="Times New Roman"/>
                      </a:endParaRPr>
                    </a:p>
                    <a:p>
                      <a:pPr algn="just">
                        <a:lnSpc>
                          <a:spcPct val="115000"/>
                        </a:lnSpc>
                        <a:spcAft>
                          <a:spcPts val="0"/>
                        </a:spcAft>
                      </a:pPr>
                      <a:r>
                        <a:rPr lang="sl-SI" sz="1000">
                          <a:effectLst/>
                          <a:latin typeface="Tahoma"/>
                          <a:ea typeface="Times New Roman"/>
                          <a:cs typeface="Times New Roman"/>
                        </a:rPr>
                        <a:t>125</a:t>
                      </a:r>
                      <a:endParaRPr lang="sl-SI" sz="1100">
                        <a:effectLst/>
                        <a:latin typeface="Calibri"/>
                        <a:ea typeface="Calibri"/>
                        <a:cs typeface="Times New Roman"/>
                      </a:endParaRPr>
                    </a:p>
                    <a:p>
                      <a:pPr algn="just">
                        <a:lnSpc>
                          <a:spcPct val="115000"/>
                        </a:lnSpc>
                        <a:spcAft>
                          <a:spcPts val="0"/>
                        </a:spcAft>
                      </a:pPr>
                      <a:r>
                        <a:rPr lang="sl-SI" sz="1000">
                          <a:effectLst/>
                          <a:latin typeface="Tahoma"/>
                          <a:ea typeface="Times New Roman"/>
                          <a:cs typeface="Times New Roman"/>
                        </a:rPr>
                        <a:t>119</a:t>
                      </a:r>
                      <a:endParaRPr lang="sl-SI" sz="1100">
                        <a:effectLst/>
                        <a:latin typeface="Calibri"/>
                        <a:ea typeface="Calibri"/>
                        <a:cs typeface="Times New Roman"/>
                      </a:endParaRPr>
                    </a:p>
                    <a:p>
                      <a:pPr algn="just">
                        <a:lnSpc>
                          <a:spcPct val="115000"/>
                        </a:lnSpc>
                        <a:spcAft>
                          <a:spcPts val="0"/>
                        </a:spcAft>
                      </a:pPr>
                      <a:r>
                        <a:rPr lang="sl-SI" sz="1000">
                          <a:effectLst/>
                          <a:latin typeface="Tahoma"/>
                          <a:ea typeface="Times New Roman"/>
                          <a:cs typeface="Times New Roman"/>
                        </a:rPr>
                        <a:t>165</a:t>
                      </a:r>
                      <a:endParaRPr lang="sl-SI" sz="1100">
                        <a:effectLst/>
                        <a:latin typeface="Calibri"/>
                        <a:ea typeface="Calibri"/>
                        <a:cs typeface="Times New Roman"/>
                      </a:endParaRPr>
                    </a:p>
                  </a:txBody>
                  <a:tcPr marL="65594" marR="6559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sl-SI" sz="1000">
                          <a:effectLst/>
                          <a:latin typeface="Tahoma"/>
                          <a:ea typeface="Times New Roman"/>
                          <a:cs typeface="Times New Roman"/>
                        </a:rPr>
                        <a:t>SANI 855263</a:t>
                      </a:r>
                      <a:endParaRPr lang="sl-SI" sz="1100">
                        <a:effectLst/>
                        <a:latin typeface="Calibri"/>
                        <a:ea typeface="Calibri"/>
                        <a:cs typeface="Times New Roman"/>
                      </a:endParaRPr>
                    </a:p>
                    <a:p>
                      <a:pPr algn="just">
                        <a:lnSpc>
                          <a:spcPct val="115000"/>
                        </a:lnSpc>
                        <a:spcAft>
                          <a:spcPts val="0"/>
                        </a:spcAft>
                      </a:pPr>
                      <a:r>
                        <a:rPr lang="sl-SI" sz="1000">
                          <a:effectLst/>
                          <a:latin typeface="Tahoma"/>
                          <a:ea typeface="Times New Roman"/>
                          <a:cs typeface="Times New Roman"/>
                        </a:rPr>
                        <a:t>MLIN 855272</a:t>
                      </a:r>
                      <a:endParaRPr lang="sl-SI" sz="1100">
                        <a:effectLst/>
                        <a:latin typeface="Calibri"/>
                        <a:ea typeface="Calibri"/>
                        <a:cs typeface="Times New Roman"/>
                      </a:endParaRPr>
                    </a:p>
                  </a:txBody>
                  <a:tcPr marL="65594" marR="6559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830890">
                <a:tc>
                  <a:txBody>
                    <a:bodyPr/>
                    <a:lstStyle/>
                    <a:p>
                      <a:pPr algn="just">
                        <a:lnSpc>
                          <a:spcPct val="115000"/>
                        </a:lnSpc>
                        <a:spcAft>
                          <a:spcPts val="0"/>
                        </a:spcAft>
                      </a:pPr>
                      <a:r>
                        <a:rPr lang="sl-SI" sz="1000">
                          <a:effectLst/>
                          <a:latin typeface="Tahoma"/>
                          <a:ea typeface="Times New Roman"/>
                          <a:cs typeface="Times New Roman"/>
                        </a:rPr>
                        <a:t> </a:t>
                      </a:r>
                      <a:endParaRPr lang="sl-SI" sz="1100">
                        <a:effectLst/>
                        <a:latin typeface="Calibri"/>
                        <a:ea typeface="Calibri"/>
                        <a:cs typeface="Times New Roman"/>
                      </a:endParaRPr>
                    </a:p>
                    <a:p>
                      <a:pPr algn="just">
                        <a:lnSpc>
                          <a:spcPct val="115000"/>
                        </a:lnSpc>
                        <a:spcAft>
                          <a:spcPts val="0"/>
                        </a:spcAft>
                      </a:pPr>
                      <a:r>
                        <a:rPr lang="sl-SI" sz="1000">
                          <a:effectLst/>
                          <a:latin typeface="Tahoma"/>
                          <a:ea typeface="Times New Roman"/>
                          <a:cs typeface="Times New Roman"/>
                        </a:rPr>
                        <a:t>9.</a:t>
                      </a:r>
                      <a:endParaRPr lang="sl-SI" sz="1100">
                        <a:effectLst/>
                        <a:latin typeface="Calibri"/>
                        <a:ea typeface="Calibri"/>
                        <a:cs typeface="Times New Roman"/>
                      </a:endParaRPr>
                    </a:p>
                  </a:txBody>
                  <a:tcPr marL="65594" marR="6559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sl-SI" sz="1000" b="1">
                          <a:effectLst/>
                          <a:latin typeface="Tahoma"/>
                          <a:ea typeface="Times New Roman"/>
                          <a:cs typeface="Times New Roman"/>
                        </a:rPr>
                        <a:t>LUČKA SI 84056043</a:t>
                      </a:r>
                      <a:endParaRPr lang="sl-SI" sz="1100">
                        <a:effectLst/>
                        <a:latin typeface="Calibri"/>
                        <a:ea typeface="Calibri"/>
                        <a:cs typeface="Times New Roman"/>
                      </a:endParaRPr>
                    </a:p>
                    <a:p>
                      <a:pPr algn="just">
                        <a:lnSpc>
                          <a:spcPct val="115000"/>
                        </a:lnSpc>
                        <a:spcAft>
                          <a:spcPts val="0"/>
                        </a:spcAft>
                      </a:pPr>
                      <a:r>
                        <a:rPr lang="sl-SI" sz="1000">
                          <a:effectLst/>
                          <a:latin typeface="Tahoma"/>
                          <a:ea typeface="Times New Roman"/>
                          <a:cs typeface="Times New Roman"/>
                        </a:rPr>
                        <a:t>Rojstvo: 31.12.2011</a:t>
                      </a:r>
                      <a:endParaRPr lang="sl-SI" sz="1100">
                        <a:effectLst/>
                        <a:latin typeface="Calibri"/>
                        <a:ea typeface="Calibri"/>
                        <a:cs typeface="Times New Roman"/>
                      </a:endParaRPr>
                    </a:p>
                    <a:p>
                      <a:pPr algn="just">
                        <a:lnSpc>
                          <a:spcPct val="115000"/>
                        </a:lnSpc>
                        <a:spcAft>
                          <a:spcPts val="0"/>
                        </a:spcAft>
                      </a:pPr>
                      <a:r>
                        <a:rPr lang="sl-SI" sz="1000">
                          <a:effectLst/>
                          <a:latin typeface="Tahoma"/>
                          <a:ea typeface="Times New Roman"/>
                          <a:cs typeface="Times New Roman"/>
                        </a:rPr>
                        <a:t>O: Nik 852559</a:t>
                      </a:r>
                      <a:endParaRPr lang="sl-SI" sz="1100">
                        <a:effectLst/>
                        <a:latin typeface="Calibri"/>
                        <a:ea typeface="Calibri"/>
                        <a:cs typeface="Times New Roman"/>
                      </a:endParaRPr>
                    </a:p>
                    <a:p>
                      <a:pPr algn="just">
                        <a:lnSpc>
                          <a:spcPct val="115000"/>
                        </a:lnSpc>
                        <a:spcAft>
                          <a:spcPts val="0"/>
                        </a:spcAft>
                      </a:pPr>
                      <a:r>
                        <a:rPr lang="sl-SI" sz="1000">
                          <a:effectLst/>
                          <a:latin typeface="Tahoma"/>
                          <a:ea typeface="Times New Roman"/>
                          <a:cs typeface="Times New Roman"/>
                        </a:rPr>
                        <a:t>M: ISKRA SI 43269507</a:t>
                      </a:r>
                      <a:endParaRPr lang="sl-SI" sz="1100">
                        <a:effectLst/>
                        <a:latin typeface="Calibri"/>
                        <a:ea typeface="Calibri"/>
                        <a:cs typeface="Times New Roman"/>
                      </a:endParaRPr>
                    </a:p>
                  </a:txBody>
                  <a:tcPr marL="65594" marR="6559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sl-SI" sz="1000" dirty="0">
                          <a:effectLst/>
                          <a:latin typeface="Tahoma"/>
                          <a:ea typeface="Times New Roman"/>
                          <a:cs typeface="Times New Roman"/>
                        </a:rPr>
                        <a:t> </a:t>
                      </a:r>
                      <a:endParaRPr lang="sl-SI" sz="1100" dirty="0">
                        <a:effectLst/>
                        <a:latin typeface="Calibri"/>
                        <a:ea typeface="Calibri"/>
                        <a:cs typeface="Times New Roman"/>
                      </a:endParaRPr>
                    </a:p>
                    <a:p>
                      <a:pPr algn="just">
                        <a:lnSpc>
                          <a:spcPct val="115000"/>
                        </a:lnSpc>
                        <a:spcAft>
                          <a:spcPts val="0"/>
                        </a:spcAft>
                      </a:pPr>
                      <a:r>
                        <a:rPr lang="sl-SI" sz="1000" dirty="0">
                          <a:effectLst/>
                          <a:latin typeface="Tahoma"/>
                          <a:ea typeface="Times New Roman"/>
                          <a:cs typeface="Times New Roman"/>
                        </a:rPr>
                        <a:t>Bojan Šturm</a:t>
                      </a:r>
                      <a:endParaRPr lang="sl-SI" sz="1100" dirty="0">
                        <a:effectLst/>
                        <a:latin typeface="Calibri"/>
                        <a:ea typeface="Calibri"/>
                        <a:cs typeface="Times New Roman"/>
                      </a:endParaRPr>
                    </a:p>
                    <a:p>
                      <a:pPr algn="just">
                        <a:lnSpc>
                          <a:spcPct val="115000"/>
                        </a:lnSpc>
                        <a:spcAft>
                          <a:spcPts val="0"/>
                        </a:spcAft>
                      </a:pPr>
                      <a:r>
                        <a:rPr lang="sl-SI" sz="1000" dirty="0">
                          <a:effectLst/>
                          <a:latin typeface="Tahoma"/>
                          <a:ea typeface="Times New Roman"/>
                          <a:cs typeface="Times New Roman"/>
                        </a:rPr>
                        <a:t>Volarje 31</a:t>
                      </a:r>
                      <a:endParaRPr lang="sl-SI" sz="1100" dirty="0">
                        <a:effectLst/>
                        <a:latin typeface="Calibri"/>
                        <a:ea typeface="Calibri"/>
                        <a:cs typeface="Times New Roman"/>
                      </a:endParaRPr>
                    </a:p>
                    <a:p>
                      <a:pPr algn="just">
                        <a:lnSpc>
                          <a:spcPct val="115000"/>
                        </a:lnSpc>
                        <a:spcAft>
                          <a:spcPts val="0"/>
                        </a:spcAft>
                      </a:pPr>
                      <a:r>
                        <a:rPr lang="sl-SI" sz="1000" dirty="0">
                          <a:effectLst/>
                          <a:latin typeface="Tahoma"/>
                          <a:ea typeface="Times New Roman"/>
                          <a:cs typeface="Times New Roman"/>
                        </a:rPr>
                        <a:t>5220 Tolmin</a:t>
                      </a:r>
                      <a:endParaRPr lang="sl-SI" sz="1100" dirty="0">
                        <a:effectLst/>
                        <a:latin typeface="Calibri"/>
                        <a:ea typeface="Calibri"/>
                        <a:cs typeface="Times New Roman"/>
                      </a:endParaRPr>
                    </a:p>
                  </a:txBody>
                  <a:tcPr marL="65594" marR="6559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sl-SI" sz="1000" b="1">
                          <a:effectLst/>
                          <a:latin typeface="Tahoma"/>
                          <a:ea typeface="Times New Roman"/>
                          <a:cs typeface="Times New Roman"/>
                        </a:rPr>
                        <a:t>BM </a:t>
                      </a:r>
                      <a:endParaRPr lang="sl-SI" sz="1100">
                        <a:effectLst/>
                        <a:latin typeface="Calibri"/>
                        <a:ea typeface="Calibri"/>
                        <a:cs typeface="Times New Roman"/>
                      </a:endParaRPr>
                    </a:p>
                    <a:p>
                      <a:pPr algn="just">
                        <a:lnSpc>
                          <a:spcPct val="115000"/>
                        </a:lnSpc>
                        <a:spcAft>
                          <a:spcPts val="0"/>
                        </a:spcAft>
                      </a:pPr>
                      <a:r>
                        <a:rPr lang="sl-SI" sz="1000" b="1">
                          <a:effectLst/>
                          <a:latin typeface="Tahoma"/>
                          <a:ea typeface="Times New Roman"/>
                          <a:cs typeface="Times New Roman"/>
                        </a:rPr>
                        <a:t>2016</a:t>
                      </a:r>
                      <a:endParaRPr lang="sl-SI" sz="1100">
                        <a:effectLst/>
                        <a:latin typeface="Calibri"/>
                        <a:ea typeface="Calibri"/>
                        <a:cs typeface="Times New Roman"/>
                      </a:endParaRPr>
                    </a:p>
                  </a:txBody>
                  <a:tcPr marL="65594" marR="6559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sl-SI" sz="1000">
                          <a:effectLst/>
                          <a:latin typeface="Tahoma"/>
                          <a:ea typeface="Times New Roman"/>
                          <a:cs typeface="Times New Roman"/>
                        </a:rPr>
                        <a:t>128</a:t>
                      </a:r>
                      <a:endParaRPr lang="sl-SI" sz="1100">
                        <a:effectLst/>
                        <a:latin typeface="Calibri"/>
                        <a:ea typeface="Calibri"/>
                        <a:cs typeface="Times New Roman"/>
                      </a:endParaRPr>
                    </a:p>
                    <a:p>
                      <a:pPr algn="just">
                        <a:lnSpc>
                          <a:spcPct val="115000"/>
                        </a:lnSpc>
                        <a:spcAft>
                          <a:spcPts val="0"/>
                        </a:spcAft>
                      </a:pPr>
                      <a:r>
                        <a:rPr lang="sl-SI" sz="1000">
                          <a:effectLst/>
                          <a:latin typeface="Tahoma"/>
                          <a:ea typeface="Times New Roman"/>
                          <a:cs typeface="Times New Roman"/>
                        </a:rPr>
                        <a:t>130</a:t>
                      </a:r>
                      <a:endParaRPr lang="sl-SI" sz="1100">
                        <a:effectLst/>
                        <a:latin typeface="Calibri"/>
                        <a:ea typeface="Calibri"/>
                        <a:cs typeface="Times New Roman"/>
                      </a:endParaRPr>
                    </a:p>
                    <a:p>
                      <a:pPr algn="just">
                        <a:lnSpc>
                          <a:spcPct val="115000"/>
                        </a:lnSpc>
                        <a:spcAft>
                          <a:spcPts val="0"/>
                        </a:spcAft>
                      </a:pPr>
                      <a:r>
                        <a:rPr lang="sl-SI" sz="1000">
                          <a:effectLst/>
                          <a:latin typeface="Tahoma"/>
                          <a:ea typeface="Times New Roman"/>
                          <a:cs typeface="Times New Roman"/>
                        </a:rPr>
                        <a:t>132</a:t>
                      </a:r>
                      <a:endParaRPr lang="sl-SI" sz="1100">
                        <a:effectLst/>
                        <a:latin typeface="Calibri"/>
                        <a:ea typeface="Calibri"/>
                        <a:cs typeface="Times New Roman"/>
                      </a:endParaRPr>
                    </a:p>
                    <a:p>
                      <a:pPr algn="just">
                        <a:lnSpc>
                          <a:spcPct val="115000"/>
                        </a:lnSpc>
                        <a:spcAft>
                          <a:spcPts val="0"/>
                        </a:spcAft>
                      </a:pPr>
                      <a:r>
                        <a:rPr lang="sl-SI" sz="1000">
                          <a:effectLst/>
                          <a:latin typeface="Tahoma"/>
                          <a:ea typeface="Times New Roman"/>
                          <a:cs typeface="Times New Roman"/>
                        </a:rPr>
                        <a:t>184</a:t>
                      </a:r>
                      <a:endParaRPr lang="sl-SI" sz="1100">
                        <a:effectLst/>
                        <a:latin typeface="Calibri"/>
                        <a:ea typeface="Calibri"/>
                        <a:cs typeface="Times New Roman"/>
                      </a:endParaRPr>
                    </a:p>
                  </a:txBody>
                  <a:tcPr marL="65594" marR="6559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sl-SI" sz="1000">
                          <a:effectLst/>
                          <a:latin typeface="Tahoma"/>
                          <a:ea typeface="Times New Roman"/>
                          <a:cs typeface="Times New Roman"/>
                        </a:rPr>
                        <a:t>MLIN 855277</a:t>
                      </a:r>
                      <a:endParaRPr lang="sl-SI" sz="1100">
                        <a:effectLst/>
                        <a:latin typeface="Calibri"/>
                        <a:ea typeface="Calibri"/>
                        <a:cs typeface="Times New Roman"/>
                      </a:endParaRPr>
                    </a:p>
                    <a:p>
                      <a:pPr algn="just">
                        <a:lnSpc>
                          <a:spcPct val="115000"/>
                        </a:lnSpc>
                        <a:spcAft>
                          <a:spcPts val="0"/>
                        </a:spcAft>
                      </a:pPr>
                      <a:r>
                        <a:rPr lang="sl-SI" sz="1000">
                          <a:effectLst/>
                          <a:latin typeface="Tahoma"/>
                          <a:ea typeface="Times New Roman"/>
                          <a:cs typeface="Times New Roman"/>
                        </a:rPr>
                        <a:t>BIL 854184</a:t>
                      </a:r>
                      <a:endParaRPr lang="sl-SI" sz="1100">
                        <a:effectLst/>
                        <a:latin typeface="Calibri"/>
                        <a:ea typeface="Calibri"/>
                        <a:cs typeface="Times New Roman"/>
                      </a:endParaRPr>
                    </a:p>
                  </a:txBody>
                  <a:tcPr marL="65594" marR="6559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1038611">
                <a:tc>
                  <a:txBody>
                    <a:bodyPr/>
                    <a:lstStyle/>
                    <a:p>
                      <a:pPr algn="just">
                        <a:lnSpc>
                          <a:spcPct val="115000"/>
                        </a:lnSpc>
                        <a:spcAft>
                          <a:spcPts val="0"/>
                        </a:spcAft>
                      </a:pPr>
                      <a:r>
                        <a:rPr lang="sl-SI" sz="1000" dirty="0">
                          <a:effectLst/>
                          <a:latin typeface="Tahoma"/>
                          <a:ea typeface="Times New Roman"/>
                          <a:cs typeface="Times New Roman"/>
                        </a:rPr>
                        <a:t> </a:t>
                      </a:r>
                      <a:endParaRPr lang="sl-SI" sz="1100" dirty="0">
                        <a:effectLst/>
                        <a:latin typeface="Calibri"/>
                        <a:ea typeface="Calibri"/>
                        <a:cs typeface="Times New Roman"/>
                      </a:endParaRPr>
                    </a:p>
                    <a:p>
                      <a:pPr algn="just">
                        <a:lnSpc>
                          <a:spcPct val="115000"/>
                        </a:lnSpc>
                        <a:spcAft>
                          <a:spcPts val="0"/>
                        </a:spcAft>
                      </a:pPr>
                      <a:r>
                        <a:rPr lang="sl-SI" sz="1000" dirty="0">
                          <a:effectLst/>
                          <a:latin typeface="Tahoma"/>
                          <a:ea typeface="Times New Roman"/>
                          <a:cs typeface="Times New Roman"/>
                        </a:rPr>
                        <a:t>10.</a:t>
                      </a:r>
                      <a:endParaRPr lang="sl-SI" sz="1100" dirty="0">
                        <a:effectLst/>
                        <a:latin typeface="Calibri"/>
                        <a:ea typeface="Calibri"/>
                        <a:cs typeface="Times New Roman"/>
                      </a:endParaRPr>
                    </a:p>
                  </a:txBody>
                  <a:tcPr marL="65594" marR="6559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sl-SI" sz="1000" b="1" dirty="0">
                          <a:effectLst/>
                          <a:latin typeface="Tahoma"/>
                          <a:ea typeface="Times New Roman"/>
                          <a:cs typeface="Times New Roman"/>
                        </a:rPr>
                        <a:t>SI 84150714</a:t>
                      </a:r>
                      <a:endParaRPr lang="sl-SI" sz="1100" dirty="0">
                        <a:effectLst/>
                        <a:latin typeface="Calibri"/>
                        <a:ea typeface="Calibri"/>
                        <a:cs typeface="Times New Roman"/>
                      </a:endParaRPr>
                    </a:p>
                    <a:p>
                      <a:pPr algn="just">
                        <a:lnSpc>
                          <a:spcPct val="115000"/>
                        </a:lnSpc>
                        <a:spcAft>
                          <a:spcPts val="0"/>
                        </a:spcAft>
                      </a:pPr>
                      <a:r>
                        <a:rPr lang="sl-SI" sz="1000" dirty="0">
                          <a:effectLst/>
                          <a:latin typeface="Tahoma"/>
                          <a:ea typeface="Times New Roman"/>
                          <a:cs typeface="Times New Roman"/>
                        </a:rPr>
                        <a:t>Rojstvo: 30.1.2012</a:t>
                      </a:r>
                      <a:endParaRPr lang="sl-SI" sz="1100" dirty="0">
                        <a:effectLst/>
                        <a:latin typeface="Calibri"/>
                        <a:ea typeface="Calibri"/>
                        <a:cs typeface="Times New Roman"/>
                      </a:endParaRPr>
                    </a:p>
                    <a:p>
                      <a:pPr algn="just">
                        <a:lnSpc>
                          <a:spcPct val="115000"/>
                        </a:lnSpc>
                        <a:spcAft>
                          <a:spcPts val="0"/>
                        </a:spcAft>
                      </a:pPr>
                      <a:r>
                        <a:rPr lang="sl-SI" sz="1000" dirty="0">
                          <a:effectLst/>
                          <a:latin typeface="Tahoma"/>
                          <a:ea typeface="Times New Roman"/>
                          <a:cs typeface="Times New Roman"/>
                        </a:rPr>
                        <a:t>O: Napoleon 852738</a:t>
                      </a:r>
                      <a:endParaRPr lang="sl-SI" sz="1100" dirty="0">
                        <a:effectLst/>
                        <a:latin typeface="Calibri"/>
                        <a:ea typeface="Calibri"/>
                        <a:cs typeface="Times New Roman"/>
                      </a:endParaRPr>
                    </a:p>
                    <a:p>
                      <a:pPr algn="just">
                        <a:lnSpc>
                          <a:spcPct val="115000"/>
                        </a:lnSpc>
                        <a:spcAft>
                          <a:spcPts val="0"/>
                        </a:spcAft>
                      </a:pPr>
                      <a:r>
                        <a:rPr lang="sl-SI" sz="1000" dirty="0">
                          <a:effectLst/>
                          <a:latin typeface="Tahoma"/>
                          <a:ea typeface="Times New Roman"/>
                          <a:cs typeface="Times New Roman"/>
                        </a:rPr>
                        <a:t>M: </a:t>
                      </a:r>
                      <a:r>
                        <a:rPr lang="sl-SI" sz="1000" dirty="0" err="1">
                          <a:effectLst/>
                          <a:latin typeface="Tahoma"/>
                          <a:ea typeface="Times New Roman"/>
                          <a:cs typeface="Times New Roman"/>
                        </a:rPr>
                        <a:t>Cora</a:t>
                      </a:r>
                      <a:r>
                        <a:rPr lang="sl-SI" sz="1000" dirty="0">
                          <a:effectLst/>
                          <a:latin typeface="Tahoma"/>
                          <a:ea typeface="Times New Roman"/>
                          <a:cs typeface="Times New Roman"/>
                        </a:rPr>
                        <a:t> SI 23753860</a:t>
                      </a:r>
                      <a:endParaRPr lang="sl-SI" sz="1100" dirty="0">
                        <a:effectLst/>
                        <a:latin typeface="Calibri"/>
                        <a:ea typeface="Calibri"/>
                        <a:cs typeface="Times New Roman"/>
                      </a:endParaRPr>
                    </a:p>
                    <a:p>
                      <a:pPr algn="just">
                        <a:lnSpc>
                          <a:spcPct val="115000"/>
                        </a:lnSpc>
                        <a:spcAft>
                          <a:spcPts val="0"/>
                        </a:spcAft>
                      </a:pPr>
                      <a:r>
                        <a:rPr lang="sl-SI" sz="1000" dirty="0">
                          <a:effectLst/>
                          <a:latin typeface="Tahoma"/>
                          <a:ea typeface="Times New Roman"/>
                          <a:cs typeface="Times New Roman"/>
                        </a:rPr>
                        <a:t> </a:t>
                      </a:r>
                      <a:endParaRPr lang="sl-SI" sz="1100" dirty="0">
                        <a:effectLst/>
                        <a:latin typeface="Calibri"/>
                        <a:ea typeface="Calibri"/>
                        <a:cs typeface="Times New Roman"/>
                      </a:endParaRPr>
                    </a:p>
                  </a:txBody>
                  <a:tcPr marL="65594" marR="6559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sl-SI" sz="1000">
                          <a:effectLst/>
                          <a:latin typeface="Tahoma"/>
                          <a:ea typeface="Times New Roman"/>
                          <a:cs typeface="Times New Roman"/>
                        </a:rPr>
                        <a:t> </a:t>
                      </a:r>
                      <a:endParaRPr lang="sl-SI" sz="1100">
                        <a:effectLst/>
                        <a:latin typeface="Calibri"/>
                        <a:ea typeface="Calibri"/>
                        <a:cs typeface="Times New Roman"/>
                      </a:endParaRPr>
                    </a:p>
                    <a:p>
                      <a:pPr algn="just">
                        <a:lnSpc>
                          <a:spcPct val="115000"/>
                        </a:lnSpc>
                        <a:spcAft>
                          <a:spcPts val="0"/>
                        </a:spcAft>
                      </a:pPr>
                      <a:r>
                        <a:rPr lang="sl-SI" sz="1000">
                          <a:effectLst/>
                          <a:latin typeface="Tahoma"/>
                          <a:ea typeface="Times New Roman"/>
                          <a:cs typeface="Times New Roman"/>
                        </a:rPr>
                        <a:t>Krautberger Lenart</a:t>
                      </a:r>
                      <a:endParaRPr lang="sl-SI" sz="1100">
                        <a:effectLst/>
                        <a:latin typeface="Calibri"/>
                        <a:ea typeface="Calibri"/>
                        <a:cs typeface="Times New Roman"/>
                      </a:endParaRPr>
                    </a:p>
                    <a:p>
                      <a:pPr algn="just">
                        <a:lnSpc>
                          <a:spcPct val="115000"/>
                        </a:lnSpc>
                        <a:spcAft>
                          <a:spcPts val="0"/>
                        </a:spcAft>
                      </a:pPr>
                      <a:r>
                        <a:rPr lang="sl-SI" sz="1000">
                          <a:effectLst/>
                          <a:latin typeface="Tahoma"/>
                          <a:ea typeface="Times New Roman"/>
                          <a:cs typeface="Times New Roman"/>
                        </a:rPr>
                        <a:t>Tolsti vrh P.R.-del 29</a:t>
                      </a:r>
                      <a:endParaRPr lang="sl-SI" sz="1100">
                        <a:effectLst/>
                        <a:latin typeface="Calibri"/>
                        <a:ea typeface="Calibri"/>
                        <a:cs typeface="Times New Roman"/>
                      </a:endParaRPr>
                    </a:p>
                    <a:p>
                      <a:pPr algn="just">
                        <a:lnSpc>
                          <a:spcPct val="115000"/>
                        </a:lnSpc>
                        <a:spcAft>
                          <a:spcPts val="0"/>
                        </a:spcAft>
                      </a:pPr>
                      <a:r>
                        <a:rPr lang="sl-SI" sz="1000">
                          <a:effectLst/>
                          <a:latin typeface="Tahoma"/>
                          <a:ea typeface="Times New Roman"/>
                          <a:cs typeface="Times New Roman"/>
                        </a:rPr>
                        <a:t>2390 Ravne na Koroškem</a:t>
                      </a:r>
                      <a:endParaRPr lang="sl-SI" sz="1100">
                        <a:effectLst/>
                        <a:latin typeface="Calibri"/>
                        <a:ea typeface="Calibri"/>
                        <a:cs typeface="Times New Roman"/>
                      </a:endParaRPr>
                    </a:p>
                  </a:txBody>
                  <a:tcPr marL="65594" marR="6559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sl-SI" sz="1000" b="1">
                          <a:effectLst/>
                          <a:latin typeface="Tahoma"/>
                          <a:ea typeface="Times New Roman"/>
                          <a:cs typeface="Times New Roman"/>
                        </a:rPr>
                        <a:t>BM</a:t>
                      </a:r>
                      <a:endParaRPr lang="sl-SI" sz="1100">
                        <a:effectLst/>
                        <a:latin typeface="Calibri"/>
                        <a:ea typeface="Calibri"/>
                        <a:cs typeface="Times New Roman"/>
                      </a:endParaRPr>
                    </a:p>
                    <a:p>
                      <a:pPr algn="just">
                        <a:lnSpc>
                          <a:spcPct val="115000"/>
                        </a:lnSpc>
                        <a:spcAft>
                          <a:spcPts val="0"/>
                        </a:spcAft>
                      </a:pPr>
                      <a:r>
                        <a:rPr lang="sl-SI" sz="1000" b="1">
                          <a:effectLst/>
                          <a:latin typeface="Tahoma"/>
                          <a:ea typeface="Times New Roman"/>
                          <a:cs typeface="Times New Roman"/>
                        </a:rPr>
                        <a:t>2017</a:t>
                      </a:r>
                      <a:endParaRPr lang="sl-SI" sz="1100">
                        <a:effectLst/>
                        <a:latin typeface="Calibri"/>
                        <a:ea typeface="Calibri"/>
                        <a:cs typeface="Times New Roman"/>
                      </a:endParaRPr>
                    </a:p>
                  </a:txBody>
                  <a:tcPr marL="65594" marR="6559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sl-SI" sz="1000">
                          <a:effectLst/>
                          <a:latin typeface="Tahoma"/>
                          <a:ea typeface="Times New Roman"/>
                          <a:cs typeface="Times New Roman"/>
                        </a:rPr>
                        <a:t>126</a:t>
                      </a:r>
                      <a:endParaRPr lang="sl-SI" sz="1100">
                        <a:effectLst/>
                        <a:latin typeface="Calibri"/>
                        <a:ea typeface="Calibri"/>
                        <a:cs typeface="Times New Roman"/>
                      </a:endParaRPr>
                    </a:p>
                    <a:p>
                      <a:pPr algn="just">
                        <a:lnSpc>
                          <a:spcPct val="115000"/>
                        </a:lnSpc>
                        <a:spcAft>
                          <a:spcPts val="0"/>
                        </a:spcAft>
                      </a:pPr>
                      <a:r>
                        <a:rPr lang="sl-SI" sz="1000">
                          <a:effectLst/>
                          <a:latin typeface="Tahoma"/>
                          <a:ea typeface="Times New Roman"/>
                          <a:cs typeface="Times New Roman"/>
                        </a:rPr>
                        <a:t>130</a:t>
                      </a:r>
                      <a:endParaRPr lang="sl-SI" sz="1100">
                        <a:effectLst/>
                        <a:latin typeface="Calibri"/>
                        <a:ea typeface="Calibri"/>
                        <a:cs typeface="Times New Roman"/>
                      </a:endParaRPr>
                    </a:p>
                    <a:p>
                      <a:pPr algn="just">
                        <a:lnSpc>
                          <a:spcPct val="115000"/>
                        </a:lnSpc>
                        <a:spcAft>
                          <a:spcPts val="0"/>
                        </a:spcAft>
                      </a:pPr>
                      <a:r>
                        <a:rPr lang="sl-SI" sz="1000">
                          <a:effectLst/>
                          <a:latin typeface="Tahoma"/>
                          <a:ea typeface="Times New Roman"/>
                          <a:cs typeface="Times New Roman"/>
                        </a:rPr>
                        <a:t>128</a:t>
                      </a:r>
                      <a:endParaRPr lang="sl-SI" sz="1100">
                        <a:effectLst/>
                        <a:latin typeface="Calibri"/>
                        <a:ea typeface="Calibri"/>
                        <a:cs typeface="Times New Roman"/>
                      </a:endParaRPr>
                    </a:p>
                    <a:p>
                      <a:pPr algn="just">
                        <a:lnSpc>
                          <a:spcPct val="115000"/>
                        </a:lnSpc>
                        <a:spcAft>
                          <a:spcPts val="0"/>
                        </a:spcAft>
                      </a:pPr>
                      <a:r>
                        <a:rPr lang="sl-SI" sz="1000">
                          <a:effectLst/>
                          <a:latin typeface="Tahoma"/>
                          <a:ea typeface="Times New Roman"/>
                          <a:cs typeface="Times New Roman"/>
                        </a:rPr>
                        <a:t>185</a:t>
                      </a:r>
                      <a:endParaRPr lang="sl-SI" sz="1100">
                        <a:effectLst/>
                        <a:latin typeface="Calibri"/>
                        <a:ea typeface="Calibri"/>
                        <a:cs typeface="Times New Roman"/>
                      </a:endParaRPr>
                    </a:p>
                  </a:txBody>
                  <a:tcPr marL="65594" marR="6559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sl-SI" sz="1000" dirty="0">
                          <a:effectLst/>
                          <a:latin typeface="Tahoma"/>
                          <a:ea typeface="Times New Roman"/>
                          <a:cs typeface="Times New Roman"/>
                        </a:rPr>
                        <a:t>SANI 855263</a:t>
                      </a:r>
                      <a:endParaRPr lang="sl-SI" sz="1100" dirty="0">
                        <a:effectLst/>
                        <a:latin typeface="Calibri"/>
                        <a:ea typeface="Calibri"/>
                        <a:cs typeface="Times New Roman"/>
                      </a:endParaRPr>
                    </a:p>
                    <a:p>
                      <a:pPr algn="just">
                        <a:lnSpc>
                          <a:spcPct val="115000"/>
                        </a:lnSpc>
                        <a:spcAft>
                          <a:spcPts val="0"/>
                        </a:spcAft>
                      </a:pPr>
                      <a:r>
                        <a:rPr lang="sl-SI" sz="1000" dirty="0">
                          <a:effectLst/>
                          <a:latin typeface="Tahoma"/>
                          <a:ea typeface="Times New Roman"/>
                          <a:cs typeface="Times New Roman"/>
                        </a:rPr>
                        <a:t>MLIN 855272</a:t>
                      </a:r>
                      <a:endParaRPr lang="sl-SI" sz="1100" dirty="0">
                        <a:effectLst/>
                        <a:latin typeface="Calibri"/>
                        <a:ea typeface="Calibri"/>
                        <a:cs typeface="Times New Roman"/>
                      </a:endParaRPr>
                    </a:p>
                  </a:txBody>
                  <a:tcPr marL="65594" marR="6559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1246334">
                <a:tc>
                  <a:txBody>
                    <a:bodyPr/>
                    <a:lstStyle/>
                    <a:p>
                      <a:pPr algn="just">
                        <a:lnSpc>
                          <a:spcPct val="115000"/>
                        </a:lnSpc>
                        <a:spcAft>
                          <a:spcPts val="0"/>
                        </a:spcAft>
                      </a:pPr>
                      <a:r>
                        <a:rPr lang="sl-SI" sz="1000">
                          <a:effectLst/>
                          <a:latin typeface="Tahoma"/>
                          <a:ea typeface="Times New Roman"/>
                          <a:cs typeface="Times New Roman"/>
                        </a:rPr>
                        <a:t> </a:t>
                      </a:r>
                      <a:endParaRPr lang="sl-SI" sz="1100">
                        <a:effectLst/>
                        <a:latin typeface="Calibri"/>
                        <a:ea typeface="Calibri"/>
                        <a:cs typeface="Times New Roman"/>
                      </a:endParaRPr>
                    </a:p>
                    <a:p>
                      <a:pPr algn="just">
                        <a:lnSpc>
                          <a:spcPct val="115000"/>
                        </a:lnSpc>
                        <a:spcAft>
                          <a:spcPts val="0"/>
                        </a:spcAft>
                      </a:pPr>
                      <a:r>
                        <a:rPr lang="sl-SI" sz="1000">
                          <a:effectLst/>
                          <a:latin typeface="Tahoma"/>
                          <a:ea typeface="Times New Roman"/>
                          <a:cs typeface="Times New Roman"/>
                        </a:rPr>
                        <a:t>11.</a:t>
                      </a:r>
                      <a:endParaRPr lang="sl-SI" sz="1100">
                        <a:effectLst/>
                        <a:latin typeface="Calibri"/>
                        <a:ea typeface="Calibri"/>
                        <a:cs typeface="Times New Roman"/>
                      </a:endParaRPr>
                    </a:p>
                  </a:txBody>
                  <a:tcPr marL="65594" marR="6559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sl-SI" sz="1000" b="1">
                          <a:effectLst/>
                          <a:latin typeface="Tahoma"/>
                          <a:ea typeface="Times New Roman"/>
                          <a:cs typeface="Times New Roman"/>
                        </a:rPr>
                        <a:t>RUTA SI 34147841</a:t>
                      </a:r>
                      <a:endParaRPr lang="sl-SI" sz="1100">
                        <a:effectLst/>
                        <a:latin typeface="Calibri"/>
                        <a:ea typeface="Calibri"/>
                        <a:cs typeface="Times New Roman"/>
                      </a:endParaRPr>
                    </a:p>
                    <a:p>
                      <a:pPr algn="just">
                        <a:lnSpc>
                          <a:spcPct val="115000"/>
                        </a:lnSpc>
                        <a:spcAft>
                          <a:spcPts val="0"/>
                        </a:spcAft>
                      </a:pPr>
                      <a:r>
                        <a:rPr lang="sl-SI" sz="1000">
                          <a:effectLst/>
                          <a:latin typeface="Tahoma"/>
                          <a:ea typeface="Times New Roman"/>
                          <a:cs typeface="Times New Roman"/>
                        </a:rPr>
                        <a:t>Rojstvo: 22.1.2012</a:t>
                      </a:r>
                      <a:endParaRPr lang="sl-SI" sz="1100">
                        <a:effectLst/>
                        <a:latin typeface="Calibri"/>
                        <a:ea typeface="Calibri"/>
                        <a:cs typeface="Times New Roman"/>
                      </a:endParaRPr>
                    </a:p>
                    <a:p>
                      <a:pPr algn="just">
                        <a:lnSpc>
                          <a:spcPct val="115000"/>
                        </a:lnSpc>
                        <a:spcAft>
                          <a:spcPts val="0"/>
                        </a:spcAft>
                      </a:pPr>
                      <a:r>
                        <a:rPr lang="sl-SI" sz="1000">
                          <a:effectLst/>
                          <a:latin typeface="Tahoma"/>
                          <a:ea typeface="Times New Roman"/>
                          <a:cs typeface="Times New Roman"/>
                        </a:rPr>
                        <a:t>O: Ekici 853002</a:t>
                      </a:r>
                      <a:endParaRPr lang="sl-SI" sz="1100">
                        <a:effectLst/>
                        <a:latin typeface="Calibri"/>
                        <a:ea typeface="Calibri"/>
                        <a:cs typeface="Times New Roman"/>
                      </a:endParaRPr>
                    </a:p>
                    <a:p>
                      <a:pPr algn="just">
                        <a:lnSpc>
                          <a:spcPct val="115000"/>
                        </a:lnSpc>
                        <a:spcAft>
                          <a:spcPts val="0"/>
                        </a:spcAft>
                      </a:pPr>
                      <a:r>
                        <a:rPr lang="sl-SI" sz="1000">
                          <a:effectLst/>
                          <a:latin typeface="Tahoma"/>
                          <a:ea typeface="Times New Roman"/>
                          <a:cs typeface="Times New Roman"/>
                        </a:rPr>
                        <a:t>M: Robida SI 3374688</a:t>
                      </a:r>
                      <a:endParaRPr lang="sl-SI" sz="1100">
                        <a:effectLst/>
                        <a:latin typeface="Calibri"/>
                        <a:ea typeface="Calibri"/>
                        <a:cs typeface="Times New Roman"/>
                      </a:endParaRPr>
                    </a:p>
                    <a:p>
                      <a:pPr algn="just">
                        <a:lnSpc>
                          <a:spcPct val="115000"/>
                        </a:lnSpc>
                        <a:spcAft>
                          <a:spcPts val="0"/>
                        </a:spcAft>
                      </a:pPr>
                      <a:r>
                        <a:rPr lang="sl-SI" sz="1000" b="1">
                          <a:effectLst/>
                          <a:latin typeface="Tahoma"/>
                          <a:ea typeface="Times New Roman"/>
                          <a:cs typeface="Times New Roman"/>
                        </a:rPr>
                        <a:t> </a:t>
                      </a:r>
                      <a:endParaRPr lang="sl-SI" sz="1100">
                        <a:effectLst/>
                        <a:latin typeface="Calibri"/>
                        <a:ea typeface="Calibri"/>
                        <a:cs typeface="Times New Roman"/>
                      </a:endParaRPr>
                    </a:p>
                  </a:txBody>
                  <a:tcPr marL="65594" marR="6559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sl-SI" sz="1000">
                          <a:effectLst/>
                          <a:latin typeface="Tahoma"/>
                          <a:ea typeface="Times New Roman"/>
                          <a:cs typeface="Times New Roman"/>
                        </a:rPr>
                        <a:t> </a:t>
                      </a:r>
                      <a:endParaRPr lang="sl-SI" sz="1100">
                        <a:effectLst/>
                        <a:latin typeface="Calibri"/>
                        <a:ea typeface="Calibri"/>
                        <a:cs typeface="Times New Roman"/>
                      </a:endParaRPr>
                    </a:p>
                    <a:p>
                      <a:pPr algn="just">
                        <a:lnSpc>
                          <a:spcPct val="115000"/>
                        </a:lnSpc>
                        <a:spcAft>
                          <a:spcPts val="0"/>
                        </a:spcAft>
                      </a:pPr>
                      <a:r>
                        <a:rPr lang="sl-SI" sz="1000">
                          <a:effectLst/>
                          <a:latin typeface="Tahoma"/>
                          <a:ea typeface="Times New Roman"/>
                          <a:cs typeface="Times New Roman"/>
                        </a:rPr>
                        <a:t>Matk Vida Mihaela</a:t>
                      </a:r>
                      <a:endParaRPr lang="sl-SI" sz="1100">
                        <a:effectLst/>
                        <a:latin typeface="Calibri"/>
                        <a:ea typeface="Calibri"/>
                        <a:cs typeface="Times New Roman"/>
                      </a:endParaRPr>
                    </a:p>
                    <a:p>
                      <a:pPr algn="just">
                        <a:lnSpc>
                          <a:spcPct val="115000"/>
                        </a:lnSpc>
                        <a:spcAft>
                          <a:spcPts val="0"/>
                        </a:spcAft>
                      </a:pPr>
                      <a:r>
                        <a:rPr lang="sl-SI" sz="1000">
                          <a:effectLst/>
                          <a:latin typeface="Tahoma"/>
                          <a:ea typeface="Times New Roman"/>
                          <a:cs typeface="Times New Roman"/>
                        </a:rPr>
                        <a:t>Robanov kot 39</a:t>
                      </a:r>
                      <a:endParaRPr lang="sl-SI" sz="1100">
                        <a:effectLst/>
                        <a:latin typeface="Calibri"/>
                        <a:ea typeface="Calibri"/>
                        <a:cs typeface="Times New Roman"/>
                      </a:endParaRPr>
                    </a:p>
                    <a:p>
                      <a:pPr algn="just">
                        <a:lnSpc>
                          <a:spcPct val="115000"/>
                        </a:lnSpc>
                        <a:spcAft>
                          <a:spcPts val="0"/>
                        </a:spcAft>
                      </a:pPr>
                      <a:r>
                        <a:rPr lang="sl-SI" sz="1000">
                          <a:effectLst/>
                          <a:latin typeface="Tahoma"/>
                          <a:ea typeface="Times New Roman"/>
                          <a:cs typeface="Times New Roman"/>
                        </a:rPr>
                        <a:t>3335 Solčava</a:t>
                      </a:r>
                      <a:endParaRPr lang="sl-SI" sz="1100">
                        <a:effectLst/>
                        <a:latin typeface="Calibri"/>
                        <a:ea typeface="Calibri"/>
                        <a:cs typeface="Times New Roman"/>
                      </a:endParaRPr>
                    </a:p>
                    <a:p>
                      <a:pPr algn="just">
                        <a:lnSpc>
                          <a:spcPct val="115000"/>
                        </a:lnSpc>
                        <a:spcAft>
                          <a:spcPts val="0"/>
                        </a:spcAft>
                      </a:pPr>
                      <a:r>
                        <a:rPr lang="sl-SI" sz="1000">
                          <a:effectLst/>
                          <a:latin typeface="Tahoma"/>
                          <a:ea typeface="Times New Roman"/>
                          <a:cs typeface="Times New Roman"/>
                        </a:rPr>
                        <a:t> </a:t>
                      </a:r>
                      <a:endParaRPr lang="sl-SI" sz="1100">
                        <a:effectLst/>
                        <a:latin typeface="Calibri"/>
                        <a:ea typeface="Calibri"/>
                        <a:cs typeface="Times New Roman"/>
                      </a:endParaRPr>
                    </a:p>
                    <a:p>
                      <a:pPr algn="just">
                        <a:lnSpc>
                          <a:spcPct val="115000"/>
                        </a:lnSpc>
                        <a:spcAft>
                          <a:spcPts val="0"/>
                        </a:spcAft>
                      </a:pPr>
                      <a:r>
                        <a:rPr lang="sl-SI" sz="1000">
                          <a:effectLst/>
                          <a:latin typeface="Tahoma"/>
                          <a:ea typeface="Times New Roman"/>
                          <a:cs typeface="Times New Roman"/>
                        </a:rPr>
                        <a:t> </a:t>
                      </a:r>
                      <a:endParaRPr lang="sl-SI" sz="1100">
                        <a:effectLst/>
                        <a:latin typeface="Calibri"/>
                        <a:ea typeface="Calibri"/>
                        <a:cs typeface="Times New Roman"/>
                      </a:endParaRPr>
                    </a:p>
                  </a:txBody>
                  <a:tcPr marL="65594" marR="6559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sl-SI" sz="1000" b="1">
                          <a:effectLst/>
                          <a:latin typeface="Tahoma"/>
                          <a:ea typeface="Times New Roman"/>
                          <a:cs typeface="Times New Roman"/>
                        </a:rPr>
                        <a:t>BM</a:t>
                      </a:r>
                      <a:endParaRPr lang="sl-SI" sz="1100">
                        <a:effectLst/>
                        <a:latin typeface="Calibri"/>
                        <a:ea typeface="Calibri"/>
                        <a:cs typeface="Times New Roman"/>
                      </a:endParaRPr>
                    </a:p>
                    <a:p>
                      <a:pPr algn="just">
                        <a:lnSpc>
                          <a:spcPct val="115000"/>
                        </a:lnSpc>
                        <a:spcAft>
                          <a:spcPts val="0"/>
                        </a:spcAft>
                      </a:pPr>
                      <a:r>
                        <a:rPr lang="sl-SI" sz="1000" b="1">
                          <a:effectLst/>
                          <a:latin typeface="Tahoma"/>
                          <a:ea typeface="Times New Roman"/>
                          <a:cs typeface="Times New Roman"/>
                        </a:rPr>
                        <a:t>2016</a:t>
                      </a:r>
                      <a:endParaRPr lang="sl-SI" sz="1100">
                        <a:effectLst/>
                        <a:latin typeface="Calibri"/>
                        <a:ea typeface="Calibri"/>
                        <a:cs typeface="Times New Roman"/>
                      </a:endParaRPr>
                    </a:p>
                  </a:txBody>
                  <a:tcPr marL="65594" marR="6559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sl-SI" sz="1000">
                          <a:effectLst/>
                          <a:latin typeface="Tahoma"/>
                          <a:ea typeface="Times New Roman"/>
                          <a:cs typeface="Times New Roman"/>
                        </a:rPr>
                        <a:t>125</a:t>
                      </a:r>
                      <a:endParaRPr lang="sl-SI" sz="1100">
                        <a:effectLst/>
                        <a:latin typeface="Calibri"/>
                        <a:ea typeface="Calibri"/>
                        <a:cs typeface="Times New Roman"/>
                      </a:endParaRPr>
                    </a:p>
                    <a:p>
                      <a:pPr algn="just">
                        <a:lnSpc>
                          <a:spcPct val="115000"/>
                        </a:lnSpc>
                        <a:spcAft>
                          <a:spcPts val="0"/>
                        </a:spcAft>
                      </a:pPr>
                      <a:r>
                        <a:rPr lang="sl-SI" sz="1000">
                          <a:effectLst/>
                          <a:latin typeface="Tahoma"/>
                          <a:ea typeface="Times New Roman"/>
                          <a:cs typeface="Times New Roman"/>
                        </a:rPr>
                        <a:t>128</a:t>
                      </a:r>
                      <a:endParaRPr lang="sl-SI" sz="1100">
                        <a:effectLst/>
                        <a:latin typeface="Calibri"/>
                        <a:ea typeface="Calibri"/>
                        <a:cs typeface="Times New Roman"/>
                      </a:endParaRPr>
                    </a:p>
                    <a:p>
                      <a:pPr algn="just">
                        <a:lnSpc>
                          <a:spcPct val="115000"/>
                        </a:lnSpc>
                        <a:spcAft>
                          <a:spcPts val="0"/>
                        </a:spcAft>
                      </a:pPr>
                      <a:r>
                        <a:rPr lang="sl-SI" sz="1000">
                          <a:effectLst/>
                          <a:latin typeface="Tahoma"/>
                          <a:ea typeface="Times New Roman"/>
                          <a:cs typeface="Times New Roman"/>
                        </a:rPr>
                        <a:t>125</a:t>
                      </a:r>
                      <a:endParaRPr lang="sl-SI" sz="1100">
                        <a:effectLst/>
                        <a:latin typeface="Calibri"/>
                        <a:ea typeface="Calibri"/>
                        <a:cs typeface="Times New Roman"/>
                      </a:endParaRPr>
                    </a:p>
                    <a:p>
                      <a:pPr algn="just">
                        <a:lnSpc>
                          <a:spcPct val="115000"/>
                        </a:lnSpc>
                        <a:spcAft>
                          <a:spcPts val="0"/>
                        </a:spcAft>
                      </a:pPr>
                      <a:r>
                        <a:rPr lang="sl-SI" sz="1000">
                          <a:effectLst/>
                          <a:latin typeface="Tahoma"/>
                          <a:ea typeface="Times New Roman"/>
                          <a:cs typeface="Times New Roman"/>
                        </a:rPr>
                        <a:t>168</a:t>
                      </a:r>
                      <a:endParaRPr lang="sl-SI" sz="1100">
                        <a:effectLst/>
                        <a:latin typeface="Calibri"/>
                        <a:ea typeface="Calibri"/>
                        <a:cs typeface="Times New Roman"/>
                      </a:endParaRPr>
                    </a:p>
                  </a:txBody>
                  <a:tcPr marL="65594" marR="6559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sl-SI" sz="1000">
                          <a:effectLst/>
                          <a:latin typeface="Tahoma"/>
                          <a:ea typeface="Times New Roman"/>
                          <a:cs typeface="Times New Roman"/>
                        </a:rPr>
                        <a:t>SANI 855263</a:t>
                      </a:r>
                      <a:endParaRPr lang="sl-SI" sz="1100">
                        <a:effectLst/>
                        <a:latin typeface="Calibri"/>
                        <a:ea typeface="Calibri"/>
                        <a:cs typeface="Times New Roman"/>
                      </a:endParaRPr>
                    </a:p>
                    <a:p>
                      <a:pPr algn="just">
                        <a:lnSpc>
                          <a:spcPct val="115000"/>
                        </a:lnSpc>
                        <a:spcAft>
                          <a:spcPts val="0"/>
                        </a:spcAft>
                      </a:pPr>
                      <a:r>
                        <a:rPr lang="sl-SI" sz="1000">
                          <a:effectLst/>
                          <a:latin typeface="Tahoma"/>
                          <a:ea typeface="Times New Roman"/>
                          <a:cs typeface="Times New Roman"/>
                        </a:rPr>
                        <a:t>PIKO 855094</a:t>
                      </a:r>
                      <a:endParaRPr lang="sl-SI" sz="1100">
                        <a:effectLst/>
                        <a:latin typeface="Calibri"/>
                        <a:ea typeface="Calibri"/>
                        <a:cs typeface="Times New Roman"/>
                      </a:endParaRPr>
                    </a:p>
                  </a:txBody>
                  <a:tcPr marL="65594" marR="6559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4"/>
                  </a:ext>
                </a:extLst>
              </a:tr>
              <a:tr h="830890">
                <a:tc>
                  <a:txBody>
                    <a:bodyPr/>
                    <a:lstStyle/>
                    <a:p>
                      <a:pPr algn="just">
                        <a:lnSpc>
                          <a:spcPct val="115000"/>
                        </a:lnSpc>
                        <a:spcAft>
                          <a:spcPts val="0"/>
                        </a:spcAft>
                      </a:pPr>
                      <a:r>
                        <a:rPr lang="sl-SI" sz="1000">
                          <a:effectLst/>
                          <a:latin typeface="Tahoma"/>
                          <a:ea typeface="Times New Roman"/>
                          <a:cs typeface="Times New Roman"/>
                        </a:rPr>
                        <a:t> </a:t>
                      </a:r>
                      <a:endParaRPr lang="sl-SI" sz="1100">
                        <a:effectLst/>
                        <a:latin typeface="Calibri"/>
                        <a:ea typeface="Calibri"/>
                        <a:cs typeface="Times New Roman"/>
                      </a:endParaRPr>
                    </a:p>
                    <a:p>
                      <a:pPr algn="just">
                        <a:lnSpc>
                          <a:spcPct val="115000"/>
                        </a:lnSpc>
                        <a:spcAft>
                          <a:spcPts val="0"/>
                        </a:spcAft>
                      </a:pPr>
                      <a:r>
                        <a:rPr lang="sl-SI" sz="1000">
                          <a:effectLst/>
                          <a:latin typeface="Tahoma"/>
                          <a:ea typeface="Times New Roman"/>
                          <a:cs typeface="Times New Roman"/>
                        </a:rPr>
                        <a:t>12.</a:t>
                      </a:r>
                      <a:endParaRPr lang="sl-SI" sz="1100">
                        <a:effectLst/>
                        <a:latin typeface="Calibri"/>
                        <a:ea typeface="Calibri"/>
                        <a:cs typeface="Times New Roman"/>
                      </a:endParaRPr>
                    </a:p>
                  </a:txBody>
                  <a:tcPr marL="65594" marR="6559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sl-SI" sz="1000" b="1" dirty="0">
                          <a:effectLst/>
                          <a:latin typeface="Tahoma"/>
                          <a:ea typeface="Times New Roman"/>
                          <a:cs typeface="Times New Roman"/>
                        </a:rPr>
                        <a:t>CIBORA SI 94048849</a:t>
                      </a:r>
                      <a:endParaRPr lang="sl-SI" sz="1100" dirty="0">
                        <a:effectLst/>
                        <a:latin typeface="Calibri"/>
                        <a:ea typeface="Calibri"/>
                        <a:cs typeface="Times New Roman"/>
                      </a:endParaRPr>
                    </a:p>
                    <a:p>
                      <a:pPr algn="just">
                        <a:lnSpc>
                          <a:spcPct val="115000"/>
                        </a:lnSpc>
                        <a:spcAft>
                          <a:spcPts val="0"/>
                        </a:spcAft>
                      </a:pPr>
                      <a:r>
                        <a:rPr lang="sl-SI" sz="1000" dirty="0">
                          <a:effectLst/>
                          <a:latin typeface="Tahoma"/>
                          <a:ea typeface="Times New Roman"/>
                          <a:cs typeface="Times New Roman"/>
                        </a:rPr>
                        <a:t>Rojstvo: 22.2.2012</a:t>
                      </a:r>
                      <a:endParaRPr lang="sl-SI" sz="1100" dirty="0">
                        <a:effectLst/>
                        <a:latin typeface="Calibri"/>
                        <a:ea typeface="Calibri"/>
                        <a:cs typeface="Times New Roman"/>
                      </a:endParaRPr>
                    </a:p>
                    <a:p>
                      <a:pPr algn="just">
                        <a:lnSpc>
                          <a:spcPct val="115000"/>
                        </a:lnSpc>
                        <a:spcAft>
                          <a:spcPts val="0"/>
                        </a:spcAft>
                      </a:pPr>
                      <a:r>
                        <a:rPr lang="sl-SI" sz="1000" dirty="0">
                          <a:effectLst/>
                          <a:latin typeface="Tahoma"/>
                          <a:ea typeface="Times New Roman"/>
                          <a:cs typeface="Times New Roman"/>
                        </a:rPr>
                        <a:t>O: Tom 851817</a:t>
                      </a:r>
                      <a:endParaRPr lang="sl-SI" sz="1100" dirty="0">
                        <a:effectLst/>
                        <a:latin typeface="Calibri"/>
                        <a:ea typeface="Calibri"/>
                        <a:cs typeface="Times New Roman"/>
                      </a:endParaRPr>
                    </a:p>
                    <a:p>
                      <a:pPr algn="just">
                        <a:lnSpc>
                          <a:spcPct val="115000"/>
                        </a:lnSpc>
                        <a:spcAft>
                          <a:spcPts val="0"/>
                        </a:spcAft>
                      </a:pPr>
                      <a:r>
                        <a:rPr lang="sl-SI" sz="1000" dirty="0">
                          <a:effectLst/>
                          <a:latin typeface="Tahoma"/>
                          <a:ea typeface="Times New Roman"/>
                          <a:cs typeface="Times New Roman"/>
                        </a:rPr>
                        <a:t>M: CVETA SI 33327497</a:t>
                      </a:r>
                      <a:endParaRPr lang="sl-SI" sz="1100" dirty="0">
                        <a:effectLst/>
                        <a:latin typeface="Calibri"/>
                        <a:ea typeface="Calibri"/>
                        <a:cs typeface="Times New Roman"/>
                      </a:endParaRPr>
                    </a:p>
                  </a:txBody>
                  <a:tcPr marL="65594" marR="6559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sl-SI" sz="1000">
                          <a:effectLst/>
                          <a:latin typeface="Tahoma"/>
                          <a:ea typeface="Times New Roman"/>
                          <a:cs typeface="Times New Roman"/>
                        </a:rPr>
                        <a:t> </a:t>
                      </a:r>
                      <a:endParaRPr lang="sl-SI" sz="1100">
                        <a:effectLst/>
                        <a:latin typeface="Calibri"/>
                        <a:ea typeface="Calibri"/>
                        <a:cs typeface="Times New Roman"/>
                      </a:endParaRPr>
                    </a:p>
                    <a:p>
                      <a:pPr algn="just">
                        <a:lnSpc>
                          <a:spcPct val="115000"/>
                        </a:lnSpc>
                        <a:spcAft>
                          <a:spcPts val="0"/>
                        </a:spcAft>
                      </a:pPr>
                      <a:r>
                        <a:rPr lang="sl-SI" sz="1000">
                          <a:effectLst/>
                          <a:latin typeface="Tahoma"/>
                          <a:ea typeface="Times New Roman"/>
                          <a:cs typeface="Times New Roman"/>
                        </a:rPr>
                        <a:t>Barbara Štimec</a:t>
                      </a:r>
                      <a:endParaRPr lang="sl-SI" sz="1100">
                        <a:effectLst/>
                        <a:latin typeface="Calibri"/>
                        <a:ea typeface="Calibri"/>
                        <a:cs typeface="Times New Roman"/>
                      </a:endParaRPr>
                    </a:p>
                    <a:p>
                      <a:pPr algn="just">
                        <a:lnSpc>
                          <a:spcPct val="115000"/>
                        </a:lnSpc>
                        <a:spcAft>
                          <a:spcPts val="0"/>
                        </a:spcAft>
                      </a:pPr>
                      <a:r>
                        <a:rPr lang="sl-SI" sz="1000">
                          <a:effectLst/>
                          <a:latin typeface="Tahoma"/>
                          <a:ea typeface="Times New Roman"/>
                          <a:cs typeface="Times New Roman"/>
                        </a:rPr>
                        <a:t>Krkovo nad Faro 10</a:t>
                      </a:r>
                      <a:endParaRPr lang="sl-SI" sz="1100">
                        <a:effectLst/>
                        <a:latin typeface="Calibri"/>
                        <a:ea typeface="Calibri"/>
                        <a:cs typeface="Times New Roman"/>
                      </a:endParaRPr>
                    </a:p>
                    <a:p>
                      <a:pPr algn="just">
                        <a:lnSpc>
                          <a:spcPct val="115000"/>
                        </a:lnSpc>
                        <a:spcAft>
                          <a:spcPts val="0"/>
                        </a:spcAft>
                      </a:pPr>
                      <a:r>
                        <a:rPr lang="sl-SI" sz="1000">
                          <a:effectLst/>
                          <a:latin typeface="Tahoma"/>
                          <a:ea typeface="Times New Roman"/>
                          <a:cs typeface="Times New Roman"/>
                        </a:rPr>
                        <a:t>1336 Kostel</a:t>
                      </a:r>
                      <a:endParaRPr lang="sl-SI" sz="1100">
                        <a:effectLst/>
                        <a:latin typeface="Calibri"/>
                        <a:ea typeface="Calibri"/>
                        <a:cs typeface="Times New Roman"/>
                      </a:endParaRPr>
                    </a:p>
                  </a:txBody>
                  <a:tcPr marL="65594" marR="6559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sl-SI" sz="1000" b="1">
                          <a:effectLst/>
                          <a:latin typeface="Tahoma"/>
                          <a:ea typeface="Times New Roman"/>
                          <a:cs typeface="Times New Roman"/>
                        </a:rPr>
                        <a:t>BM</a:t>
                      </a:r>
                      <a:endParaRPr lang="sl-SI" sz="1100">
                        <a:effectLst/>
                        <a:latin typeface="Calibri"/>
                        <a:ea typeface="Calibri"/>
                        <a:cs typeface="Times New Roman"/>
                      </a:endParaRPr>
                    </a:p>
                    <a:p>
                      <a:pPr algn="just">
                        <a:lnSpc>
                          <a:spcPct val="115000"/>
                        </a:lnSpc>
                        <a:spcAft>
                          <a:spcPts val="0"/>
                        </a:spcAft>
                      </a:pPr>
                      <a:r>
                        <a:rPr lang="sl-SI" sz="1000" b="1">
                          <a:effectLst/>
                          <a:latin typeface="Tahoma"/>
                          <a:ea typeface="Times New Roman"/>
                          <a:cs typeface="Times New Roman"/>
                        </a:rPr>
                        <a:t>2016</a:t>
                      </a:r>
                      <a:endParaRPr lang="sl-SI" sz="1100">
                        <a:effectLst/>
                        <a:latin typeface="Calibri"/>
                        <a:ea typeface="Calibri"/>
                        <a:cs typeface="Times New Roman"/>
                      </a:endParaRPr>
                    </a:p>
                    <a:p>
                      <a:pPr algn="just">
                        <a:lnSpc>
                          <a:spcPct val="115000"/>
                        </a:lnSpc>
                        <a:spcAft>
                          <a:spcPts val="0"/>
                        </a:spcAft>
                      </a:pPr>
                      <a:r>
                        <a:rPr lang="sl-SI" sz="1000" b="1">
                          <a:effectLst/>
                          <a:latin typeface="Tahoma"/>
                          <a:ea typeface="Times New Roman"/>
                          <a:cs typeface="Times New Roman"/>
                        </a:rPr>
                        <a:t> </a:t>
                      </a:r>
                      <a:endParaRPr lang="sl-SI" sz="1100">
                        <a:effectLst/>
                        <a:latin typeface="Calibri"/>
                        <a:ea typeface="Calibri"/>
                        <a:cs typeface="Times New Roman"/>
                      </a:endParaRPr>
                    </a:p>
                  </a:txBody>
                  <a:tcPr marL="65594" marR="6559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sl-SI" sz="1000">
                          <a:effectLst/>
                          <a:latin typeface="Tahoma"/>
                          <a:ea typeface="Times New Roman"/>
                          <a:cs typeface="Times New Roman"/>
                        </a:rPr>
                        <a:t>107</a:t>
                      </a:r>
                      <a:endParaRPr lang="sl-SI" sz="1100">
                        <a:effectLst/>
                        <a:latin typeface="Calibri"/>
                        <a:ea typeface="Calibri"/>
                        <a:cs typeface="Times New Roman"/>
                      </a:endParaRPr>
                    </a:p>
                    <a:p>
                      <a:pPr algn="just">
                        <a:lnSpc>
                          <a:spcPct val="115000"/>
                        </a:lnSpc>
                        <a:spcAft>
                          <a:spcPts val="0"/>
                        </a:spcAft>
                      </a:pPr>
                      <a:r>
                        <a:rPr lang="sl-SI" sz="1000">
                          <a:effectLst/>
                          <a:latin typeface="Tahoma"/>
                          <a:ea typeface="Times New Roman"/>
                          <a:cs typeface="Times New Roman"/>
                        </a:rPr>
                        <a:t>110</a:t>
                      </a:r>
                      <a:endParaRPr lang="sl-SI" sz="1100">
                        <a:effectLst/>
                        <a:latin typeface="Calibri"/>
                        <a:ea typeface="Calibri"/>
                        <a:cs typeface="Times New Roman"/>
                      </a:endParaRPr>
                    </a:p>
                    <a:p>
                      <a:pPr algn="just">
                        <a:lnSpc>
                          <a:spcPct val="115000"/>
                        </a:lnSpc>
                        <a:spcAft>
                          <a:spcPts val="0"/>
                        </a:spcAft>
                      </a:pPr>
                      <a:r>
                        <a:rPr lang="sl-SI" sz="1000">
                          <a:effectLst/>
                          <a:latin typeface="Tahoma"/>
                          <a:ea typeface="Times New Roman"/>
                          <a:cs typeface="Times New Roman"/>
                        </a:rPr>
                        <a:t>110</a:t>
                      </a:r>
                      <a:endParaRPr lang="sl-SI" sz="1100">
                        <a:effectLst/>
                        <a:latin typeface="Calibri"/>
                        <a:ea typeface="Calibri"/>
                        <a:cs typeface="Times New Roman"/>
                      </a:endParaRPr>
                    </a:p>
                    <a:p>
                      <a:pPr algn="just">
                        <a:lnSpc>
                          <a:spcPct val="115000"/>
                        </a:lnSpc>
                        <a:spcAft>
                          <a:spcPts val="0"/>
                        </a:spcAft>
                      </a:pPr>
                      <a:r>
                        <a:rPr lang="sl-SI" sz="1000">
                          <a:effectLst/>
                          <a:latin typeface="Tahoma"/>
                          <a:ea typeface="Times New Roman"/>
                          <a:cs typeface="Times New Roman"/>
                        </a:rPr>
                        <a:t>156</a:t>
                      </a:r>
                      <a:endParaRPr lang="sl-SI" sz="1100">
                        <a:effectLst/>
                        <a:latin typeface="Calibri"/>
                        <a:ea typeface="Calibri"/>
                        <a:cs typeface="Times New Roman"/>
                      </a:endParaRPr>
                    </a:p>
                  </a:txBody>
                  <a:tcPr marL="65594" marR="6559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sl-SI" sz="1000" dirty="0">
                          <a:effectLst/>
                          <a:latin typeface="Tahoma"/>
                          <a:ea typeface="Times New Roman"/>
                          <a:cs typeface="Times New Roman"/>
                        </a:rPr>
                        <a:t>SANI 855263</a:t>
                      </a:r>
                      <a:endParaRPr lang="sl-SI" sz="1100" dirty="0">
                        <a:effectLst/>
                        <a:latin typeface="Calibri"/>
                        <a:ea typeface="Calibri"/>
                        <a:cs typeface="Times New Roman"/>
                      </a:endParaRPr>
                    </a:p>
                    <a:p>
                      <a:pPr algn="just">
                        <a:lnSpc>
                          <a:spcPct val="115000"/>
                        </a:lnSpc>
                        <a:spcAft>
                          <a:spcPts val="0"/>
                        </a:spcAft>
                      </a:pPr>
                      <a:r>
                        <a:rPr lang="sl-SI" sz="1000" dirty="0">
                          <a:effectLst/>
                          <a:latin typeface="Tahoma"/>
                          <a:ea typeface="Times New Roman"/>
                          <a:cs typeface="Times New Roman"/>
                        </a:rPr>
                        <a:t>ROMI 854352</a:t>
                      </a:r>
                      <a:endParaRPr lang="sl-SI" sz="1100" dirty="0">
                        <a:effectLst/>
                        <a:latin typeface="Calibri"/>
                        <a:ea typeface="Calibri"/>
                        <a:cs typeface="Times New Roman"/>
                      </a:endParaRPr>
                    </a:p>
                  </a:txBody>
                  <a:tcPr marL="65594" marR="6559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5"/>
                  </a:ext>
                </a:extLst>
              </a:tr>
            </a:tbl>
          </a:graphicData>
        </a:graphic>
      </p:graphicFrame>
    </p:spTree>
    <p:extLst>
      <p:ext uri="{BB962C8B-B14F-4D97-AF65-F5344CB8AC3E}">
        <p14:creationId xmlns:p14="http://schemas.microsoft.com/office/powerpoint/2010/main" val="368671056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ela 3"/>
          <p:cNvGraphicFramePr>
            <a:graphicFrameLocks noGrp="1"/>
          </p:cNvGraphicFramePr>
          <p:nvPr>
            <p:extLst>
              <p:ext uri="{D42A27DB-BD31-4B8C-83A1-F6EECF244321}">
                <p14:modId xmlns:p14="http://schemas.microsoft.com/office/powerpoint/2010/main" val="2749452746"/>
              </p:ext>
            </p:extLst>
          </p:nvPr>
        </p:nvGraphicFramePr>
        <p:xfrm>
          <a:off x="467543" y="404661"/>
          <a:ext cx="8352928" cy="5958840"/>
        </p:xfrm>
        <a:graphic>
          <a:graphicData uri="http://schemas.openxmlformats.org/drawingml/2006/table">
            <a:tbl>
              <a:tblPr firstRow="1" firstCol="1" lastRow="1" lastCol="1" bandRow="1" bandCol="1"/>
              <a:tblGrid>
                <a:gridCol w="445689">
                  <a:extLst>
                    <a:ext uri="{9D8B030D-6E8A-4147-A177-3AD203B41FA5}">
                      <a16:colId xmlns:a16="http://schemas.microsoft.com/office/drawing/2014/main" val="20000"/>
                    </a:ext>
                  </a:extLst>
                </a:gridCol>
                <a:gridCol w="2602361">
                  <a:extLst>
                    <a:ext uri="{9D8B030D-6E8A-4147-A177-3AD203B41FA5}">
                      <a16:colId xmlns:a16="http://schemas.microsoft.com/office/drawing/2014/main" val="20001"/>
                    </a:ext>
                  </a:extLst>
                </a:gridCol>
                <a:gridCol w="2247646">
                  <a:extLst>
                    <a:ext uri="{9D8B030D-6E8A-4147-A177-3AD203B41FA5}">
                      <a16:colId xmlns:a16="http://schemas.microsoft.com/office/drawing/2014/main" val="20002"/>
                    </a:ext>
                  </a:extLst>
                </a:gridCol>
                <a:gridCol w="803744">
                  <a:extLst>
                    <a:ext uri="{9D8B030D-6E8A-4147-A177-3AD203B41FA5}">
                      <a16:colId xmlns:a16="http://schemas.microsoft.com/office/drawing/2014/main" val="20003"/>
                    </a:ext>
                  </a:extLst>
                </a:gridCol>
                <a:gridCol w="555861">
                  <a:extLst>
                    <a:ext uri="{9D8B030D-6E8A-4147-A177-3AD203B41FA5}">
                      <a16:colId xmlns:a16="http://schemas.microsoft.com/office/drawing/2014/main" val="20004"/>
                    </a:ext>
                  </a:extLst>
                </a:gridCol>
                <a:gridCol w="1697627">
                  <a:extLst>
                    <a:ext uri="{9D8B030D-6E8A-4147-A177-3AD203B41FA5}">
                      <a16:colId xmlns:a16="http://schemas.microsoft.com/office/drawing/2014/main" val="20005"/>
                    </a:ext>
                  </a:extLst>
                </a:gridCol>
              </a:tblGrid>
              <a:tr h="590835">
                <a:tc>
                  <a:txBody>
                    <a:bodyPr/>
                    <a:lstStyle/>
                    <a:p>
                      <a:pPr algn="just">
                        <a:lnSpc>
                          <a:spcPct val="115000"/>
                        </a:lnSpc>
                        <a:spcAft>
                          <a:spcPts val="0"/>
                        </a:spcAft>
                      </a:pPr>
                      <a:r>
                        <a:rPr lang="sl-SI" sz="1000" dirty="0">
                          <a:effectLst/>
                          <a:latin typeface="Tahoma" panose="020B0604030504040204" pitchFamily="34" charset="0"/>
                          <a:ea typeface="Tahoma" panose="020B0604030504040204" pitchFamily="34" charset="0"/>
                          <a:cs typeface="Tahoma" panose="020B0604030504040204" pitchFamily="34" charset="0"/>
                        </a:rPr>
                        <a:t> </a:t>
                      </a:r>
                    </a:p>
                    <a:p>
                      <a:pPr algn="just">
                        <a:lnSpc>
                          <a:spcPct val="115000"/>
                        </a:lnSpc>
                        <a:spcAft>
                          <a:spcPts val="0"/>
                        </a:spcAft>
                      </a:pPr>
                      <a:r>
                        <a:rPr lang="sl-SI" sz="1000" dirty="0">
                          <a:effectLst/>
                          <a:latin typeface="Tahoma" panose="020B0604030504040204" pitchFamily="34" charset="0"/>
                          <a:ea typeface="Tahoma" panose="020B0604030504040204" pitchFamily="34" charset="0"/>
                          <a:cs typeface="Tahoma" panose="020B0604030504040204" pitchFamily="34" charset="0"/>
                        </a:rPr>
                        <a:t>27.</a:t>
                      </a:r>
                    </a:p>
                  </a:txBody>
                  <a:tcPr marL="31071" marR="3107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sl-SI" sz="1000" b="1" dirty="0">
                          <a:effectLst/>
                          <a:latin typeface="Tahoma" panose="020B0604030504040204" pitchFamily="34" charset="0"/>
                          <a:ea typeface="Tahoma" panose="020B0604030504040204" pitchFamily="34" charset="0"/>
                          <a:cs typeface="Tahoma" panose="020B0604030504040204" pitchFamily="34" charset="0"/>
                        </a:rPr>
                        <a:t>SOČA SI 24462918</a:t>
                      </a:r>
                      <a:endParaRPr lang="sl-SI" sz="1000" dirty="0">
                        <a:effectLst/>
                        <a:latin typeface="Tahoma" panose="020B0604030504040204" pitchFamily="34" charset="0"/>
                        <a:ea typeface="Tahoma" panose="020B0604030504040204" pitchFamily="34" charset="0"/>
                        <a:cs typeface="Tahoma" panose="020B0604030504040204" pitchFamily="34" charset="0"/>
                      </a:endParaRPr>
                    </a:p>
                    <a:p>
                      <a:pPr algn="just">
                        <a:lnSpc>
                          <a:spcPct val="115000"/>
                        </a:lnSpc>
                        <a:spcAft>
                          <a:spcPts val="0"/>
                        </a:spcAft>
                      </a:pPr>
                      <a:r>
                        <a:rPr lang="sl-SI" sz="1000" dirty="0">
                          <a:effectLst/>
                          <a:latin typeface="Tahoma" panose="020B0604030504040204" pitchFamily="34" charset="0"/>
                          <a:ea typeface="Tahoma" panose="020B0604030504040204" pitchFamily="34" charset="0"/>
                          <a:cs typeface="Tahoma" panose="020B0604030504040204" pitchFamily="34" charset="0"/>
                        </a:rPr>
                        <a:t>Rojstvo: 9.3.2014</a:t>
                      </a:r>
                    </a:p>
                    <a:p>
                      <a:pPr algn="just">
                        <a:lnSpc>
                          <a:spcPct val="115000"/>
                        </a:lnSpc>
                        <a:spcAft>
                          <a:spcPts val="0"/>
                        </a:spcAft>
                      </a:pPr>
                      <a:r>
                        <a:rPr lang="sl-SI" sz="1000" dirty="0">
                          <a:effectLst/>
                          <a:latin typeface="Tahoma" panose="020B0604030504040204" pitchFamily="34" charset="0"/>
                          <a:ea typeface="Tahoma" panose="020B0604030504040204" pitchFamily="34" charset="0"/>
                          <a:cs typeface="Tahoma" panose="020B0604030504040204" pitchFamily="34" charset="0"/>
                        </a:rPr>
                        <a:t>O: Mrak 853076</a:t>
                      </a:r>
                    </a:p>
                    <a:p>
                      <a:pPr algn="just">
                        <a:lnSpc>
                          <a:spcPct val="115000"/>
                        </a:lnSpc>
                        <a:spcAft>
                          <a:spcPts val="0"/>
                        </a:spcAft>
                      </a:pPr>
                      <a:r>
                        <a:rPr lang="sl-SI" sz="1000" dirty="0">
                          <a:effectLst/>
                          <a:latin typeface="Tahoma" panose="020B0604030504040204" pitchFamily="34" charset="0"/>
                          <a:ea typeface="Tahoma" panose="020B0604030504040204" pitchFamily="34" charset="0"/>
                          <a:cs typeface="Tahoma" panose="020B0604030504040204" pitchFamily="34" charset="0"/>
                        </a:rPr>
                        <a:t>M: Srna SI 54029530</a:t>
                      </a:r>
                    </a:p>
                  </a:txBody>
                  <a:tcPr marL="31071" marR="3107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sl-SI" sz="1000">
                          <a:effectLst/>
                          <a:latin typeface="Tahoma" panose="020B0604030504040204" pitchFamily="34" charset="0"/>
                          <a:ea typeface="Tahoma" panose="020B0604030504040204" pitchFamily="34" charset="0"/>
                          <a:cs typeface="Tahoma" panose="020B0604030504040204" pitchFamily="34" charset="0"/>
                        </a:rPr>
                        <a:t> </a:t>
                      </a:r>
                    </a:p>
                    <a:p>
                      <a:pPr algn="just">
                        <a:lnSpc>
                          <a:spcPct val="115000"/>
                        </a:lnSpc>
                        <a:spcAft>
                          <a:spcPts val="0"/>
                        </a:spcAft>
                      </a:pPr>
                      <a:r>
                        <a:rPr lang="sl-SI" sz="1000">
                          <a:effectLst/>
                          <a:latin typeface="Tahoma" panose="020B0604030504040204" pitchFamily="34" charset="0"/>
                          <a:ea typeface="Tahoma" panose="020B0604030504040204" pitchFamily="34" charset="0"/>
                          <a:cs typeface="Tahoma" panose="020B0604030504040204" pitchFamily="34" charset="0"/>
                        </a:rPr>
                        <a:t>Čevka Dominik</a:t>
                      </a:r>
                    </a:p>
                    <a:p>
                      <a:pPr algn="just">
                        <a:lnSpc>
                          <a:spcPct val="115000"/>
                        </a:lnSpc>
                        <a:spcAft>
                          <a:spcPts val="0"/>
                        </a:spcAft>
                      </a:pPr>
                      <a:r>
                        <a:rPr lang="sl-SI" sz="1000">
                          <a:effectLst/>
                          <a:latin typeface="Tahoma" panose="020B0604030504040204" pitchFamily="34" charset="0"/>
                          <a:ea typeface="Tahoma" panose="020B0604030504040204" pitchFamily="34" charset="0"/>
                          <a:cs typeface="Tahoma" panose="020B0604030504040204" pitchFamily="34" charset="0"/>
                        </a:rPr>
                        <a:t>Zakal 14</a:t>
                      </a:r>
                    </a:p>
                    <a:p>
                      <a:pPr algn="just">
                        <a:lnSpc>
                          <a:spcPct val="115000"/>
                        </a:lnSpc>
                        <a:spcAft>
                          <a:spcPts val="0"/>
                        </a:spcAft>
                      </a:pPr>
                      <a:r>
                        <a:rPr lang="sl-SI" sz="1000">
                          <a:effectLst/>
                          <a:latin typeface="Tahoma" panose="020B0604030504040204" pitchFamily="34" charset="0"/>
                          <a:ea typeface="Tahoma" panose="020B0604030504040204" pitchFamily="34" charset="0"/>
                          <a:cs typeface="Tahoma" panose="020B0604030504040204" pitchFamily="34" charset="0"/>
                        </a:rPr>
                        <a:t>1242 Stahovica</a:t>
                      </a:r>
                    </a:p>
                  </a:txBody>
                  <a:tcPr marL="31071" marR="3107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sl-SI" sz="1000" b="1">
                          <a:effectLst/>
                          <a:latin typeface="Tahoma" panose="020B0604030504040204" pitchFamily="34" charset="0"/>
                          <a:ea typeface="Tahoma" panose="020B0604030504040204" pitchFamily="34" charset="0"/>
                          <a:cs typeface="Tahoma" panose="020B0604030504040204" pitchFamily="34" charset="0"/>
                        </a:rPr>
                        <a:t>BM</a:t>
                      </a:r>
                      <a:endParaRPr lang="sl-SI" sz="1000">
                        <a:effectLst/>
                        <a:latin typeface="Tahoma" panose="020B0604030504040204" pitchFamily="34" charset="0"/>
                        <a:ea typeface="Tahoma" panose="020B0604030504040204" pitchFamily="34" charset="0"/>
                        <a:cs typeface="Tahoma" panose="020B0604030504040204" pitchFamily="34" charset="0"/>
                      </a:endParaRPr>
                    </a:p>
                    <a:p>
                      <a:pPr algn="just">
                        <a:lnSpc>
                          <a:spcPct val="115000"/>
                        </a:lnSpc>
                        <a:spcAft>
                          <a:spcPts val="0"/>
                        </a:spcAft>
                      </a:pPr>
                      <a:r>
                        <a:rPr lang="sl-SI" sz="1000" b="1">
                          <a:effectLst/>
                          <a:latin typeface="Tahoma" panose="020B0604030504040204" pitchFamily="34" charset="0"/>
                          <a:ea typeface="Tahoma" panose="020B0604030504040204" pitchFamily="34" charset="0"/>
                          <a:cs typeface="Tahoma" panose="020B0604030504040204" pitchFamily="34" charset="0"/>
                        </a:rPr>
                        <a:t>2018</a:t>
                      </a:r>
                      <a:endParaRPr lang="sl-SI" sz="1000">
                        <a:effectLst/>
                        <a:latin typeface="Tahoma" panose="020B0604030504040204" pitchFamily="34" charset="0"/>
                        <a:ea typeface="Tahoma" panose="020B0604030504040204" pitchFamily="34" charset="0"/>
                        <a:cs typeface="Tahoma" panose="020B0604030504040204" pitchFamily="34" charset="0"/>
                      </a:endParaRPr>
                    </a:p>
                  </a:txBody>
                  <a:tcPr marL="31071" marR="3107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sl-SI" sz="1000">
                          <a:effectLst/>
                          <a:latin typeface="Tahoma" panose="020B0604030504040204" pitchFamily="34" charset="0"/>
                          <a:ea typeface="Tahoma" panose="020B0604030504040204" pitchFamily="34" charset="0"/>
                          <a:cs typeface="Tahoma" panose="020B0604030504040204" pitchFamily="34" charset="0"/>
                        </a:rPr>
                        <a:t>125</a:t>
                      </a:r>
                    </a:p>
                    <a:p>
                      <a:pPr algn="just">
                        <a:lnSpc>
                          <a:spcPct val="115000"/>
                        </a:lnSpc>
                        <a:spcAft>
                          <a:spcPts val="0"/>
                        </a:spcAft>
                      </a:pPr>
                      <a:r>
                        <a:rPr lang="sl-SI" sz="1000">
                          <a:effectLst/>
                          <a:latin typeface="Tahoma" panose="020B0604030504040204" pitchFamily="34" charset="0"/>
                          <a:ea typeface="Tahoma" panose="020B0604030504040204" pitchFamily="34" charset="0"/>
                          <a:cs typeface="Tahoma" panose="020B0604030504040204" pitchFamily="34" charset="0"/>
                        </a:rPr>
                        <a:t>128</a:t>
                      </a:r>
                    </a:p>
                    <a:p>
                      <a:pPr algn="just">
                        <a:lnSpc>
                          <a:spcPct val="115000"/>
                        </a:lnSpc>
                        <a:spcAft>
                          <a:spcPts val="0"/>
                        </a:spcAft>
                      </a:pPr>
                      <a:r>
                        <a:rPr lang="sl-SI" sz="1000">
                          <a:effectLst/>
                          <a:latin typeface="Tahoma" panose="020B0604030504040204" pitchFamily="34" charset="0"/>
                          <a:ea typeface="Tahoma" panose="020B0604030504040204" pitchFamily="34" charset="0"/>
                          <a:cs typeface="Tahoma" panose="020B0604030504040204" pitchFamily="34" charset="0"/>
                        </a:rPr>
                        <a:t>121</a:t>
                      </a:r>
                    </a:p>
                    <a:p>
                      <a:pPr algn="just">
                        <a:lnSpc>
                          <a:spcPct val="115000"/>
                        </a:lnSpc>
                        <a:spcAft>
                          <a:spcPts val="0"/>
                        </a:spcAft>
                      </a:pPr>
                      <a:r>
                        <a:rPr lang="sl-SI" sz="1000">
                          <a:effectLst/>
                          <a:latin typeface="Tahoma" panose="020B0604030504040204" pitchFamily="34" charset="0"/>
                          <a:ea typeface="Tahoma" panose="020B0604030504040204" pitchFamily="34" charset="0"/>
                          <a:cs typeface="Tahoma" panose="020B0604030504040204" pitchFamily="34" charset="0"/>
                        </a:rPr>
                        <a:t>171</a:t>
                      </a:r>
                    </a:p>
                  </a:txBody>
                  <a:tcPr marL="31071" marR="3107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sl-SI" sz="1000">
                          <a:effectLst/>
                          <a:latin typeface="Tahoma" panose="020B0604030504040204" pitchFamily="34" charset="0"/>
                          <a:ea typeface="Tahoma" panose="020B0604030504040204" pitchFamily="34" charset="0"/>
                          <a:cs typeface="Tahoma" panose="020B0604030504040204" pitchFamily="34" charset="0"/>
                        </a:rPr>
                        <a:t>SANI 855263</a:t>
                      </a:r>
                    </a:p>
                    <a:p>
                      <a:pPr algn="just">
                        <a:lnSpc>
                          <a:spcPct val="115000"/>
                        </a:lnSpc>
                        <a:spcAft>
                          <a:spcPts val="0"/>
                        </a:spcAft>
                      </a:pPr>
                      <a:r>
                        <a:rPr lang="sl-SI" sz="1000">
                          <a:effectLst/>
                          <a:latin typeface="Tahoma" panose="020B0604030504040204" pitchFamily="34" charset="0"/>
                          <a:ea typeface="Tahoma" panose="020B0604030504040204" pitchFamily="34" charset="0"/>
                          <a:cs typeface="Tahoma" panose="020B0604030504040204" pitchFamily="34" charset="0"/>
                        </a:rPr>
                        <a:t>ROMI 854352</a:t>
                      </a:r>
                    </a:p>
                    <a:p>
                      <a:pPr algn="just">
                        <a:lnSpc>
                          <a:spcPct val="115000"/>
                        </a:lnSpc>
                        <a:spcAft>
                          <a:spcPts val="0"/>
                        </a:spcAft>
                      </a:pPr>
                      <a:r>
                        <a:rPr lang="sl-SI" sz="1000">
                          <a:effectLst/>
                          <a:latin typeface="Tahoma" panose="020B0604030504040204" pitchFamily="34" charset="0"/>
                          <a:ea typeface="Tahoma" panose="020B0604030504040204" pitchFamily="34" charset="0"/>
                          <a:cs typeface="Tahoma" panose="020B0604030504040204" pitchFamily="34" charset="0"/>
                        </a:rPr>
                        <a:t> </a:t>
                      </a:r>
                    </a:p>
                  </a:txBody>
                  <a:tcPr marL="31071" marR="3107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590835">
                <a:tc>
                  <a:txBody>
                    <a:bodyPr/>
                    <a:lstStyle/>
                    <a:p>
                      <a:pPr algn="just">
                        <a:lnSpc>
                          <a:spcPct val="115000"/>
                        </a:lnSpc>
                        <a:spcAft>
                          <a:spcPts val="0"/>
                        </a:spcAft>
                      </a:pPr>
                      <a:r>
                        <a:rPr lang="sl-SI" sz="1000">
                          <a:effectLst/>
                          <a:latin typeface="Tahoma" panose="020B0604030504040204" pitchFamily="34" charset="0"/>
                          <a:ea typeface="Tahoma" panose="020B0604030504040204" pitchFamily="34" charset="0"/>
                          <a:cs typeface="Tahoma" panose="020B0604030504040204" pitchFamily="34" charset="0"/>
                        </a:rPr>
                        <a:t> </a:t>
                      </a:r>
                    </a:p>
                    <a:p>
                      <a:pPr algn="just">
                        <a:lnSpc>
                          <a:spcPct val="115000"/>
                        </a:lnSpc>
                        <a:spcAft>
                          <a:spcPts val="0"/>
                        </a:spcAft>
                      </a:pPr>
                      <a:r>
                        <a:rPr lang="sl-SI" sz="1000">
                          <a:effectLst/>
                          <a:latin typeface="Tahoma" panose="020B0604030504040204" pitchFamily="34" charset="0"/>
                          <a:ea typeface="Tahoma" panose="020B0604030504040204" pitchFamily="34" charset="0"/>
                          <a:cs typeface="Tahoma" panose="020B0604030504040204" pitchFamily="34" charset="0"/>
                        </a:rPr>
                        <a:t>28.</a:t>
                      </a:r>
                    </a:p>
                  </a:txBody>
                  <a:tcPr marL="31071" marR="3107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sl-SI" sz="1000" b="1" dirty="0">
                          <a:effectLst/>
                          <a:latin typeface="Tahoma" panose="020B0604030504040204" pitchFamily="34" charset="0"/>
                          <a:ea typeface="Tahoma" panose="020B0604030504040204" pitchFamily="34" charset="0"/>
                          <a:cs typeface="Tahoma" panose="020B0604030504040204" pitchFamily="34" charset="0"/>
                        </a:rPr>
                        <a:t>CIKA SI 84462936</a:t>
                      </a:r>
                      <a:endParaRPr lang="sl-SI" sz="1000" dirty="0">
                        <a:effectLst/>
                        <a:latin typeface="Tahoma" panose="020B0604030504040204" pitchFamily="34" charset="0"/>
                        <a:ea typeface="Tahoma" panose="020B0604030504040204" pitchFamily="34" charset="0"/>
                        <a:cs typeface="Tahoma" panose="020B0604030504040204" pitchFamily="34" charset="0"/>
                      </a:endParaRPr>
                    </a:p>
                    <a:p>
                      <a:pPr algn="just">
                        <a:lnSpc>
                          <a:spcPct val="115000"/>
                        </a:lnSpc>
                        <a:spcAft>
                          <a:spcPts val="0"/>
                        </a:spcAft>
                      </a:pPr>
                      <a:r>
                        <a:rPr lang="sl-SI" sz="1000" dirty="0">
                          <a:effectLst/>
                          <a:latin typeface="Tahoma" panose="020B0604030504040204" pitchFamily="34" charset="0"/>
                          <a:ea typeface="Tahoma" panose="020B0604030504040204" pitchFamily="34" charset="0"/>
                          <a:cs typeface="Tahoma" panose="020B0604030504040204" pitchFamily="34" charset="0"/>
                        </a:rPr>
                        <a:t>Rojstvo: 29.3.2014</a:t>
                      </a:r>
                    </a:p>
                    <a:p>
                      <a:pPr algn="just">
                        <a:lnSpc>
                          <a:spcPct val="115000"/>
                        </a:lnSpc>
                        <a:spcAft>
                          <a:spcPts val="0"/>
                        </a:spcAft>
                      </a:pPr>
                      <a:r>
                        <a:rPr lang="sl-SI" sz="1000" dirty="0">
                          <a:effectLst/>
                          <a:latin typeface="Tahoma" panose="020B0604030504040204" pitchFamily="34" charset="0"/>
                          <a:ea typeface="Tahoma" panose="020B0604030504040204" pitchFamily="34" charset="0"/>
                          <a:cs typeface="Tahoma" panose="020B0604030504040204" pitchFamily="34" charset="0"/>
                        </a:rPr>
                        <a:t>O: Solčavski 853029</a:t>
                      </a:r>
                    </a:p>
                    <a:p>
                      <a:pPr algn="just">
                        <a:lnSpc>
                          <a:spcPct val="115000"/>
                        </a:lnSpc>
                        <a:spcAft>
                          <a:spcPts val="0"/>
                        </a:spcAft>
                      </a:pPr>
                      <a:r>
                        <a:rPr lang="sl-SI" sz="1000" dirty="0">
                          <a:effectLst/>
                          <a:latin typeface="Tahoma" panose="020B0604030504040204" pitchFamily="34" charset="0"/>
                          <a:ea typeface="Tahoma" panose="020B0604030504040204" pitchFamily="34" charset="0"/>
                          <a:cs typeface="Tahoma" panose="020B0604030504040204" pitchFamily="34" charset="0"/>
                        </a:rPr>
                        <a:t>M: </a:t>
                      </a:r>
                      <a:r>
                        <a:rPr lang="sl-SI" sz="1000" dirty="0" err="1">
                          <a:effectLst/>
                          <a:latin typeface="Tahoma" panose="020B0604030504040204" pitchFamily="34" charset="0"/>
                          <a:ea typeface="Tahoma" panose="020B0604030504040204" pitchFamily="34" charset="0"/>
                          <a:cs typeface="Tahoma" panose="020B0604030504040204" pitchFamily="34" charset="0"/>
                        </a:rPr>
                        <a:t>Gavtraža</a:t>
                      </a:r>
                      <a:r>
                        <a:rPr lang="sl-SI" sz="1000" dirty="0">
                          <a:effectLst/>
                          <a:latin typeface="Tahoma" panose="020B0604030504040204" pitchFamily="34" charset="0"/>
                          <a:ea typeface="Tahoma" panose="020B0604030504040204" pitchFamily="34" charset="0"/>
                          <a:cs typeface="Tahoma" panose="020B0604030504040204" pitchFamily="34" charset="0"/>
                        </a:rPr>
                        <a:t> SI 83627015</a:t>
                      </a:r>
                    </a:p>
                  </a:txBody>
                  <a:tcPr marL="31071" marR="3107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sl-SI" sz="1000">
                          <a:effectLst/>
                          <a:latin typeface="Tahoma" panose="020B0604030504040204" pitchFamily="34" charset="0"/>
                          <a:ea typeface="Tahoma" panose="020B0604030504040204" pitchFamily="34" charset="0"/>
                          <a:cs typeface="Tahoma" panose="020B0604030504040204" pitchFamily="34" charset="0"/>
                        </a:rPr>
                        <a:t> </a:t>
                      </a:r>
                    </a:p>
                    <a:p>
                      <a:pPr algn="just">
                        <a:lnSpc>
                          <a:spcPct val="115000"/>
                        </a:lnSpc>
                        <a:spcAft>
                          <a:spcPts val="0"/>
                        </a:spcAft>
                      </a:pPr>
                      <a:r>
                        <a:rPr lang="sl-SI" sz="1000">
                          <a:effectLst/>
                          <a:latin typeface="Tahoma" panose="020B0604030504040204" pitchFamily="34" charset="0"/>
                          <a:ea typeface="Tahoma" panose="020B0604030504040204" pitchFamily="34" charset="0"/>
                          <a:cs typeface="Tahoma" panose="020B0604030504040204" pitchFamily="34" charset="0"/>
                        </a:rPr>
                        <a:t>Slapnik Marko</a:t>
                      </a:r>
                    </a:p>
                    <a:p>
                      <a:pPr algn="just">
                        <a:lnSpc>
                          <a:spcPct val="115000"/>
                        </a:lnSpc>
                        <a:spcAft>
                          <a:spcPts val="0"/>
                        </a:spcAft>
                      </a:pPr>
                      <a:r>
                        <a:rPr lang="sl-SI" sz="1000">
                          <a:effectLst/>
                          <a:latin typeface="Tahoma" panose="020B0604030504040204" pitchFamily="34" charset="0"/>
                          <a:ea typeface="Tahoma" panose="020B0604030504040204" pitchFamily="34" charset="0"/>
                          <a:cs typeface="Tahoma" panose="020B0604030504040204" pitchFamily="34" charset="0"/>
                        </a:rPr>
                        <a:t>Rovt pod Menino 37</a:t>
                      </a:r>
                    </a:p>
                    <a:p>
                      <a:pPr algn="just">
                        <a:lnSpc>
                          <a:spcPct val="115000"/>
                        </a:lnSpc>
                        <a:spcAft>
                          <a:spcPts val="0"/>
                        </a:spcAft>
                      </a:pPr>
                      <a:r>
                        <a:rPr lang="sl-SI" sz="1000">
                          <a:effectLst/>
                          <a:latin typeface="Tahoma" panose="020B0604030504040204" pitchFamily="34" charset="0"/>
                          <a:ea typeface="Tahoma" panose="020B0604030504040204" pitchFamily="34" charset="0"/>
                          <a:cs typeface="Tahoma" panose="020B0604030504040204" pitchFamily="34" charset="0"/>
                        </a:rPr>
                        <a:t>3341 Šmartno ob Dreti</a:t>
                      </a:r>
                    </a:p>
                  </a:txBody>
                  <a:tcPr marL="31071" marR="3107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sl-SI" sz="1000" b="1">
                          <a:effectLst/>
                          <a:latin typeface="Tahoma" panose="020B0604030504040204" pitchFamily="34" charset="0"/>
                          <a:ea typeface="Tahoma" panose="020B0604030504040204" pitchFamily="34" charset="0"/>
                          <a:cs typeface="Tahoma" panose="020B0604030504040204" pitchFamily="34" charset="0"/>
                        </a:rPr>
                        <a:t>BM</a:t>
                      </a:r>
                      <a:endParaRPr lang="sl-SI" sz="1000">
                        <a:effectLst/>
                        <a:latin typeface="Tahoma" panose="020B0604030504040204" pitchFamily="34" charset="0"/>
                        <a:ea typeface="Tahoma" panose="020B0604030504040204" pitchFamily="34" charset="0"/>
                        <a:cs typeface="Tahoma" panose="020B0604030504040204" pitchFamily="34" charset="0"/>
                      </a:endParaRPr>
                    </a:p>
                    <a:p>
                      <a:pPr algn="just">
                        <a:lnSpc>
                          <a:spcPct val="115000"/>
                        </a:lnSpc>
                        <a:spcAft>
                          <a:spcPts val="0"/>
                        </a:spcAft>
                      </a:pPr>
                      <a:r>
                        <a:rPr lang="sl-SI" sz="1000" b="1">
                          <a:effectLst/>
                          <a:latin typeface="Tahoma" panose="020B0604030504040204" pitchFamily="34" charset="0"/>
                          <a:ea typeface="Tahoma" panose="020B0604030504040204" pitchFamily="34" charset="0"/>
                          <a:cs typeface="Tahoma" panose="020B0604030504040204" pitchFamily="34" charset="0"/>
                        </a:rPr>
                        <a:t>2018</a:t>
                      </a:r>
                      <a:endParaRPr lang="sl-SI" sz="1000">
                        <a:effectLst/>
                        <a:latin typeface="Tahoma" panose="020B0604030504040204" pitchFamily="34" charset="0"/>
                        <a:ea typeface="Tahoma" panose="020B0604030504040204" pitchFamily="34" charset="0"/>
                        <a:cs typeface="Tahoma" panose="020B0604030504040204" pitchFamily="34" charset="0"/>
                      </a:endParaRPr>
                    </a:p>
                  </a:txBody>
                  <a:tcPr marL="31071" marR="3107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sl-SI" sz="1000">
                          <a:effectLst/>
                          <a:latin typeface="Tahoma" panose="020B0604030504040204" pitchFamily="34" charset="0"/>
                          <a:ea typeface="Tahoma" panose="020B0604030504040204" pitchFamily="34" charset="0"/>
                          <a:cs typeface="Tahoma" panose="020B0604030504040204" pitchFamily="34" charset="0"/>
                        </a:rPr>
                        <a:t>123</a:t>
                      </a:r>
                    </a:p>
                    <a:p>
                      <a:pPr algn="just">
                        <a:lnSpc>
                          <a:spcPct val="115000"/>
                        </a:lnSpc>
                        <a:spcAft>
                          <a:spcPts val="0"/>
                        </a:spcAft>
                      </a:pPr>
                      <a:r>
                        <a:rPr lang="sl-SI" sz="1000">
                          <a:effectLst/>
                          <a:latin typeface="Tahoma" panose="020B0604030504040204" pitchFamily="34" charset="0"/>
                          <a:ea typeface="Tahoma" panose="020B0604030504040204" pitchFamily="34" charset="0"/>
                          <a:cs typeface="Tahoma" panose="020B0604030504040204" pitchFamily="34" charset="0"/>
                        </a:rPr>
                        <a:t>126</a:t>
                      </a:r>
                    </a:p>
                    <a:p>
                      <a:pPr algn="just">
                        <a:lnSpc>
                          <a:spcPct val="115000"/>
                        </a:lnSpc>
                        <a:spcAft>
                          <a:spcPts val="0"/>
                        </a:spcAft>
                      </a:pPr>
                      <a:r>
                        <a:rPr lang="sl-SI" sz="1000">
                          <a:effectLst/>
                          <a:latin typeface="Tahoma" panose="020B0604030504040204" pitchFamily="34" charset="0"/>
                          <a:ea typeface="Tahoma" panose="020B0604030504040204" pitchFamily="34" charset="0"/>
                          <a:cs typeface="Tahoma" panose="020B0604030504040204" pitchFamily="34" charset="0"/>
                        </a:rPr>
                        <a:t>125</a:t>
                      </a:r>
                    </a:p>
                    <a:p>
                      <a:pPr algn="just">
                        <a:lnSpc>
                          <a:spcPct val="115000"/>
                        </a:lnSpc>
                        <a:spcAft>
                          <a:spcPts val="0"/>
                        </a:spcAft>
                      </a:pPr>
                      <a:r>
                        <a:rPr lang="sl-SI" sz="1000">
                          <a:effectLst/>
                          <a:latin typeface="Tahoma" panose="020B0604030504040204" pitchFamily="34" charset="0"/>
                          <a:ea typeface="Tahoma" panose="020B0604030504040204" pitchFamily="34" charset="0"/>
                          <a:cs typeface="Tahoma" panose="020B0604030504040204" pitchFamily="34" charset="0"/>
                        </a:rPr>
                        <a:t>185</a:t>
                      </a:r>
                    </a:p>
                  </a:txBody>
                  <a:tcPr marL="31071" marR="3107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sl-SI" sz="1000">
                          <a:effectLst/>
                          <a:latin typeface="Tahoma" panose="020B0604030504040204" pitchFamily="34" charset="0"/>
                          <a:ea typeface="Tahoma" panose="020B0604030504040204" pitchFamily="34" charset="0"/>
                          <a:cs typeface="Tahoma" panose="020B0604030504040204" pitchFamily="34" charset="0"/>
                        </a:rPr>
                        <a:t>SANI 855263</a:t>
                      </a:r>
                    </a:p>
                    <a:p>
                      <a:pPr algn="just">
                        <a:lnSpc>
                          <a:spcPct val="115000"/>
                        </a:lnSpc>
                        <a:spcAft>
                          <a:spcPts val="0"/>
                        </a:spcAft>
                      </a:pPr>
                      <a:r>
                        <a:rPr lang="sl-SI" sz="1000">
                          <a:effectLst/>
                          <a:latin typeface="Tahoma" panose="020B0604030504040204" pitchFamily="34" charset="0"/>
                          <a:ea typeface="Tahoma" panose="020B0604030504040204" pitchFamily="34" charset="0"/>
                          <a:cs typeface="Tahoma" panose="020B0604030504040204" pitchFamily="34" charset="0"/>
                        </a:rPr>
                        <a:t>PIKO 855094</a:t>
                      </a:r>
                    </a:p>
                  </a:txBody>
                  <a:tcPr marL="31071" marR="3107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590835">
                <a:tc>
                  <a:txBody>
                    <a:bodyPr/>
                    <a:lstStyle/>
                    <a:p>
                      <a:pPr algn="just">
                        <a:lnSpc>
                          <a:spcPct val="115000"/>
                        </a:lnSpc>
                        <a:spcAft>
                          <a:spcPts val="0"/>
                        </a:spcAft>
                      </a:pPr>
                      <a:r>
                        <a:rPr lang="sl-SI" sz="1000">
                          <a:effectLst/>
                          <a:latin typeface="Tahoma" panose="020B0604030504040204" pitchFamily="34" charset="0"/>
                          <a:ea typeface="Tahoma" panose="020B0604030504040204" pitchFamily="34" charset="0"/>
                          <a:cs typeface="Tahoma" panose="020B0604030504040204" pitchFamily="34" charset="0"/>
                        </a:rPr>
                        <a:t> </a:t>
                      </a:r>
                    </a:p>
                    <a:p>
                      <a:pPr algn="just">
                        <a:lnSpc>
                          <a:spcPct val="115000"/>
                        </a:lnSpc>
                        <a:spcAft>
                          <a:spcPts val="0"/>
                        </a:spcAft>
                      </a:pPr>
                      <a:r>
                        <a:rPr lang="sl-SI" sz="1000">
                          <a:effectLst/>
                          <a:latin typeface="Tahoma" panose="020B0604030504040204" pitchFamily="34" charset="0"/>
                          <a:ea typeface="Tahoma" panose="020B0604030504040204" pitchFamily="34" charset="0"/>
                          <a:cs typeface="Tahoma" panose="020B0604030504040204" pitchFamily="34" charset="0"/>
                        </a:rPr>
                        <a:t>29.</a:t>
                      </a:r>
                    </a:p>
                  </a:txBody>
                  <a:tcPr marL="31071" marR="3107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sl-SI" sz="1000" b="1" dirty="0">
                          <a:effectLst/>
                          <a:latin typeface="Tahoma" panose="020B0604030504040204" pitchFamily="34" charset="0"/>
                          <a:ea typeface="Tahoma" panose="020B0604030504040204" pitchFamily="34" charset="0"/>
                          <a:cs typeface="Tahoma" panose="020B0604030504040204" pitchFamily="34" charset="0"/>
                        </a:rPr>
                        <a:t>SI 74371622</a:t>
                      </a:r>
                      <a:endParaRPr lang="sl-SI" sz="1000" dirty="0">
                        <a:effectLst/>
                        <a:latin typeface="Tahoma" panose="020B0604030504040204" pitchFamily="34" charset="0"/>
                        <a:ea typeface="Tahoma" panose="020B0604030504040204" pitchFamily="34" charset="0"/>
                        <a:cs typeface="Tahoma" panose="020B0604030504040204" pitchFamily="34" charset="0"/>
                      </a:endParaRPr>
                    </a:p>
                    <a:p>
                      <a:pPr algn="just">
                        <a:lnSpc>
                          <a:spcPct val="115000"/>
                        </a:lnSpc>
                        <a:spcAft>
                          <a:spcPts val="0"/>
                        </a:spcAft>
                      </a:pPr>
                      <a:r>
                        <a:rPr lang="sl-SI" sz="1000" dirty="0">
                          <a:effectLst/>
                          <a:latin typeface="Tahoma" panose="020B0604030504040204" pitchFamily="34" charset="0"/>
                          <a:ea typeface="Tahoma" panose="020B0604030504040204" pitchFamily="34" charset="0"/>
                          <a:cs typeface="Tahoma" panose="020B0604030504040204" pitchFamily="34" charset="0"/>
                        </a:rPr>
                        <a:t>Rojstvo: 17.4.2014</a:t>
                      </a:r>
                    </a:p>
                    <a:p>
                      <a:pPr algn="just">
                        <a:lnSpc>
                          <a:spcPct val="115000"/>
                        </a:lnSpc>
                        <a:spcAft>
                          <a:spcPts val="0"/>
                        </a:spcAft>
                      </a:pPr>
                      <a:r>
                        <a:rPr lang="sl-SI" sz="1000" dirty="0">
                          <a:effectLst/>
                          <a:latin typeface="Tahoma" panose="020B0604030504040204" pitchFamily="34" charset="0"/>
                          <a:ea typeface="Tahoma" panose="020B0604030504040204" pitchFamily="34" charset="0"/>
                          <a:cs typeface="Tahoma" panose="020B0604030504040204" pitchFamily="34" charset="0"/>
                        </a:rPr>
                        <a:t>O: Stol 853210</a:t>
                      </a:r>
                    </a:p>
                    <a:p>
                      <a:pPr algn="just">
                        <a:lnSpc>
                          <a:spcPct val="115000"/>
                        </a:lnSpc>
                        <a:spcAft>
                          <a:spcPts val="0"/>
                        </a:spcAft>
                      </a:pPr>
                      <a:r>
                        <a:rPr lang="sl-SI" sz="1000" dirty="0">
                          <a:effectLst/>
                          <a:latin typeface="Tahoma" panose="020B0604030504040204" pitchFamily="34" charset="0"/>
                          <a:ea typeface="Tahoma" panose="020B0604030504040204" pitchFamily="34" charset="0"/>
                          <a:cs typeface="Tahoma" panose="020B0604030504040204" pitchFamily="34" charset="0"/>
                        </a:rPr>
                        <a:t>M: Šmarna SI 53532170</a:t>
                      </a:r>
                    </a:p>
                  </a:txBody>
                  <a:tcPr marL="31071" marR="3107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sl-SI" sz="1000" dirty="0">
                          <a:effectLst/>
                          <a:latin typeface="Tahoma" panose="020B0604030504040204" pitchFamily="34" charset="0"/>
                          <a:ea typeface="Tahoma" panose="020B0604030504040204" pitchFamily="34" charset="0"/>
                          <a:cs typeface="Tahoma" panose="020B0604030504040204" pitchFamily="34" charset="0"/>
                        </a:rPr>
                        <a:t> </a:t>
                      </a:r>
                    </a:p>
                    <a:p>
                      <a:pPr algn="just">
                        <a:lnSpc>
                          <a:spcPct val="115000"/>
                        </a:lnSpc>
                        <a:spcAft>
                          <a:spcPts val="0"/>
                        </a:spcAft>
                      </a:pPr>
                      <a:r>
                        <a:rPr lang="sl-SI" sz="1000" dirty="0" err="1">
                          <a:effectLst/>
                          <a:latin typeface="Tahoma" panose="020B0604030504040204" pitchFamily="34" charset="0"/>
                          <a:ea typeface="Tahoma" panose="020B0604030504040204" pitchFamily="34" charset="0"/>
                          <a:cs typeface="Tahoma" panose="020B0604030504040204" pitchFamily="34" charset="0"/>
                        </a:rPr>
                        <a:t>Pazlar</a:t>
                      </a:r>
                      <a:r>
                        <a:rPr lang="sl-SI" sz="1000" dirty="0">
                          <a:effectLst/>
                          <a:latin typeface="Tahoma" panose="020B0604030504040204" pitchFamily="34" charset="0"/>
                          <a:ea typeface="Tahoma" panose="020B0604030504040204" pitchFamily="34" charset="0"/>
                          <a:cs typeface="Tahoma" panose="020B0604030504040204" pitchFamily="34" charset="0"/>
                        </a:rPr>
                        <a:t> Marko</a:t>
                      </a:r>
                    </a:p>
                    <a:p>
                      <a:pPr algn="just">
                        <a:lnSpc>
                          <a:spcPct val="115000"/>
                        </a:lnSpc>
                        <a:spcAft>
                          <a:spcPts val="0"/>
                        </a:spcAft>
                      </a:pPr>
                      <a:r>
                        <a:rPr lang="sl-SI" sz="1000" dirty="0">
                          <a:effectLst/>
                          <a:latin typeface="Tahoma" panose="020B0604030504040204" pitchFamily="34" charset="0"/>
                          <a:ea typeface="Tahoma" panose="020B0604030504040204" pitchFamily="34" charset="0"/>
                          <a:cs typeface="Tahoma" panose="020B0604030504040204" pitchFamily="34" charset="0"/>
                        </a:rPr>
                        <a:t>Mlinska cesta 13</a:t>
                      </a:r>
                    </a:p>
                    <a:p>
                      <a:pPr algn="just">
                        <a:lnSpc>
                          <a:spcPct val="115000"/>
                        </a:lnSpc>
                        <a:spcAft>
                          <a:spcPts val="0"/>
                        </a:spcAft>
                      </a:pPr>
                      <a:r>
                        <a:rPr lang="sl-SI" sz="1000" dirty="0">
                          <a:effectLst/>
                          <a:latin typeface="Tahoma" panose="020B0604030504040204" pitchFamily="34" charset="0"/>
                          <a:ea typeface="Tahoma" panose="020B0604030504040204" pitchFamily="34" charset="0"/>
                          <a:cs typeface="Tahoma" panose="020B0604030504040204" pitchFamily="34" charset="0"/>
                        </a:rPr>
                        <a:t>4260 Bled</a:t>
                      </a:r>
                    </a:p>
                  </a:txBody>
                  <a:tcPr marL="31071" marR="3107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sl-SI" sz="1000" b="1">
                          <a:effectLst/>
                          <a:latin typeface="Tahoma" panose="020B0604030504040204" pitchFamily="34" charset="0"/>
                          <a:ea typeface="Tahoma" panose="020B0604030504040204" pitchFamily="34" charset="0"/>
                          <a:cs typeface="Tahoma" panose="020B0604030504040204" pitchFamily="34" charset="0"/>
                        </a:rPr>
                        <a:t>BM</a:t>
                      </a:r>
                      <a:endParaRPr lang="sl-SI" sz="1000">
                        <a:effectLst/>
                        <a:latin typeface="Tahoma" panose="020B0604030504040204" pitchFamily="34" charset="0"/>
                        <a:ea typeface="Tahoma" panose="020B0604030504040204" pitchFamily="34" charset="0"/>
                        <a:cs typeface="Tahoma" panose="020B0604030504040204" pitchFamily="34" charset="0"/>
                      </a:endParaRPr>
                    </a:p>
                    <a:p>
                      <a:pPr algn="just">
                        <a:lnSpc>
                          <a:spcPct val="115000"/>
                        </a:lnSpc>
                        <a:spcAft>
                          <a:spcPts val="0"/>
                        </a:spcAft>
                      </a:pPr>
                      <a:r>
                        <a:rPr lang="sl-SI" sz="1000" b="1">
                          <a:effectLst/>
                          <a:latin typeface="Tahoma" panose="020B0604030504040204" pitchFamily="34" charset="0"/>
                          <a:ea typeface="Tahoma" panose="020B0604030504040204" pitchFamily="34" charset="0"/>
                          <a:cs typeface="Tahoma" panose="020B0604030504040204" pitchFamily="34" charset="0"/>
                        </a:rPr>
                        <a:t>2018</a:t>
                      </a:r>
                      <a:endParaRPr lang="sl-SI" sz="1000">
                        <a:effectLst/>
                        <a:latin typeface="Tahoma" panose="020B0604030504040204" pitchFamily="34" charset="0"/>
                        <a:ea typeface="Tahoma" panose="020B0604030504040204" pitchFamily="34" charset="0"/>
                        <a:cs typeface="Tahoma" panose="020B0604030504040204" pitchFamily="34" charset="0"/>
                      </a:endParaRPr>
                    </a:p>
                  </a:txBody>
                  <a:tcPr marL="31071" marR="3107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sl-SI" sz="1000">
                          <a:effectLst/>
                          <a:latin typeface="Tahoma" panose="020B0604030504040204" pitchFamily="34" charset="0"/>
                          <a:ea typeface="Tahoma" panose="020B0604030504040204" pitchFamily="34" charset="0"/>
                          <a:cs typeface="Tahoma" panose="020B0604030504040204" pitchFamily="34" charset="0"/>
                        </a:rPr>
                        <a:t>124</a:t>
                      </a:r>
                    </a:p>
                    <a:p>
                      <a:pPr algn="just">
                        <a:lnSpc>
                          <a:spcPct val="115000"/>
                        </a:lnSpc>
                        <a:spcAft>
                          <a:spcPts val="0"/>
                        </a:spcAft>
                      </a:pPr>
                      <a:r>
                        <a:rPr lang="sl-SI" sz="1000">
                          <a:effectLst/>
                          <a:latin typeface="Tahoma" panose="020B0604030504040204" pitchFamily="34" charset="0"/>
                          <a:ea typeface="Tahoma" panose="020B0604030504040204" pitchFamily="34" charset="0"/>
                          <a:cs typeface="Tahoma" panose="020B0604030504040204" pitchFamily="34" charset="0"/>
                        </a:rPr>
                        <a:t>127</a:t>
                      </a:r>
                    </a:p>
                    <a:p>
                      <a:pPr algn="just">
                        <a:lnSpc>
                          <a:spcPct val="115000"/>
                        </a:lnSpc>
                        <a:spcAft>
                          <a:spcPts val="0"/>
                        </a:spcAft>
                      </a:pPr>
                      <a:r>
                        <a:rPr lang="sl-SI" sz="1000">
                          <a:effectLst/>
                          <a:latin typeface="Tahoma" panose="020B0604030504040204" pitchFamily="34" charset="0"/>
                          <a:ea typeface="Tahoma" panose="020B0604030504040204" pitchFamily="34" charset="0"/>
                          <a:cs typeface="Tahoma" panose="020B0604030504040204" pitchFamily="34" charset="0"/>
                        </a:rPr>
                        <a:t>123</a:t>
                      </a:r>
                    </a:p>
                    <a:p>
                      <a:pPr algn="just">
                        <a:lnSpc>
                          <a:spcPct val="115000"/>
                        </a:lnSpc>
                        <a:spcAft>
                          <a:spcPts val="0"/>
                        </a:spcAft>
                      </a:pPr>
                      <a:r>
                        <a:rPr lang="sl-SI" sz="1000">
                          <a:effectLst/>
                          <a:latin typeface="Tahoma" panose="020B0604030504040204" pitchFamily="34" charset="0"/>
                          <a:ea typeface="Tahoma" panose="020B0604030504040204" pitchFamily="34" charset="0"/>
                          <a:cs typeface="Tahoma" panose="020B0604030504040204" pitchFamily="34" charset="0"/>
                        </a:rPr>
                        <a:t>173</a:t>
                      </a:r>
                    </a:p>
                  </a:txBody>
                  <a:tcPr marL="31071" marR="3107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sl-SI" sz="1000">
                          <a:effectLst/>
                          <a:latin typeface="Tahoma" panose="020B0604030504040204" pitchFamily="34" charset="0"/>
                          <a:ea typeface="Tahoma" panose="020B0604030504040204" pitchFamily="34" charset="0"/>
                          <a:cs typeface="Tahoma" panose="020B0604030504040204" pitchFamily="34" charset="0"/>
                        </a:rPr>
                        <a:t>SANI 855263</a:t>
                      </a:r>
                    </a:p>
                    <a:p>
                      <a:pPr algn="just">
                        <a:lnSpc>
                          <a:spcPct val="115000"/>
                        </a:lnSpc>
                        <a:spcAft>
                          <a:spcPts val="0"/>
                        </a:spcAft>
                      </a:pPr>
                      <a:r>
                        <a:rPr lang="sl-SI" sz="1000">
                          <a:effectLst/>
                          <a:latin typeface="Tahoma" panose="020B0604030504040204" pitchFamily="34" charset="0"/>
                          <a:ea typeface="Tahoma" panose="020B0604030504040204" pitchFamily="34" charset="0"/>
                          <a:cs typeface="Tahoma" panose="020B0604030504040204" pitchFamily="34" charset="0"/>
                        </a:rPr>
                        <a:t>MLIN 855272</a:t>
                      </a:r>
                    </a:p>
                  </a:txBody>
                  <a:tcPr marL="31071" marR="3107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590835">
                <a:tc>
                  <a:txBody>
                    <a:bodyPr/>
                    <a:lstStyle/>
                    <a:p>
                      <a:pPr algn="just">
                        <a:lnSpc>
                          <a:spcPct val="115000"/>
                        </a:lnSpc>
                        <a:spcAft>
                          <a:spcPts val="0"/>
                        </a:spcAft>
                      </a:pPr>
                      <a:r>
                        <a:rPr lang="sl-SI" sz="1000">
                          <a:effectLst/>
                          <a:latin typeface="Tahoma" panose="020B0604030504040204" pitchFamily="34" charset="0"/>
                          <a:ea typeface="Tahoma" panose="020B0604030504040204" pitchFamily="34" charset="0"/>
                          <a:cs typeface="Tahoma" panose="020B0604030504040204" pitchFamily="34" charset="0"/>
                        </a:rPr>
                        <a:t> </a:t>
                      </a:r>
                    </a:p>
                    <a:p>
                      <a:pPr algn="just">
                        <a:lnSpc>
                          <a:spcPct val="115000"/>
                        </a:lnSpc>
                        <a:spcAft>
                          <a:spcPts val="0"/>
                        </a:spcAft>
                      </a:pPr>
                      <a:r>
                        <a:rPr lang="sl-SI" sz="1000">
                          <a:effectLst/>
                          <a:latin typeface="Tahoma" panose="020B0604030504040204" pitchFamily="34" charset="0"/>
                          <a:ea typeface="Tahoma" panose="020B0604030504040204" pitchFamily="34" charset="0"/>
                          <a:cs typeface="Tahoma" panose="020B0604030504040204" pitchFamily="34" charset="0"/>
                        </a:rPr>
                        <a:t>30.</a:t>
                      </a:r>
                    </a:p>
                  </a:txBody>
                  <a:tcPr marL="31071" marR="3107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sl-SI" sz="1000" b="1">
                          <a:effectLst/>
                          <a:latin typeface="Tahoma" panose="020B0604030504040204" pitchFamily="34" charset="0"/>
                          <a:ea typeface="Tahoma" panose="020B0604030504040204" pitchFamily="34" charset="0"/>
                          <a:cs typeface="Tahoma" panose="020B0604030504040204" pitchFamily="34" charset="0"/>
                        </a:rPr>
                        <a:t>SI 44465854</a:t>
                      </a:r>
                      <a:endParaRPr lang="sl-SI" sz="1000">
                        <a:effectLst/>
                        <a:latin typeface="Tahoma" panose="020B0604030504040204" pitchFamily="34" charset="0"/>
                        <a:ea typeface="Tahoma" panose="020B0604030504040204" pitchFamily="34" charset="0"/>
                        <a:cs typeface="Tahoma" panose="020B0604030504040204" pitchFamily="34" charset="0"/>
                      </a:endParaRPr>
                    </a:p>
                    <a:p>
                      <a:pPr algn="just">
                        <a:lnSpc>
                          <a:spcPct val="115000"/>
                        </a:lnSpc>
                        <a:spcAft>
                          <a:spcPts val="0"/>
                        </a:spcAft>
                      </a:pPr>
                      <a:r>
                        <a:rPr lang="sl-SI" sz="1000">
                          <a:effectLst/>
                          <a:latin typeface="Tahoma" panose="020B0604030504040204" pitchFamily="34" charset="0"/>
                          <a:ea typeface="Tahoma" panose="020B0604030504040204" pitchFamily="34" charset="0"/>
                          <a:cs typeface="Tahoma" panose="020B0604030504040204" pitchFamily="34" charset="0"/>
                        </a:rPr>
                        <a:t>Rojstvo: 30.4.2014</a:t>
                      </a:r>
                    </a:p>
                    <a:p>
                      <a:pPr algn="just">
                        <a:lnSpc>
                          <a:spcPct val="115000"/>
                        </a:lnSpc>
                        <a:spcAft>
                          <a:spcPts val="0"/>
                        </a:spcAft>
                      </a:pPr>
                      <a:r>
                        <a:rPr lang="sl-SI" sz="1000">
                          <a:effectLst/>
                          <a:latin typeface="Tahoma" panose="020B0604030504040204" pitchFamily="34" charset="0"/>
                          <a:ea typeface="Tahoma" panose="020B0604030504040204" pitchFamily="34" charset="0"/>
                          <a:cs typeface="Tahoma" panose="020B0604030504040204" pitchFamily="34" charset="0"/>
                        </a:rPr>
                        <a:t>O: Nato 853031</a:t>
                      </a:r>
                    </a:p>
                    <a:p>
                      <a:pPr algn="just">
                        <a:lnSpc>
                          <a:spcPct val="115000"/>
                        </a:lnSpc>
                        <a:spcAft>
                          <a:spcPts val="0"/>
                        </a:spcAft>
                      </a:pPr>
                      <a:r>
                        <a:rPr lang="sl-SI" sz="1000">
                          <a:effectLst/>
                          <a:latin typeface="Tahoma" panose="020B0604030504040204" pitchFamily="34" charset="0"/>
                          <a:ea typeface="Tahoma" panose="020B0604030504040204" pitchFamily="34" charset="0"/>
                          <a:cs typeface="Tahoma" panose="020B0604030504040204" pitchFamily="34" charset="0"/>
                        </a:rPr>
                        <a:t>M: Srna SI 53192042</a:t>
                      </a:r>
                    </a:p>
                  </a:txBody>
                  <a:tcPr marL="31071" marR="3107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sl-SI" sz="1000" dirty="0">
                          <a:effectLst/>
                          <a:latin typeface="Tahoma" panose="020B0604030504040204" pitchFamily="34" charset="0"/>
                          <a:ea typeface="Tahoma" panose="020B0604030504040204" pitchFamily="34" charset="0"/>
                          <a:cs typeface="Tahoma" panose="020B0604030504040204" pitchFamily="34" charset="0"/>
                        </a:rPr>
                        <a:t> </a:t>
                      </a:r>
                    </a:p>
                    <a:p>
                      <a:pPr algn="just">
                        <a:lnSpc>
                          <a:spcPct val="115000"/>
                        </a:lnSpc>
                        <a:spcAft>
                          <a:spcPts val="0"/>
                        </a:spcAft>
                      </a:pPr>
                      <a:r>
                        <a:rPr lang="sl-SI" sz="1000" dirty="0">
                          <a:effectLst/>
                          <a:latin typeface="Tahoma" panose="020B0604030504040204" pitchFamily="34" charset="0"/>
                          <a:ea typeface="Tahoma" panose="020B0604030504040204" pitchFamily="34" charset="0"/>
                          <a:cs typeface="Tahoma" panose="020B0604030504040204" pitchFamily="34" charset="0"/>
                        </a:rPr>
                        <a:t>Matk Vida Mihaela</a:t>
                      </a:r>
                    </a:p>
                    <a:p>
                      <a:pPr algn="just">
                        <a:lnSpc>
                          <a:spcPct val="115000"/>
                        </a:lnSpc>
                        <a:spcAft>
                          <a:spcPts val="0"/>
                        </a:spcAft>
                      </a:pPr>
                      <a:r>
                        <a:rPr lang="sl-SI" sz="1000" dirty="0">
                          <a:effectLst/>
                          <a:latin typeface="Tahoma" panose="020B0604030504040204" pitchFamily="34" charset="0"/>
                          <a:ea typeface="Tahoma" panose="020B0604030504040204" pitchFamily="34" charset="0"/>
                          <a:cs typeface="Tahoma" panose="020B0604030504040204" pitchFamily="34" charset="0"/>
                        </a:rPr>
                        <a:t>Robanov kot 39</a:t>
                      </a:r>
                    </a:p>
                    <a:p>
                      <a:pPr algn="just">
                        <a:lnSpc>
                          <a:spcPct val="115000"/>
                        </a:lnSpc>
                        <a:spcAft>
                          <a:spcPts val="0"/>
                        </a:spcAft>
                      </a:pPr>
                      <a:r>
                        <a:rPr lang="sl-SI" sz="1000" dirty="0">
                          <a:effectLst/>
                          <a:latin typeface="Tahoma" panose="020B0604030504040204" pitchFamily="34" charset="0"/>
                          <a:ea typeface="Tahoma" panose="020B0604030504040204" pitchFamily="34" charset="0"/>
                          <a:cs typeface="Tahoma" panose="020B0604030504040204" pitchFamily="34" charset="0"/>
                        </a:rPr>
                        <a:t>3335 Solčava</a:t>
                      </a:r>
                    </a:p>
                  </a:txBody>
                  <a:tcPr marL="31071" marR="3107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sl-SI" sz="1000" b="1" dirty="0">
                          <a:effectLst/>
                          <a:latin typeface="Tahoma" panose="020B0604030504040204" pitchFamily="34" charset="0"/>
                          <a:ea typeface="Tahoma" panose="020B0604030504040204" pitchFamily="34" charset="0"/>
                          <a:cs typeface="Tahoma" panose="020B0604030504040204" pitchFamily="34" charset="0"/>
                        </a:rPr>
                        <a:t>BM</a:t>
                      </a:r>
                      <a:endParaRPr lang="sl-SI" sz="1000" dirty="0">
                        <a:effectLst/>
                        <a:latin typeface="Tahoma" panose="020B0604030504040204" pitchFamily="34" charset="0"/>
                        <a:ea typeface="Tahoma" panose="020B0604030504040204" pitchFamily="34" charset="0"/>
                        <a:cs typeface="Tahoma" panose="020B0604030504040204" pitchFamily="34" charset="0"/>
                      </a:endParaRPr>
                    </a:p>
                    <a:p>
                      <a:pPr algn="just">
                        <a:lnSpc>
                          <a:spcPct val="115000"/>
                        </a:lnSpc>
                        <a:spcAft>
                          <a:spcPts val="0"/>
                        </a:spcAft>
                      </a:pPr>
                      <a:r>
                        <a:rPr lang="sl-SI" sz="1000" b="1" dirty="0">
                          <a:effectLst/>
                          <a:latin typeface="Tahoma" panose="020B0604030504040204" pitchFamily="34" charset="0"/>
                          <a:ea typeface="Tahoma" panose="020B0604030504040204" pitchFamily="34" charset="0"/>
                          <a:cs typeface="Tahoma" panose="020B0604030504040204" pitchFamily="34" charset="0"/>
                        </a:rPr>
                        <a:t>2019</a:t>
                      </a:r>
                      <a:endParaRPr lang="sl-SI" sz="1000" dirty="0">
                        <a:effectLst/>
                        <a:latin typeface="Tahoma" panose="020B0604030504040204" pitchFamily="34" charset="0"/>
                        <a:ea typeface="Tahoma" panose="020B0604030504040204" pitchFamily="34" charset="0"/>
                        <a:cs typeface="Tahoma" panose="020B0604030504040204" pitchFamily="34" charset="0"/>
                      </a:endParaRPr>
                    </a:p>
                  </a:txBody>
                  <a:tcPr marL="31071" marR="3107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sl-SI" sz="1000">
                          <a:effectLst/>
                          <a:latin typeface="Tahoma" panose="020B0604030504040204" pitchFamily="34" charset="0"/>
                          <a:ea typeface="Tahoma" panose="020B0604030504040204" pitchFamily="34" charset="0"/>
                          <a:cs typeface="Tahoma" panose="020B0604030504040204" pitchFamily="34" charset="0"/>
                        </a:rPr>
                        <a:t>118</a:t>
                      </a:r>
                    </a:p>
                    <a:p>
                      <a:pPr algn="just">
                        <a:lnSpc>
                          <a:spcPct val="115000"/>
                        </a:lnSpc>
                        <a:spcAft>
                          <a:spcPts val="0"/>
                        </a:spcAft>
                      </a:pPr>
                      <a:r>
                        <a:rPr lang="sl-SI" sz="1000">
                          <a:effectLst/>
                          <a:latin typeface="Tahoma" panose="020B0604030504040204" pitchFamily="34" charset="0"/>
                          <a:ea typeface="Tahoma" panose="020B0604030504040204" pitchFamily="34" charset="0"/>
                          <a:cs typeface="Tahoma" panose="020B0604030504040204" pitchFamily="34" charset="0"/>
                        </a:rPr>
                        <a:t>121</a:t>
                      </a:r>
                    </a:p>
                    <a:p>
                      <a:pPr algn="just">
                        <a:lnSpc>
                          <a:spcPct val="115000"/>
                        </a:lnSpc>
                        <a:spcAft>
                          <a:spcPts val="0"/>
                        </a:spcAft>
                      </a:pPr>
                      <a:r>
                        <a:rPr lang="sl-SI" sz="1000">
                          <a:effectLst/>
                          <a:latin typeface="Tahoma" panose="020B0604030504040204" pitchFamily="34" charset="0"/>
                          <a:ea typeface="Tahoma" panose="020B0604030504040204" pitchFamily="34" charset="0"/>
                          <a:cs typeface="Tahoma" panose="020B0604030504040204" pitchFamily="34" charset="0"/>
                        </a:rPr>
                        <a:t>118</a:t>
                      </a:r>
                    </a:p>
                    <a:p>
                      <a:pPr algn="just">
                        <a:lnSpc>
                          <a:spcPct val="115000"/>
                        </a:lnSpc>
                        <a:spcAft>
                          <a:spcPts val="0"/>
                        </a:spcAft>
                      </a:pPr>
                      <a:r>
                        <a:rPr lang="sl-SI" sz="1000">
                          <a:effectLst/>
                          <a:latin typeface="Tahoma" panose="020B0604030504040204" pitchFamily="34" charset="0"/>
                          <a:ea typeface="Tahoma" panose="020B0604030504040204" pitchFamily="34" charset="0"/>
                          <a:cs typeface="Tahoma" panose="020B0604030504040204" pitchFamily="34" charset="0"/>
                        </a:rPr>
                        <a:t>162</a:t>
                      </a:r>
                    </a:p>
                  </a:txBody>
                  <a:tcPr marL="31071" marR="3107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sl-SI" sz="1000">
                          <a:effectLst/>
                          <a:latin typeface="Tahoma" panose="020B0604030504040204" pitchFamily="34" charset="0"/>
                          <a:ea typeface="Tahoma" panose="020B0604030504040204" pitchFamily="34" charset="0"/>
                          <a:cs typeface="Tahoma" panose="020B0604030504040204" pitchFamily="34" charset="0"/>
                        </a:rPr>
                        <a:t>PIKO 855094</a:t>
                      </a:r>
                    </a:p>
                    <a:p>
                      <a:pPr algn="just">
                        <a:lnSpc>
                          <a:spcPct val="115000"/>
                        </a:lnSpc>
                        <a:spcAft>
                          <a:spcPts val="0"/>
                        </a:spcAft>
                      </a:pPr>
                      <a:r>
                        <a:rPr lang="sl-SI" sz="1000">
                          <a:effectLst/>
                          <a:latin typeface="Tahoma" panose="020B0604030504040204" pitchFamily="34" charset="0"/>
                          <a:ea typeface="Tahoma" panose="020B0604030504040204" pitchFamily="34" charset="0"/>
                          <a:cs typeface="Tahoma" panose="020B0604030504040204" pitchFamily="34" charset="0"/>
                        </a:rPr>
                        <a:t>MLIN 855094</a:t>
                      </a:r>
                    </a:p>
                  </a:txBody>
                  <a:tcPr marL="31071" marR="3107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590835">
                <a:tc>
                  <a:txBody>
                    <a:bodyPr/>
                    <a:lstStyle/>
                    <a:p>
                      <a:pPr algn="just">
                        <a:lnSpc>
                          <a:spcPct val="115000"/>
                        </a:lnSpc>
                        <a:spcAft>
                          <a:spcPts val="0"/>
                        </a:spcAft>
                      </a:pPr>
                      <a:r>
                        <a:rPr lang="sl-SI" sz="1000">
                          <a:effectLst/>
                          <a:latin typeface="Tahoma" panose="020B0604030504040204" pitchFamily="34" charset="0"/>
                          <a:ea typeface="Tahoma" panose="020B0604030504040204" pitchFamily="34" charset="0"/>
                          <a:cs typeface="Tahoma" panose="020B0604030504040204" pitchFamily="34" charset="0"/>
                        </a:rPr>
                        <a:t> </a:t>
                      </a:r>
                    </a:p>
                    <a:p>
                      <a:pPr algn="just">
                        <a:lnSpc>
                          <a:spcPct val="115000"/>
                        </a:lnSpc>
                        <a:spcAft>
                          <a:spcPts val="0"/>
                        </a:spcAft>
                      </a:pPr>
                      <a:r>
                        <a:rPr lang="sl-SI" sz="1000">
                          <a:effectLst/>
                          <a:latin typeface="Tahoma" panose="020B0604030504040204" pitchFamily="34" charset="0"/>
                          <a:ea typeface="Tahoma" panose="020B0604030504040204" pitchFamily="34" charset="0"/>
                          <a:cs typeface="Tahoma" panose="020B0604030504040204" pitchFamily="34" charset="0"/>
                        </a:rPr>
                        <a:t>31.</a:t>
                      </a:r>
                    </a:p>
                  </a:txBody>
                  <a:tcPr marL="31071" marR="3107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sl-SI" sz="1000" b="1">
                          <a:effectLst/>
                          <a:latin typeface="Tahoma" panose="020B0604030504040204" pitchFamily="34" charset="0"/>
                          <a:ea typeface="Tahoma" panose="020B0604030504040204" pitchFamily="34" charset="0"/>
                          <a:cs typeface="Tahoma" panose="020B0604030504040204" pitchFamily="34" charset="0"/>
                        </a:rPr>
                        <a:t>DETALA SI 04468552</a:t>
                      </a:r>
                      <a:endParaRPr lang="sl-SI" sz="1000">
                        <a:effectLst/>
                        <a:latin typeface="Tahoma" panose="020B0604030504040204" pitchFamily="34" charset="0"/>
                        <a:ea typeface="Tahoma" panose="020B0604030504040204" pitchFamily="34" charset="0"/>
                        <a:cs typeface="Tahoma" panose="020B0604030504040204" pitchFamily="34" charset="0"/>
                      </a:endParaRPr>
                    </a:p>
                    <a:p>
                      <a:pPr algn="just">
                        <a:lnSpc>
                          <a:spcPct val="115000"/>
                        </a:lnSpc>
                        <a:spcAft>
                          <a:spcPts val="0"/>
                        </a:spcAft>
                      </a:pPr>
                      <a:r>
                        <a:rPr lang="sl-SI" sz="1000">
                          <a:effectLst/>
                          <a:latin typeface="Tahoma" panose="020B0604030504040204" pitchFamily="34" charset="0"/>
                          <a:ea typeface="Tahoma" panose="020B0604030504040204" pitchFamily="34" charset="0"/>
                          <a:cs typeface="Tahoma" panose="020B0604030504040204" pitchFamily="34" charset="0"/>
                        </a:rPr>
                        <a:t>Rojstvo: 19.5.2014</a:t>
                      </a:r>
                    </a:p>
                    <a:p>
                      <a:pPr algn="just">
                        <a:lnSpc>
                          <a:spcPct val="115000"/>
                        </a:lnSpc>
                        <a:spcAft>
                          <a:spcPts val="0"/>
                        </a:spcAft>
                      </a:pPr>
                      <a:r>
                        <a:rPr lang="sl-SI" sz="1000">
                          <a:effectLst/>
                          <a:latin typeface="Tahoma" panose="020B0604030504040204" pitchFamily="34" charset="0"/>
                          <a:ea typeface="Tahoma" panose="020B0604030504040204" pitchFamily="34" charset="0"/>
                          <a:cs typeface="Tahoma" panose="020B0604030504040204" pitchFamily="34" charset="0"/>
                        </a:rPr>
                        <a:t>O: Solčavski 853029</a:t>
                      </a:r>
                    </a:p>
                    <a:p>
                      <a:pPr algn="just">
                        <a:lnSpc>
                          <a:spcPct val="115000"/>
                        </a:lnSpc>
                        <a:spcAft>
                          <a:spcPts val="0"/>
                        </a:spcAft>
                      </a:pPr>
                      <a:r>
                        <a:rPr lang="sl-SI" sz="1000">
                          <a:effectLst/>
                          <a:latin typeface="Tahoma" panose="020B0604030504040204" pitchFamily="34" charset="0"/>
                          <a:ea typeface="Tahoma" panose="020B0604030504040204" pitchFamily="34" charset="0"/>
                          <a:cs typeface="Tahoma" panose="020B0604030504040204" pitchFamily="34" charset="0"/>
                        </a:rPr>
                        <a:t>M: Jagoda SI 73592921</a:t>
                      </a:r>
                    </a:p>
                  </a:txBody>
                  <a:tcPr marL="31071" marR="3107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sl-SI" sz="1000" dirty="0">
                          <a:effectLst/>
                          <a:latin typeface="Tahoma" panose="020B0604030504040204" pitchFamily="34" charset="0"/>
                          <a:ea typeface="Tahoma" panose="020B0604030504040204" pitchFamily="34" charset="0"/>
                          <a:cs typeface="Tahoma" panose="020B0604030504040204" pitchFamily="34" charset="0"/>
                        </a:rPr>
                        <a:t> </a:t>
                      </a:r>
                    </a:p>
                    <a:p>
                      <a:pPr algn="just">
                        <a:lnSpc>
                          <a:spcPct val="115000"/>
                        </a:lnSpc>
                        <a:spcAft>
                          <a:spcPts val="0"/>
                        </a:spcAft>
                      </a:pPr>
                      <a:r>
                        <a:rPr lang="sl-SI" sz="1000" dirty="0" err="1">
                          <a:effectLst/>
                          <a:latin typeface="Tahoma" panose="020B0604030504040204" pitchFamily="34" charset="0"/>
                          <a:ea typeface="Tahoma" panose="020B0604030504040204" pitchFamily="34" charset="0"/>
                          <a:cs typeface="Tahoma" panose="020B0604030504040204" pitchFamily="34" charset="0"/>
                        </a:rPr>
                        <a:t>Kemperl</a:t>
                      </a:r>
                      <a:r>
                        <a:rPr lang="sl-SI" sz="1000" dirty="0">
                          <a:effectLst/>
                          <a:latin typeface="Tahoma" panose="020B0604030504040204" pitchFamily="34" charset="0"/>
                          <a:ea typeface="Tahoma" panose="020B0604030504040204" pitchFamily="34" charset="0"/>
                          <a:cs typeface="Tahoma" panose="020B0604030504040204" pitchFamily="34" charset="0"/>
                        </a:rPr>
                        <a:t> Janez</a:t>
                      </a:r>
                    </a:p>
                    <a:p>
                      <a:pPr algn="just">
                        <a:lnSpc>
                          <a:spcPct val="115000"/>
                        </a:lnSpc>
                        <a:spcAft>
                          <a:spcPts val="0"/>
                        </a:spcAft>
                      </a:pPr>
                      <a:r>
                        <a:rPr lang="sl-SI" sz="1000" dirty="0">
                          <a:effectLst/>
                          <a:latin typeface="Tahoma" panose="020B0604030504040204" pitchFamily="34" charset="0"/>
                          <a:ea typeface="Tahoma" panose="020B0604030504040204" pitchFamily="34" charset="0"/>
                          <a:cs typeface="Tahoma" panose="020B0604030504040204" pitchFamily="34" charset="0"/>
                        </a:rPr>
                        <a:t>Županje njive 21</a:t>
                      </a:r>
                    </a:p>
                    <a:p>
                      <a:pPr algn="just">
                        <a:lnSpc>
                          <a:spcPct val="115000"/>
                        </a:lnSpc>
                        <a:spcAft>
                          <a:spcPts val="0"/>
                        </a:spcAft>
                      </a:pPr>
                      <a:r>
                        <a:rPr lang="sl-SI" sz="1000" dirty="0">
                          <a:effectLst/>
                          <a:latin typeface="Tahoma" panose="020B0604030504040204" pitchFamily="34" charset="0"/>
                          <a:ea typeface="Tahoma" panose="020B0604030504040204" pitchFamily="34" charset="0"/>
                          <a:cs typeface="Tahoma" panose="020B0604030504040204" pitchFamily="34" charset="0"/>
                        </a:rPr>
                        <a:t>1242 Stahovica</a:t>
                      </a:r>
                    </a:p>
                  </a:txBody>
                  <a:tcPr marL="31071" marR="3107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sl-SI" sz="1000" b="1" dirty="0">
                          <a:effectLst/>
                          <a:latin typeface="Tahoma" panose="020B0604030504040204" pitchFamily="34" charset="0"/>
                          <a:ea typeface="Tahoma" panose="020B0604030504040204" pitchFamily="34" charset="0"/>
                          <a:cs typeface="Tahoma" panose="020B0604030504040204" pitchFamily="34" charset="0"/>
                        </a:rPr>
                        <a:t>BM</a:t>
                      </a:r>
                      <a:endParaRPr lang="sl-SI" sz="1000" dirty="0">
                        <a:effectLst/>
                        <a:latin typeface="Tahoma" panose="020B0604030504040204" pitchFamily="34" charset="0"/>
                        <a:ea typeface="Tahoma" panose="020B0604030504040204" pitchFamily="34" charset="0"/>
                        <a:cs typeface="Tahoma" panose="020B0604030504040204" pitchFamily="34" charset="0"/>
                      </a:endParaRPr>
                    </a:p>
                    <a:p>
                      <a:pPr algn="just">
                        <a:lnSpc>
                          <a:spcPct val="115000"/>
                        </a:lnSpc>
                        <a:spcAft>
                          <a:spcPts val="0"/>
                        </a:spcAft>
                      </a:pPr>
                      <a:r>
                        <a:rPr lang="sl-SI" sz="1000" b="1" dirty="0">
                          <a:effectLst/>
                          <a:latin typeface="Tahoma" panose="020B0604030504040204" pitchFamily="34" charset="0"/>
                          <a:ea typeface="Tahoma" panose="020B0604030504040204" pitchFamily="34" charset="0"/>
                          <a:cs typeface="Tahoma" panose="020B0604030504040204" pitchFamily="34" charset="0"/>
                        </a:rPr>
                        <a:t>2018</a:t>
                      </a:r>
                      <a:endParaRPr lang="sl-SI" sz="1000" dirty="0">
                        <a:effectLst/>
                        <a:latin typeface="Tahoma" panose="020B0604030504040204" pitchFamily="34" charset="0"/>
                        <a:ea typeface="Tahoma" panose="020B0604030504040204" pitchFamily="34" charset="0"/>
                        <a:cs typeface="Tahoma" panose="020B0604030504040204" pitchFamily="34" charset="0"/>
                      </a:endParaRPr>
                    </a:p>
                  </a:txBody>
                  <a:tcPr marL="31071" marR="3107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sl-SI" sz="1000">
                          <a:effectLst/>
                          <a:latin typeface="Tahoma" panose="020B0604030504040204" pitchFamily="34" charset="0"/>
                          <a:ea typeface="Tahoma" panose="020B0604030504040204" pitchFamily="34" charset="0"/>
                          <a:cs typeface="Tahoma" panose="020B0604030504040204" pitchFamily="34" charset="0"/>
                        </a:rPr>
                        <a:t>121</a:t>
                      </a:r>
                    </a:p>
                    <a:p>
                      <a:pPr algn="just">
                        <a:lnSpc>
                          <a:spcPct val="115000"/>
                        </a:lnSpc>
                        <a:spcAft>
                          <a:spcPts val="0"/>
                        </a:spcAft>
                      </a:pPr>
                      <a:r>
                        <a:rPr lang="sl-SI" sz="1000">
                          <a:effectLst/>
                          <a:latin typeface="Tahoma" panose="020B0604030504040204" pitchFamily="34" charset="0"/>
                          <a:ea typeface="Tahoma" panose="020B0604030504040204" pitchFamily="34" charset="0"/>
                          <a:cs typeface="Tahoma" panose="020B0604030504040204" pitchFamily="34" charset="0"/>
                        </a:rPr>
                        <a:t>124</a:t>
                      </a:r>
                    </a:p>
                    <a:p>
                      <a:pPr algn="just">
                        <a:lnSpc>
                          <a:spcPct val="115000"/>
                        </a:lnSpc>
                        <a:spcAft>
                          <a:spcPts val="0"/>
                        </a:spcAft>
                      </a:pPr>
                      <a:r>
                        <a:rPr lang="sl-SI" sz="1000">
                          <a:effectLst/>
                          <a:latin typeface="Tahoma" panose="020B0604030504040204" pitchFamily="34" charset="0"/>
                          <a:ea typeface="Tahoma" panose="020B0604030504040204" pitchFamily="34" charset="0"/>
                          <a:cs typeface="Tahoma" panose="020B0604030504040204" pitchFamily="34" charset="0"/>
                        </a:rPr>
                        <a:t>119</a:t>
                      </a:r>
                    </a:p>
                    <a:p>
                      <a:pPr algn="just">
                        <a:lnSpc>
                          <a:spcPct val="115000"/>
                        </a:lnSpc>
                        <a:spcAft>
                          <a:spcPts val="0"/>
                        </a:spcAft>
                      </a:pPr>
                      <a:r>
                        <a:rPr lang="sl-SI" sz="1000">
                          <a:effectLst/>
                          <a:latin typeface="Tahoma" panose="020B0604030504040204" pitchFamily="34" charset="0"/>
                          <a:ea typeface="Tahoma" panose="020B0604030504040204" pitchFamily="34" charset="0"/>
                          <a:cs typeface="Tahoma" panose="020B0604030504040204" pitchFamily="34" charset="0"/>
                        </a:rPr>
                        <a:t>178</a:t>
                      </a:r>
                    </a:p>
                  </a:txBody>
                  <a:tcPr marL="31071" marR="3107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sl-SI" sz="1000">
                          <a:effectLst/>
                          <a:latin typeface="Tahoma" panose="020B0604030504040204" pitchFamily="34" charset="0"/>
                          <a:ea typeface="Tahoma" panose="020B0604030504040204" pitchFamily="34" charset="0"/>
                          <a:cs typeface="Tahoma" panose="020B0604030504040204" pitchFamily="34" charset="0"/>
                        </a:rPr>
                        <a:t>SANI 855263</a:t>
                      </a:r>
                    </a:p>
                    <a:p>
                      <a:pPr algn="just">
                        <a:lnSpc>
                          <a:spcPct val="115000"/>
                        </a:lnSpc>
                        <a:spcAft>
                          <a:spcPts val="0"/>
                        </a:spcAft>
                      </a:pPr>
                      <a:r>
                        <a:rPr lang="sl-SI" sz="1000">
                          <a:effectLst/>
                          <a:latin typeface="Tahoma" panose="020B0604030504040204" pitchFamily="34" charset="0"/>
                          <a:ea typeface="Tahoma" panose="020B0604030504040204" pitchFamily="34" charset="0"/>
                          <a:cs typeface="Tahoma" panose="020B0604030504040204" pitchFamily="34" charset="0"/>
                        </a:rPr>
                        <a:t>PIKO 855094</a:t>
                      </a:r>
                    </a:p>
                  </a:txBody>
                  <a:tcPr marL="31071" marR="3107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4"/>
                  </a:ext>
                </a:extLst>
              </a:tr>
              <a:tr h="590835">
                <a:tc>
                  <a:txBody>
                    <a:bodyPr/>
                    <a:lstStyle/>
                    <a:p>
                      <a:pPr algn="just">
                        <a:lnSpc>
                          <a:spcPct val="115000"/>
                        </a:lnSpc>
                        <a:spcAft>
                          <a:spcPts val="0"/>
                        </a:spcAft>
                      </a:pPr>
                      <a:r>
                        <a:rPr lang="sl-SI" sz="1000">
                          <a:effectLst/>
                          <a:latin typeface="Tahoma" panose="020B0604030504040204" pitchFamily="34" charset="0"/>
                          <a:ea typeface="Tahoma" panose="020B0604030504040204" pitchFamily="34" charset="0"/>
                          <a:cs typeface="Tahoma" panose="020B0604030504040204" pitchFamily="34" charset="0"/>
                        </a:rPr>
                        <a:t> </a:t>
                      </a:r>
                    </a:p>
                    <a:p>
                      <a:pPr algn="just">
                        <a:lnSpc>
                          <a:spcPct val="115000"/>
                        </a:lnSpc>
                        <a:spcAft>
                          <a:spcPts val="0"/>
                        </a:spcAft>
                      </a:pPr>
                      <a:r>
                        <a:rPr lang="sl-SI" sz="1000">
                          <a:effectLst/>
                          <a:latin typeface="Tahoma" panose="020B0604030504040204" pitchFamily="34" charset="0"/>
                          <a:ea typeface="Tahoma" panose="020B0604030504040204" pitchFamily="34" charset="0"/>
                          <a:cs typeface="Tahoma" panose="020B0604030504040204" pitchFamily="34" charset="0"/>
                        </a:rPr>
                        <a:t>32.</a:t>
                      </a:r>
                    </a:p>
                  </a:txBody>
                  <a:tcPr marL="31071" marR="3107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sl-SI" sz="1000" b="1">
                          <a:effectLst/>
                          <a:latin typeface="Tahoma" panose="020B0604030504040204" pitchFamily="34" charset="0"/>
                          <a:ea typeface="Tahoma" panose="020B0604030504040204" pitchFamily="34" charset="0"/>
                          <a:cs typeface="Tahoma" panose="020B0604030504040204" pitchFamily="34" charset="0"/>
                        </a:rPr>
                        <a:t>SI 94411049</a:t>
                      </a:r>
                      <a:endParaRPr lang="sl-SI" sz="1000">
                        <a:effectLst/>
                        <a:latin typeface="Tahoma" panose="020B0604030504040204" pitchFamily="34" charset="0"/>
                        <a:ea typeface="Tahoma" panose="020B0604030504040204" pitchFamily="34" charset="0"/>
                        <a:cs typeface="Tahoma" panose="020B0604030504040204" pitchFamily="34" charset="0"/>
                      </a:endParaRPr>
                    </a:p>
                    <a:p>
                      <a:pPr algn="just">
                        <a:lnSpc>
                          <a:spcPct val="115000"/>
                        </a:lnSpc>
                        <a:spcAft>
                          <a:spcPts val="0"/>
                        </a:spcAft>
                      </a:pPr>
                      <a:r>
                        <a:rPr lang="sl-SI" sz="1000">
                          <a:effectLst/>
                          <a:latin typeface="Tahoma" panose="020B0604030504040204" pitchFamily="34" charset="0"/>
                          <a:ea typeface="Tahoma" panose="020B0604030504040204" pitchFamily="34" charset="0"/>
                          <a:cs typeface="Tahoma" panose="020B0604030504040204" pitchFamily="34" charset="0"/>
                        </a:rPr>
                        <a:t>Rojstvo: 27.5.2014</a:t>
                      </a:r>
                    </a:p>
                    <a:p>
                      <a:pPr algn="just">
                        <a:lnSpc>
                          <a:spcPct val="115000"/>
                        </a:lnSpc>
                        <a:spcAft>
                          <a:spcPts val="0"/>
                        </a:spcAft>
                      </a:pPr>
                      <a:r>
                        <a:rPr lang="sl-SI" sz="1000">
                          <a:effectLst/>
                          <a:latin typeface="Tahoma" panose="020B0604030504040204" pitchFamily="34" charset="0"/>
                          <a:ea typeface="Tahoma" panose="020B0604030504040204" pitchFamily="34" charset="0"/>
                          <a:cs typeface="Tahoma" panose="020B0604030504040204" pitchFamily="34" charset="0"/>
                        </a:rPr>
                        <a:t>O: Sest 853072</a:t>
                      </a:r>
                    </a:p>
                    <a:p>
                      <a:pPr algn="just">
                        <a:lnSpc>
                          <a:spcPct val="115000"/>
                        </a:lnSpc>
                        <a:spcAft>
                          <a:spcPts val="0"/>
                        </a:spcAft>
                      </a:pPr>
                      <a:r>
                        <a:rPr lang="sl-SI" sz="1000">
                          <a:effectLst/>
                          <a:latin typeface="Tahoma" panose="020B0604030504040204" pitchFamily="34" charset="0"/>
                          <a:ea typeface="Tahoma" panose="020B0604030504040204" pitchFamily="34" charset="0"/>
                          <a:cs typeface="Tahoma" panose="020B0604030504040204" pitchFamily="34" charset="0"/>
                        </a:rPr>
                        <a:t>M: Pisana SI 03812116</a:t>
                      </a:r>
                    </a:p>
                  </a:txBody>
                  <a:tcPr marL="31071" marR="3107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sl-SI" sz="1000">
                          <a:effectLst/>
                          <a:latin typeface="Tahoma" panose="020B0604030504040204" pitchFamily="34" charset="0"/>
                          <a:ea typeface="Tahoma" panose="020B0604030504040204" pitchFamily="34" charset="0"/>
                          <a:cs typeface="Tahoma" panose="020B0604030504040204" pitchFamily="34" charset="0"/>
                        </a:rPr>
                        <a:t> </a:t>
                      </a:r>
                    </a:p>
                    <a:p>
                      <a:pPr algn="just">
                        <a:lnSpc>
                          <a:spcPct val="115000"/>
                        </a:lnSpc>
                        <a:spcAft>
                          <a:spcPts val="0"/>
                        </a:spcAft>
                      </a:pPr>
                      <a:r>
                        <a:rPr lang="sl-SI" sz="1000">
                          <a:effectLst/>
                          <a:latin typeface="Tahoma" panose="020B0604030504040204" pitchFamily="34" charset="0"/>
                          <a:ea typeface="Tahoma" panose="020B0604030504040204" pitchFamily="34" charset="0"/>
                          <a:cs typeface="Tahoma" panose="020B0604030504040204" pitchFamily="34" charset="0"/>
                        </a:rPr>
                        <a:t>Veselič Peter</a:t>
                      </a:r>
                    </a:p>
                    <a:p>
                      <a:pPr algn="just">
                        <a:lnSpc>
                          <a:spcPct val="115000"/>
                        </a:lnSpc>
                        <a:spcAft>
                          <a:spcPts val="0"/>
                        </a:spcAft>
                      </a:pPr>
                      <a:r>
                        <a:rPr lang="sl-SI" sz="1000">
                          <a:effectLst/>
                          <a:latin typeface="Tahoma" panose="020B0604030504040204" pitchFamily="34" charset="0"/>
                          <a:ea typeface="Tahoma" panose="020B0604030504040204" pitchFamily="34" charset="0"/>
                          <a:cs typeface="Tahoma" panose="020B0604030504040204" pitchFamily="34" charset="0"/>
                        </a:rPr>
                        <a:t>Paka pri Predgradu 1</a:t>
                      </a:r>
                    </a:p>
                    <a:p>
                      <a:pPr algn="just">
                        <a:lnSpc>
                          <a:spcPct val="115000"/>
                        </a:lnSpc>
                        <a:spcAft>
                          <a:spcPts val="0"/>
                        </a:spcAft>
                      </a:pPr>
                      <a:r>
                        <a:rPr lang="sl-SI" sz="1000">
                          <a:effectLst/>
                          <a:latin typeface="Tahoma" panose="020B0604030504040204" pitchFamily="34" charset="0"/>
                          <a:ea typeface="Tahoma" panose="020B0604030504040204" pitchFamily="34" charset="0"/>
                          <a:cs typeface="Tahoma" panose="020B0604030504040204" pitchFamily="34" charset="0"/>
                        </a:rPr>
                        <a:t>8342 Stari trg ob Kolpi</a:t>
                      </a:r>
                    </a:p>
                  </a:txBody>
                  <a:tcPr marL="31071" marR="3107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sl-SI" sz="1000" b="1" dirty="0">
                          <a:effectLst/>
                          <a:latin typeface="Tahoma" panose="020B0604030504040204" pitchFamily="34" charset="0"/>
                          <a:ea typeface="Tahoma" panose="020B0604030504040204" pitchFamily="34" charset="0"/>
                          <a:cs typeface="Tahoma" panose="020B0604030504040204" pitchFamily="34" charset="0"/>
                        </a:rPr>
                        <a:t>BM</a:t>
                      </a:r>
                      <a:endParaRPr lang="sl-SI" sz="1000" dirty="0">
                        <a:effectLst/>
                        <a:latin typeface="Tahoma" panose="020B0604030504040204" pitchFamily="34" charset="0"/>
                        <a:ea typeface="Tahoma" panose="020B0604030504040204" pitchFamily="34" charset="0"/>
                        <a:cs typeface="Tahoma" panose="020B0604030504040204" pitchFamily="34" charset="0"/>
                      </a:endParaRPr>
                    </a:p>
                    <a:p>
                      <a:pPr algn="just">
                        <a:lnSpc>
                          <a:spcPct val="115000"/>
                        </a:lnSpc>
                        <a:spcAft>
                          <a:spcPts val="0"/>
                        </a:spcAft>
                      </a:pPr>
                      <a:r>
                        <a:rPr lang="sl-SI" sz="1000" b="1" dirty="0">
                          <a:effectLst/>
                          <a:latin typeface="Tahoma" panose="020B0604030504040204" pitchFamily="34" charset="0"/>
                          <a:ea typeface="Tahoma" panose="020B0604030504040204" pitchFamily="34" charset="0"/>
                          <a:cs typeface="Tahoma" panose="020B0604030504040204" pitchFamily="34" charset="0"/>
                        </a:rPr>
                        <a:t>2022</a:t>
                      </a:r>
                      <a:endParaRPr lang="sl-SI" sz="1000" dirty="0">
                        <a:effectLst/>
                        <a:latin typeface="Tahoma" panose="020B0604030504040204" pitchFamily="34" charset="0"/>
                        <a:ea typeface="Tahoma" panose="020B0604030504040204" pitchFamily="34" charset="0"/>
                        <a:cs typeface="Tahoma" panose="020B0604030504040204" pitchFamily="34" charset="0"/>
                      </a:endParaRPr>
                    </a:p>
                  </a:txBody>
                  <a:tcPr marL="31071" marR="3107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sl-SI" sz="1000" dirty="0">
                          <a:effectLst/>
                          <a:latin typeface="Tahoma" panose="020B0604030504040204" pitchFamily="34" charset="0"/>
                          <a:ea typeface="Tahoma" panose="020B0604030504040204" pitchFamily="34" charset="0"/>
                          <a:cs typeface="Tahoma" panose="020B0604030504040204" pitchFamily="34" charset="0"/>
                        </a:rPr>
                        <a:t>121</a:t>
                      </a:r>
                    </a:p>
                    <a:p>
                      <a:pPr algn="just">
                        <a:lnSpc>
                          <a:spcPct val="115000"/>
                        </a:lnSpc>
                        <a:spcAft>
                          <a:spcPts val="0"/>
                        </a:spcAft>
                      </a:pPr>
                      <a:r>
                        <a:rPr lang="sl-SI" sz="1000" dirty="0">
                          <a:effectLst/>
                          <a:latin typeface="Tahoma" panose="020B0604030504040204" pitchFamily="34" charset="0"/>
                          <a:ea typeface="Tahoma" panose="020B0604030504040204" pitchFamily="34" charset="0"/>
                          <a:cs typeface="Tahoma" panose="020B0604030504040204" pitchFamily="34" charset="0"/>
                        </a:rPr>
                        <a:t>124</a:t>
                      </a:r>
                    </a:p>
                    <a:p>
                      <a:pPr algn="just">
                        <a:lnSpc>
                          <a:spcPct val="115000"/>
                        </a:lnSpc>
                        <a:spcAft>
                          <a:spcPts val="0"/>
                        </a:spcAft>
                      </a:pPr>
                      <a:r>
                        <a:rPr lang="sl-SI" sz="1000" dirty="0">
                          <a:effectLst/>
                          <a:latin typeface="Tahoma" panose="020B0604030504040204" pitchFamily="34" charset="0"/>
                          <a:ea typeface="Tahoma" panose="020B0604030504040204" pitchFamily="34" charset="0"/>
                          <a:cs typeface="Tahoma" panose="020B0604030504040204" pitchFamily="34" charset="0"/>
                        </a:rPr>
                        <a:t>119</a:t>
                      </a:r>
                    </a:p>
                    <a:p>
                      <a:pPr algn="just">
                        <a:lnSpc>
                          <a:spcPct val="115000"/>
                        </a:lnSpc>
                        <a:spcAft>
                          <a:spcPts val="0"/>
                        </a:spcAft>
                      </a:pPr>
                      <a:r>
                        <a:rPr lang="sl-SI" sz="1000" dirty="0">
                          <a:effectLst/>
                          <a:latin typeface="Tahoma" panose="020B0604030504040204" pitchFamily="34" charset="0"/>
                          <a:ea typeface="Tahoma" panose="020B0604030504040204" pitchFamily="34" charset="0"/>
                          <a:cs typeface="Tahoma" panose="020B0604030504040204" pitchFamily="34" charset="0"/>
                        </a:rPr>
                        <a:t>178</a:t>
                      </a:r>
                    </a:p>
                  </a:txBody>
                  <a:tcPr marL="31071" marR="3107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sl-SI" sz="1000">
                          <a:effectLst/>
                          <a:latin typeface="Tahoma" panose="020B0604030504040204" pitchFamily="34" charset="0"/>
                          <a:ea typeface="Tahoma" panose="020B0604030504040204" pitchFamily="34" charset="0"/>
                          <a:cs typeface="Tahoma" panose="020B0604030504040204" pitchFamily="34" charset="0"/>
                        </a:rPr>
                        <a:t>SANI 855263</a:t>
                      </a:r>
                    </a:p>
                    <a:p>
                      <a:pPr algn="just">
                        <a:lnSpc>
                          <a:spcPct val="115000"/>
                        </a:lnSpc>
                        <a:spcAft>
                          <a:spcPts val="0"/>
                        </a:spcAft>
                      </a:pPr>
                      <a:r>
                        <a:rPr lang="sl-SI" sz="1000">
                          <a:effectLst/>
                          <a:latin typeface="Tahoma" panose="020B0604030504040204" pitchFamily="34" charset="0"/>
                          <a:ea typeface="Tahoma" panose="020B0604030504040204" pitchFamily="34" charset="0"/>
                          <a:cs typeface="Tahoma" panose="020B0604030504040204" pitchFamily="34" charset="0"/>
                        </a:rPr>
                        <a:t>NINKO 854045</a:t>
                      </a:r>
                    </a:p>
                  </a:txBody>
                  <a:tcPr marL="31071" marR="3107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5"/>
                  </a:ext>
                </a:extLst>
              </a:tr>
              <a:tr h="738544">
                <a:tc>
                  <a:txBody>
                    <a:bodyPr/>
                    <a:lstStyle/>
                    <a:p>
                      <a:pPr algn="just">
                        <a:lnSpc>
                          <a:spcPct val="115000"/>
                        </a:lnSpc>
                        <a:spcAft>
                          <a:spcPts val="0"/>
                        </a:spcAft>
                      </a:pPr>
                      <a:r>
                        <a:rPr lang="sl-SI" sz="1000">
                          <a:effectLst/>
                          <a:latin typeface="Tahoma" panose="020B0604030504040204" pitchFamily="34" charset="0"/>
                          <a:ea typeface="Tahoma" panose="020B0604030504040204" pitchFamily="34" charset="0"/>
                          <a:cs typeface="Tahoma" panose="020B0604030504040204" pitchFamily="34" charset="0"/>
                        </a:rPr>
                        <a:t> </a:t>
                      </a:r>
                    </a:p>
                    <a:p>
                      <a:pPr algn="just">
                        <a:lnSpc>
                          <a:spcPct val="115000"/>
                        </a:lnSpc>
                        <a:spcAft>
                          <a:spcPts val="0"/>
                        </a:spcAft>
                      </a:pPr>
                      <a:r>
                        <a:rPr lang="sl-SI" sz="1000">
                          <a:effectLst/>
                          <a:latin typeface="Tahoma" panose="020B0604030504040204" pitchFamily="34" charset="0"/>
                          <a:ea typeface="Tahoma" panose="020B0604030504040204" pitchFamily="34" charset="0"/>
                          <a:cs typeface="Tahoma" panose="020B0604030504040204" pitchFamily="34" charset="0"/>
                        </a:rPr>
                        <a:t>33.</a:t>
                      </a:r>
                    </a:p>
                  </a:txBody>
                  <a:tcPr marL="31071" marR="3107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sl-SI" sz="1000" b="1">
                          <a:effectLst/>
                          <a:latin typeface="Tahoma" panose="020B0604030504040204" pitchFamily="34" charset="0"/>
                          <a:ea typeface="Tahoma" panose="020B0604030504040204" pitchFamily="34" charset="0"/>
                          <a:cs typeface="Tahoma" panose="020B0604030504040204" pitchFamily="34" charset="0"/>
                        </a:rPr>
                        <a:t>SI 34387047</a:t>
                      </a:r>
                      <a:endParaRPr lang="sl-SI" sz="1000">
                        <a:effectLst/>
                        <a:latin typeface="Tahoma" panose="020B0604030504040204" pitchFamily="34" charset="0"/>
                        <a:ea typeface="Tahoma" panose="020B0604030504040204" pitchFamily="34" charset="0"/>
                        <a:cs typeface="Tahoma" panose="020B0604030504040204" pitchFamily="34" charset="0"/>
                      </a:endParaRPr>
                    </a:p>
                    <a:p>
                      <a:pPr algn="just">
                        <a:lnSpc>
                          <a:spcPct val="115000"/>
                        </a:lnSpc>
                        <a:spcAft>
                          <a:spcPts val="0"/>
                        </a:spcAft>
                      </a:pPr>
                      <a:r>
                        <a:rPr lang="sl-SI" sz="1000">
                          <a:effectLst/>
                          <a:latin typeface="Tahoma" panose="020B0604030504040204" pitchFamily="34" charset="0"/>
                          <a:ea typeface="Tahoma" panose="020B0604030504040204" pitchFamily="34" charset="0"/>
                          <a:cs typeface="Tahoma" panose="020B0604030504040204" pitchFamily="34" charset="0"/>
                        </a:rPr>
                        <a:t>Rojstvo: 27.6.2014</a:t>
                      </a:r>
                    </a:p>
                    <a:p>
                      <a:pPr algn="just">
                        <a:lnSpc>
                          <a:spcPct val="115000"/>
                        </a:lnSpc>
                        <a:spcAft>
                          <a:spcPts val="0"/>
                        </a:spcAft>
                      </a:pPr>
                      <a:r>
                        <a:rPr lang="sl-SI" sz="1000">
                          <a:effectLst/>
                          <a:latin typeface="Tahoma" panose="020B0604030504040204" pitchFamily="34" charset="0"/>
                          <a:ea typeface="Tahoma" panose="020B0604030504040204" pitchFamily="34" charset="0"/>
                          <a:cs typeface="Tahoma" panose="020B0604030504040204" pitchFamily="34" charset="0"/>
                        </a:rPr>
                        <a:t>O: Rudolf 853293</a:t>
                      </a:r>
                    </a:p>
                    <a:p>
                      <a:pPr algn="just">
                        <a:lnSpc>
                          <a:spcPct val="115000"/>
                        </a:lnSpc>
                        <a:spcAft>
                          <a:spcPts val="0"/>
                        </a:spcAft>
                      </a:pPr>
                      <a:r>
                        <a:rPr lang="sl-SI" sz="1000">
                          <a:effectLst/>
                          <a:latin typeface="Tahoma" panose="020B0604030504040204" pitchFamily="34" charset="0"/>
                          <a:ea typeface="Tahoma" panose="020B0604030504040204" pitchFamily="34" charset="0"/>
                          <a:cs typeface="Tahoma" panose="020B0604030504040204" pitchFamily="34" charset="0"/>
                        </a:rPr>
                        <a:t>M: SI 33531906</a:t>
                      </a:r>
                    </a:p>
                    <a:p>
                      <a:pPr algn="just">
                        <a:lnSpc>
                          <a:spcPct val="115000"/>
                        </a:lnSpc>
                        <a:spcAft>
                          <a:spcPts val="0"/>
                        </a:spcAft>
                      </a:pPr>
                      <a:r>
                        <a:rPr lang="sl-SI" sz="1000" b="1">
                          <a:effectLst/>
                          <a:latin typeface="Tahoma" panose="020B0604030504040204" pitchFamily="34" charset="0"/>
                          <a:ea typeface="Tahoma" panose="020B0604030504040204" pitchFamily="34" charset="0"/>
                          <a:cs typeface="Tahoma" panose="020B0604030504040204" pitchFamily="34" charset="0"/>
                        </a:rPr>
                        <a:t> </a:t>
                      </a:r>
                      <a:endParaRPr lang="sl-SI" sz="1000">
                        <a:effectLst/>
                        <a:latin typeface="Tahoma" panose="020B0604030504040204" pitchFamily="34" charset="0"/>
                        <a:ea typeface="Tahoma" panose="020B0604030504040204" pitchFamily="34" charset="0"/>
                        <a:cs typeface="Tahoma" panose="020B0604030504040204" pitchFamily="34" charset="0"/>
                      </a:endParaRPr>
                    </a:p>
                  </a:txBody>
                  <a:tcPr marL="31071" marR="3107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sl-SI" sz="1000">
                          <a:effectLst/>
                          <a:latin typeface="Tahoma" panose="020B0604030504040204" pitchFamily="34" charset="0"/>
                          <a:ea typeface="Tahoma" panose="020B0604030504040204" pitchFamily="34" charset="0"/>
                          <a:cs typeface="Tahoma" panose="020B0604030504040204" pitchFamily="34" charset="0"/>
                        </a:rPr>
                        <a:t> </a:t>
                      </a:r>
                    </a:p>
                    <a:p>
                      <a:pPr algn="just">
                        <a:lnSpc>
                          <a:spcPct val="115000"/>
                        </a:lnSpc>
                        <a:spcAft>
                          <a:spcPts val="0"/>
                        </a:spcAft>
                      </a:pPr>
                      <a:r>
                        <a:rPr lang="sl-SI" sz="1000">
                          <a:effectLst/>
                          <a:latin typeface="Tahoma" panose="020B0604030504040204" pitchFamily="34" charset="0"/>
                          <a:ea typeface="Tahoma" panose="020B0604030504040204" pitchFamily="34" charset="0"/>
                          <a:cs typeface="Tahoma" panose="020B0604030504040204" pitchFamily="34" charset="0"/>
                        </a:rPr>
                        <a:t>Premru Miha</a:t>
                      </a:r>
                    </a:p>
                    <a:p>
                      <a:pPr algn="just">
                        <a:lnSpc>
                          <a:spcPct val="115000"/>
                        </a:lnSpc>
                        <a:spcAft>
                          <a:spcPts val="0"/>
                        </a:spcAft>
                      </a:pPr>
                      <a:r>
                        <a:rPr lang="sl-SI" sz="1000">
                          <a:effectLst/>
                          <a:latin typeface="Tahoma" panose="020B0604030504040204" pitchFamily="34" charset="0"/>
                          <a:ea typeface="Tahoma" panose="020B0604030504040204" pitchFamily="34" charset="0"/>
                          <a:cs typeface="Tahoma" panose="020B0604030504040204" pitchFamily="34" charset="0"/>
                        </a:rPr>
                        <a:t>Jenkova ulica 16</a:t>
                      </a:r>
                    </a:p>
                    <a:p>
                      <a:pPr algn="just">
                        <a:lnSpc>
                          <a:spcPct val="115000"/>
                        </a:lnSpc>
                        <a:spcAft>
                          <a:spcPts val="0"/>
                        </a:spcAft>
                      </a:pPr>
                      <a:r>
                        <a:rPr lang="sl-SI" sz="1000">
                          <a:effectLst/>
                          <a:latin typeface="Tahoma" panose="020B0604030504040204" pitchFamily="34" charset="0"/>
                          <a:ea typeface="Tahoma" panose="020B0604030504040204" pitchFamily="34" charset="0"/>
                          <a:cs typeface="Tahoma" panose="020B0604030504040204" pitchFamily="34" charset="0"/>
                        </a:rPr>
                        <a:t>6230 Postojna</a:t>
                      </a:r>
                    </a:p>
                  </a:txBody>
                  <a:tcPr marL="31071" marR="3107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sl-SI" sz="1000" b="1">
                          <a:effectLst/>
                          <a:latin typeface="Tahoma" panose="020B0604030504040204" pitchFamily="34" charset="0"/>
                          <a:ea typeface="Tahoma" panose="020B0604030504040204" pitchFamily="34" charset="0"/>
                          <a:cs typeface="Tahoma" panose="020B0604030504040204" pitchFamily="34" charset="0"/>
                        </a:rPr>
                        <a:t>BM</a:t>
                      </a:r>
                      <a:endParaRPr lang="sl-SI" sz="1000">
                        <a:effectLst/>
                        <a:latin typeface="Tahoma" panose="020B0604030504040204" pitchFamily="34" charset="0"/>
                        <a:ea typeface="Tahoma" panose="020B0604030504040204" pitchFamily="34" charset="0"/>
                        <a:cs typeface="Tahoma" panose="020B0604030504040204" pitchFamily="34" charset="0"/>
                      </a:endParaRPr>
                    </a:p>
                    <a:p>
                      <a:pPr algn="just">
                        <a:lnSpc>
                          <a:spcPct val="115000"/>
                        </a:lnSpc>
                        <a:spcAft>
                          <a:spcPts val="0"/>
                        </a:spcAft>
                      </a:pPr>
                      <a:r>
                        <a:rPr lang="sl-SI" sz="1000" b="1">
                          <a:effectLst/>
                          <a:latin typeface="Tahoma" panose="020B0604030504040204" pitchFamily="34" charset="0"/>
                          <a:ea typeface="Tahoma" panose="020B0604030504040204" pitchFamily="34" charset="0"/>
                          <a:cs typeface="Tahoma" panose="020B0604030504040204" pitchFamily="34" charset="0"/>
                        </a:rPr>
                        <a:t>2019</a:t>
                      </a:r>
                      <a:endParaRPr lang="sl-SI" sz="1000">
                        <a:effectLst/>
                        <a:latin typeface="Tahoma" panose="020B0604030504040204" pitchFamily="34" charset="0"/>
                        <a:ea typeface="Tahoma" panose="020B0604030504040204" pitchFamily="34" charset="0"/>
                        <a:cs typeface="Tahoma" panose="020B0604030504040204" pitchFamily="34" charset="0"/>
                      </a:endParaRPr>
                    </a:p>
                  </a:txBody>
                  <a:tcPr marL="31071" marR="3107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sl-SI" sz="1000" dirty="0">
                          <a:effectLst/>
                          <a:latin typeface="Tahoma" panose="020B0604030504040204" pitchFamily="34" charset="0"/>
                          <a:ea typeface="Tahoma" panose="020B0604030504040204" pitchFamily="34" charset="0"/>
                          <a:cs typeface="Tahoma" panose="020B0604030504040204" pitchFamily="34" charset="0"/>
                        </a:rPr>
                        <a:t>124</a:t>
                      </a:r>
                    </a:p>
                    <a:p>
                      <a:pPr algn="just">
                        <a:lnSpc>
                          <a:spcPct val="115000"/>
                        </a:lnSpc>
                        <a:spcAft>
                          <a:spcPts val="0"/>
                        </a:spcAft>
                      </a:pPr>
                      <a:r>
                        <a:rPr lang="sl-SI" sz="1000" dirty="0">
                          <a:effectLst/>
                          <a:latin typeface="Tahoma" panose="020B0604030504040204" pitchFamily="34" charset="0"/>
                          <a:ea typeface="Tahoma" panose="020B0604030504040204" pitchFamily="34" charset="0"/>
                          <a:cs typeface="Tahoma" panose="020B0604030504040204" pitchFamily="34" charset="0"/>
                        </a:rPr>
                        <a:t>127</a:t>
                      </a:r>
                    </a:p>
                    <a:p>
                      <a:pPr algn="just">
                        <a:lnSpc>
                          <a:spcPct val="115000"/>
                        </a:lnSpc>
                        <a:spcAft>
                          <a:spcPts val="0"/>
                        </a:spcAft>
                      </a:pPr>
                      <a:r>
                        <a:rPr lang="sl-SI" sz="1000" dirty="0">
                          <a:effectLst/>
                          <a:latin typeface="Tahoma" panose="020B0604030504040204" pitchFamily="34" charset="0"/>
                          <a:ea typeface="Tahoma" panose="020B0604030504040204" pitchFamily="34" charset="0"/>
                          <a:cs typeface="Tahoma" panose="020B0604030504040204" pitchFamily="34" charset="0"/>
                        </a:rPr>
                        <a:t>125</a:t>
                      </a:r>
                    </a:p>
                    <a:p>
                      <a:pPr algn="just">
                        <a:lnSpc>
                          <a:spcPct val="115000"/>
                        </a:lnSpc>
                        <a:spcAft>
                          <a:spcPts val="0"/>
                        </a:spcAft>
                      </a:pPr>
                      <a:r>
                        <a:rPr lang="sl-SI" sz="1000" dirty="0">
                          <a:effectLst/>
                          <a:latin typeface="Tahoma" panose="020B0604030504040204" pitchFamily="34" charset="0"/>
                          <a:ea typeface="Tahoma" panose="020B0604030504040204" pitchFamily="34" charset="0"/>
                          <a:cs typeface="Tahoma" panose="020B0604030504040204" pitchFamily="34" charset="0"/>
                        </a:rPr>
                        <a:t>177</a:t>
                      </a:r>
                    </a:p>
                  </a:txBody>
                  <a:tcPr marL="31071" marR="3107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sl-SI" sz="1000" dirty="0">
                          <a:effectLst/>
                          <a:latin typeface="Tahoma" panose="020B0604030504040204" pitchFamily="34" charset="0"/>
                          <a:ea typeface="Tahoma" panose="020B0604030504040204" pitchFamily="34" charset="0"/>
                          <a:cs typeface="Tahoma" panose="020B0604030504040204" pitchFamily="34" charset="0"/>
                        </a:rPr>
                        <a:t>SANI 855263</a:t>
                      </a:r>
                    </a:p>
                    <a:p>
                      <a:pPr algn="just">
                        <a:lnSpc>
                          <a:spcPct val="115000"/>
                        </a:lnSpc>
                        <a:spcAft>
                          <a:spcPts val="0"/>
                        </a:spcAft>
                      </a:pPr>
                      <a:r>
                        <a:rPr lang="sl-SI" sz="1000" dirty="0">
                          <a:effectLst/>
                          <a:latin typeface="Tahoma" panose="020B0604030504040204" pitchFamily="34" charset="0"/>
                          <a:ea typeface="Tahoma" panose="020B0604030504040204" pitchFamily="34" charset="0"/>
                          <a:cs typeface="Tahoma" panose="020B0604030504040204" pitchFamily="34" charset="0"/>
                        </a:rPr>
                        <a:t>MLIN 855272</a:t>
                      </a:r>
                    </a:p>
                  </a:txBody>
                  <a:tcPr marL="31071" marR="3107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6"/>
                  </a:ext>
                </a:extLst>
              </a:tr>
              <a:tr h="738544">
                <a:tc>
                  <a:txBody>
                    <a:bodyPr/>
                    <a:lstStyle/>
                    <a:p>
                      <a:pPr algn="just">
                        <a:lnSpc>
                          <a:spcPct val="115000"/>
                        </a:lnSpc>
                        <a:spcAft>
                          <a:spcPts val="0"/>
                        </a:spcAft>
                      </a:pPr>
                      <a:r>
                        <a:rPr lang="sl-SI" sz="1000">
                          <a:effectLst/>
                          <a:latin typeface="Tahoma" panose="020B0604030504040204" pitchFamily="34" charset="0"/>
                          <a:ea typeface="Tahoma" panose="020B0604030504040204" pitchFamily="34" charset="0"/>
                          <a:cs typeface="Tahoma" panose="020B0604030504040204" pitchFamily="34" charset="0"/>
                        </a:rPr>
                        <a:t> </a:t>
                      </a:r>
                    </a:p>
                    <a:p>
                      <a:pPr algn="just">
                        <a:lnSpc>
                          <a:spcPct val="115000"/>
                        </a:lnSpc>
                        <a:spcAft>
                          <a:spcPts val="0"/>
                        </a:spcAft>
                      </a:pPr>
                      <a:r>
                        <a:rPr lang="sl-SI" sz="1000">
                          <a:effectLst/>
                          <a:latin typeface="Tahoma" panose="020B0604030504040204" pitchFamily="34" charset="0"/>
                          <a:ea typeface="Tahoma" panose="020B0604030504040204" pitchFamily="34" charset="0"/>
                          <a:cs typeface="Tahoma" panose="020B0604030504040204" pitchFamily="34" charset="0"/>
                        </a:rPr>
                        <a:t>34.</a:t>
                      </a:r>
                    </a:p>
                  </a:txBody>
                  <a:tcPr marL="31071" marR="3107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sl-SI" sz="1000" b="1" dirty="0">
                          <a:effectLst/>
                          <a:latin typeface="Tahoma" panose="020B0604030504040204" pitchFamily="34" charset="0"/>
                          <a:ea typeface="Tahoma" panose="020B0604030504040204" pitchFamily="34" charset="0"/>
                          <a:cs typeface="Tahoma" panose="020B0604030504040204" pitchFamily="34" charset="0"/>
                        </a:rPr>
                        <a:t>SI 54385706</a:t>
                      </a:r>
                      <a:endParaRPr lang="sl-SI" sz="1000" dirty="0">
                        <a:effectLst/>
                        <a:latin typeface="Tahoma" panose="020B0604030504040204" pitchFamily="34" charset="0"/>
                        <a:ea typeface="Tahoma" panose="020B0604030504040204" pitchFamily="34" charset="0"/>
                        <a:cs typeface="Tahoma" panose="020B0604030504040204" pitchFamily="34" charset="0"/>
                      </a:endParaRPr>
                    </a:p>
                    <a:p>
                      <a:pPr algn="just">
                        <a:lnSpc>
                          <a:spcPct val="115000"/>
                        </a:lnSpc>
                        <a:spcAft>
                          <a:spcPts val="0"/>
                        </a:spcAft>
                      </a:pPr>
                      <a:r>
                        <a:rPr lang="sl-SI" sz="1000" dirty="0">
                          <a:effectLst/>
                          <a:latin typeface="Tahoma" panose="020B0604030504040204" pitchFamily="34" charset="0"/>
                          <a:ea typeface="Tahoma" panose="020B0604030504040204" pitchFamily="34" charset="0"/>
                          <a:cs typeface="Tahoma" panose="020B0604030504040204" pitchFamily="34" charset="0"/>
                        </a:rPr>
                        <a:t>Rojstvo: 14.7.2014</a:t>
                      </a:r>
                    </a:p>
                    <a:p>
                      <a:pPr algn="just">
                        <a:lnSpc>
                          <a:spcPct val="115000"/>
                        </a:lnSpc>
                        <a:spcAft>
                          <a:spcPts val="0"/>
                        </a:spcAft>
                      </a:pPr>
                      <a:r>
                        <a:rPr lang="sl-SI" sz="1000" dirty="0">
                          <a:effectLst/>
                          <a:latin typeface="Tahoma" panose="020B0604030504040204" pitchFamily="34" charset="0"/>
                          <a:ea typeface="Tahoma" panose="020B0604030504040204" pitchFamily="34" charset="0"/>
                          <a:cs typeface="Tahoma" panose="020B0604030504040204" pitchFamily="34" charset="0"/>
                        </a:rPr>
                        <a:t>O: Stol 853210</a:t>
                      </a:r>
                    </a:p>
                    <a:p>
                      <a:pPr algn="just">
                        <a:lnSpc>
                          <a:spcPct val="115000"/>
                        </a:lnSpc>
                        <a:spcAft>
                          <a:spcPts val="0"/>
                        </a:spcAft>
                      </a:pPr>
                      <a:r>
                        <a:rPr lang="sl-SI" sz="1000" dirty="0">
                          <a:effectLst/>
                          <a:latin typeface="Tahoma" panose="020B0604030504040204" pitchFamily="34" charset="0"/>
                          <a:ea typeface="Tahoma" panose="020B0604030504040204" pitchFamily="34" charset="0"/>
                          <a:cs typeface="Tahoma" panose="020B0604030504040204" pitchFamily="34" charset="0"/>
                        </a:rPr>
                        <a:t>M: Srna SI 13524854</a:t>
                      </a:r>
                    </a:p>
                    <a:p>
                      <a:pPr algn="just">
                        <a:lnSpc>
                          <a:spcPct val="115000"/>
                        </a:lnSpc>
                        <a:spcAft>
                          <a:spcPts val="0"/>
                        </a:spcAft>
                      </a:pPr>
                      <a:r>
                        <a:rPr lang="sl-SI" sz="1000" dirty="0">
                          <a:effectLst/>
                          <a:latin typeface="Tahoma" panose="020B0604030504040204" pitchFamily="34" charset="0"/>
                          <a:ea typeface="Tahoma" panose="020B0604030504040204" pitchFamily="34" charset="0"/>
                          <a:cs typeface="Tahoma" panose="020B0604030504040204" pitchFamily="34" charset="0"/>
                        </a:rPr>
                        <a:t> </a:t>
                      </a:r>
                    </a:p>
                  </a:txBody>
                  <a:tcPr marL="31071" marR="3107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sl-SI" sz="1000">
                          <a:effectLst/>
                          <a:latin typeface="Tahoma" panose="020B0604030504040204" pitchFamily="34" charset="0"/>
                          <a:ea typeface="Tahoma" panose="020B0604030504040204" pitchFamily="34" charset="0"/>
                          <a:cs typeface="Tahoma" panose="020B0604030504040204" pitchFamily="34" charset="0"/>
                        </a:rPr>
                        <a:t> </a:t>
                      </a:r>
                    </a:p>
                    <a:p>
                      <a:pPr algn="just">
                        <a:lnSpc>
                          <a:spcPct val="115000"/>
                        </a:lnSpc>
                        <a:spcAft>
                          <a:spcPts val="0"/>
                        </a:spcAft>
                      </a:pPr>
                      <a:r>
                        <a:rPr lang="sl-SI" sz="1000">
                          <a:effectLst/>
                          <a:latin typeface="Tahoma" panose="020B0604030504040204" pitchFamily="34" charset="0"/>
                          <a:ea typeface="Tahoma" panose="020B0604030504040204" pitchFamily="34" charset="0"/>
                          <a:cs typeface="Tahoma" panose="020B0604030504040204" pitchFamily="34" charset="0"/>
                        </a:rPr>
                        <a:t>Kenda Marko</a:t>
                      </a:r>
                    </a:p>
                    <a:p>
                      <a:pPr algn="just">
                        <a:lnSpc>
                          <a:spcPct val="115000"/>
                        </a:lnSpc>
                        <a:spcAft>
                          <a:spcPts val="0"/>
                        </a:spcAft>
                      </a:pPr>
                      <a:r>
                        <a:rPr lang="sl-SI" sz="1000">
                          <a:effectLst/>
                          <a:latin typeface="Tahoma" panose="020B0604030504040204" pitchFamily="34" charset="0"/>
                          <a:ea typeface="Tahoma" panose="020B0604030504040204" pitchFamily="34" charset="0"/>
                          <a:cs typeface="Tahoma" panose="020B0604030504040204" pitchFamily="34" charset="0"/>
                        </a:rPr>
                        <a:t>Bača pri Podbrdu 14</a:t>
                      </a:r>
                    </a:p>
                    <a:p>
                      <a:pPr algn="just">
                        <a:lnSpc>
                          <a:spcPct val="115000"/>
                        </a:lnSpc>
                        <a:spcAft>
                          <a:spcPts val="0"/>
                        </a:spcAft>
                      </a:pPr>
                      <a:r>
                        <a:rPr lang="sl-SI" sz="1000">
                          <a:effectLst/>
                          <a:latin typeface="Tahoma" panose="020B0604030504040204" pitchFamily="34" charset="0"/>
                          <a:ea typeface="Tahoma" panose="020B0604030504040204" pitchFamily="34" charset="0"/>
                          <a:cs typeface="Tahoma" panose="020B0604030504040204" pitchFamily="34" charset="0"/>
                        </a:rPr>
                        <a:t>5243 Podbrdo </a:t>
                      </a:r>
                    </a:p>
                  </a:txBody>
                  <a:tcPr marL="31071" marR="3107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sl-SI" sz="1000" b="1">
                          <a:effectLst/>
                          <a:latin typeface="Tahoma" panose="020B0604030504040204" pitchFamily="34" charset="0"/>
                          <a:ea typeface="Tahoma" panose="020B0604030504040204" pitchFamily="34" charset="0"/>
                          <a:cs typeface="Tahoma" panose="020B0604030504040204" pitchFamily="34" charset="0"/>
                        </a:rPr>
                        <a:t>BM</a:t>
                      </a:r>
                      <a:endParaRPr lang="sl-SI" sz="1000">
                        <a:effectLst/>
                        <a:latin typeface="Tahoma" panose="020B0604030504040204" pitchFamily="34" charset="0"/>
                        <a:ea typeface="Tahoma" panose="020B0604030504040204" pitchFamily="34" charset="0"/>
                        <a:cs typeface="Tahoma" panose="020B0604030504040204" pitchFamily="34" charset="0"/>
                      </a:endParaRPr>
                    </a:p>
                    <a:p>
                      <a:pPr algn="just">
                        <a:lnSpc>
                          <a:spcPct val="115000"/>
                        </a:lnSpc>
                        <a:spcAft>
                          <a:spcPts val="0"/>
                        </a:spcAft>
                      </a:pPr>
                      <a:r>
                        <a:rPr lang="sl-SI" sz="1000" b="1">
                          <a:effectLst/>
                          <a:latin typeface="Tahoma" panose="020B0604030504040204" pitchFamily="34" charset="0"/>
                          <a:ea typeface="Tahoma" panose="020B0604030504040204" pitchFamily="34" charset="0"/>
                          <a:cs typeface="Tahoma" panose="020B0604030504040204" pitchFamily="34" charset="0"/>
                        </a:rPr>
                        <a:t>2018</a:t>
                      </a:r>
                      <a:endParaRPr lang="sl-SI" sz="1000">
                        <a:effectLst/>
                        <a:latin typeface="Tahoma" panose="020B0604030504040204" pitchFamily="34" charset="0"/>
                        <a:ea typeface="Tahoma" panose="020B0604030504040204" pitchFamily="34" charset="0"/>
                        <a:cs typeface="Tahoma" panose="020B0604030504040204" pitchFamily="34" charset="0"/>
                      </a:endParaRPr>
                    </a:p>
                  </a:txBody>
                  <a:tcPr marL="31071" marR="3107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sl-SI" sz="1000">
                          <a:effectLst/>
                          <a:latin typeface="Tahoma" panose="020B0604030504040204" pitchFamily="34" charset="0"/>
                          <a:ea typeface="Tahoma" panose="020B0604030504040204" pitchFamily="34" charset="0"/>
                          <a:cs typeface="Tahoma" panose="020B0604030504040204" pitchFamily="34" charset="0"/>
                        </a:rPr>
                        <a:t>120</a:t>
                      </a:r>
                    </a:p>
                    <a:p>
                      <a:pPr algn="just">
                        <a:lnSpc>
                          <a:spcPct val="115000"/>
                        </a:lnSpc>
                        <a:spcAft>
                          <a:spcPts val="0"/>
                        </a:spcAft>
                      </a:pPr>
                      <a:r>
                        <a:rPr lang="sl-SI" sz="1000">
                          <a:effectLst/>
                          <a:latin typeface="Tahoma" panose="020B0604030504040204" pitchFamily="34" charset="0"/>
                          <a:ea typeface="Tahoma" panose="020B0604030504040204" pitchFamily="34" charset="0"/>
                          <a:cs typeface="Tahoma" panose="020B0604030504040204" pitchFamily="34" charset="0"/>
                        </a:rPr>
                        <a:t>124</a:t>
                      </a:r>
                    </a:p>
                    <a:p>
                      <a:pPr algn="just">
                        <a:lnSpc>
                          <a:spcPct val="115000"/>
                        </a:lnSpc>
                        <a:spcAft>
                          <a:spcPts val="0"/>
                        </a:spcAft>
                      </a:pPr>
                      <a:r>
                        <a:rPr lang="sl-SI" sz="1000">
                          <a:effectLst/>
                          <a:latin typeface="Tahoma" panose="020B0604030504040204" pitchFamily="34" charset="0"/>
                          <a:ea typeface="Tahoma" panose="020B0604030504040204" pitchFamily="34" charset="0"/>
                          <a:cs typeface="Tahoma" panose="020B0604030504040204" pitchFamily="34" charset="0"/>
                        </a:rPr>
                        <a:t>117</a:t>
                      </a:r>
                    </a:p>
                    <a:p>
                      <a:pPr algn="just">
                        <a:lnSpc>
                          <a:spcPct val="115000"/>
                        </a:lnSpc>
                        <a:spcAft>
                          <a:spcPts val="0"/>
                        </a:spcAft>
                      </a:pPr>
                      <a:r>
                        <a:rPr lang="sl-SI" sz="1000">
                          <a:effectLst/>
                          <a:latin typeface="Tahoma" panose="020B0604030504040204" pitchFamily="34" charset="0"/>
                          <a:ea typeface="Tahoma" panose="020B0604030504040204" pitchFamily="34" charset="0"/>
                          <a:cs typeface="Tahoma" panose="020B0604030504040204" pitchFamily="34" charset="0"/>
                        </a:rPr>
                        <a:t>166</a:t>
                      </a:r>
                    </a:p>
                  </a:txBody>
                  <a:tcPr marL="31071" marR="3107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sl-SI" sz="1000" dirty="0">
                          <a:effectLst/>
                          <a:latin typeface="Tahoma" panose="020B0604030504040204" pitchFamily="34" charset="0"/>
                          <a:ea typeface="Tahoma" panose="020B0604030504040204" pitchFamily="34" charset="0"/>
                          <a:cs typeface="Tahoma" panose="020B0604030504040204" pitchFamily="34" charset="0"/>
                        </a:rPr>
                        <a:t>MLIN 855272</a:t>
                      </a:r>
                    </a:p>
                    <a:p>
                      <a:pPr algn="just">
                        <a:lnSpc>
                          <a:spcPct val="115000"/>
                        </a:lnSpc>
                        <a:spcAft>
                          <a:spcPts val="0"/>
                        </a:spcAft>
                      </a:pPr>
                      <a:r>
                        <a:rPr lang="sl-SI" sz="1000" dirty="0">
                          <a:effectLst/>
                          <a:latin typeface="Tahoma" panose="020B0604030504040204" pitchFamily="34" charset="0"/>
                          <a:ea typeface="Tahoma" panose="020B0604030504040204" pitchFamily="34" charset="0"/>
                          <a:cs typeface="Tahoma" panose="020B0604030504040204" pitchFamily="34" charset="0"/>
                        </a:rPr>
                        <a:t>SANI 855263</a:t>
                      </a:r>
                    </a:p>
                  </a:txBody>
                  <a:tcPr marL="31071" marR="3107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7"/>
                  </a:ext>
                </a:extLst>
              </a:tr>
            </a:tbl>
          </a:graphicData>
        </a:graphic>
      </p:graphicFrame>
    </p:spTree>
    <p:extLst>
      <p:ext uri="{BB962C8B-B14F-4D97-AF65-F5344CB8AC3E}">
        <p14:creationId xmlns:p14="http://schemas.microsoft.com/office/powerpoint/2010/main" val="120009590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ela 3"/>
          <p:cNvGraphicFramePr>
            <a:graphicFrameLocks noGrp="1"/>
          </p:cNvGraphicFramePr>
          <p:nvPr>
            <p:extLst>
              <p:ext uri="{D42A27DB-BD31-4B8C-83A1-F6EECF244321}">
                <p14:modId xmlns:p14="http://schemas.microsoft.com/office/powerpoint/2010/main" val="1367072033"/>
              </p:ext>
            </p:extLst>
          </p:nvPr>
        </p:nvGraphicFramePr>
        <p:xfrm>
          <a:off x="539553" y="476672"/>
          <a:ext cx="8136903" cy="5904655"/>
        </p:xfrm>
        <a:graphic>
          <a:graphicData uri="http://schemas.openxmlformats.org/drawingml/2006/table">
            <a:tbl>
              <a:tblPr firstRow="1" firstCol="1" lastRow="1" lastCol="1" bandRow="1" bandCol="1"/>
              <a:tblGrid>
                <a:gridCol w="432047">
                  <a:extLst>
                    <a:ext uri="{9D8B030D-6E8A-4147-A177-3AD203B41FA5}">
                      <a16:colId xmlns:a16="http://schemas.microsoft.com/office/drawing/2014/main" val="20000"/>
                    </a:ext>
                  </a:extLst>
                </a:gridCol>
                <a:gridCol w="2537173">
                  <a:extLst>
                    <a:ext uri="{9D8B030D-6E8A-4147-A177-3AD203B41FA5}">
                      <a16:colId xmlns:a16="http://schemas.microsoft.com/office/drawing/2014/main" val="20001"/>
                    </a:ext>
                  </a:extLst>
                </a:gridCol>
                <a:gridCol w="2189515">
                  <a:extLst>
                    <a:ext uri="{9D8B030D-6E8A-4147-A177-3AD203B41FA5}">
                      <a16:colId xmlns:a16="http://schemas.microsoft.com/office/drawing/2014/main" val="20002"/>
                    </a:ext>
                  </a:extLst>
                </a:gridCol>
                <a:gridCol w="782959">
                  <a:extLst>
                    <a:ext uri="{9D8B030D-6E8A-4147-A177-3AD203B41FA5}">
                      <a16:colId xmlns:a16="http://schemas.microsoft.com/office/drawing/2014/main" val="20003"/>
                    </a:ext>
                  </a:extLst>
                </a:gridCol>
                <a:gridCol w="541486">
                  <a:extLst>
                    <a:ext uri="{9D8B030D-6E8A-4147-A177-3AD203B41FA5}">
                      <a16:colId xmlns:a16="http://schemas.microsoft.com/office/drawing/2014/main" val="20004"/>
                    </a:ext>
                  </a:extLst>
                </a:gridCol>
                <a:gridCol w="1653723">
                  <a:extLst>
                    <a:ext uri="{9D8B030D-6E8A-4147-A177-3AD203B41FA5}">
                      <a16:colId xmlns:a16="http://schemas.microsoft.com/office/drawing/2014/main" val="20005"/>
                    </a:ext>
                  </a:extLst>
                </a:gridCol>
              </a:tblGrid>
              <a:tr h="952364">
                <a:tc>
                  <a:txBody>
                    <a:bodyPr/>
                    <a:lstStyle/>
                    <a:p>
                      <a:pPr algn="just">
                        <a:lnSpc>
                          <a:spcPct val="115000"/>
                        </a:lnSpc>
                        <a:spcAft>
                          <a:spcPts val="0"/>
                        </a:spcAft>
                      </a:pPr>
                      <a:r>
                        <a:rPr lang="sl-SI" sz="1000" dirty="0">
                          <a:effectLst/>
                          <a:latin typeface="Tahoma"/>
                          <a:ea typeface="Times New Roman"/>
                          <a:cs typeface="Times New Roman"/>
                        </a:rPr>
                        <a:t> </a:t>
                      </a:r>
                      <a:endParaRPr lang="sl-SI" sz="1000" dirty="0">
                        <a:effectLst/>
                        <a:latin typeface="Calibri"/>
                        <a:ea typeface="Calibri"/>
                        <a:cs typeface="Times New Roman"/>
                      </a:endParaRPr>
                    </a:p>
                    <a:p>
                      <a:pPr algn="just">
                        <a:lnSpc>
                          <a:spcPct val="115000"/>
                        </a:lnSpc>
                        <a:spcAft>
                          <a:spcPts val="0"/>
                        </a:spcAft>
                      </a:pPr>
                      <a:r>
                        <a:rPr lang="sl-SI" sz="1000" dirty="0">
                          <a:effectLst/>
                          <a:latin typeface="Tahoma"/>
                          <a:ea typeface="Times New Roman"/>
                          <a:cs typeface="Times New Roman"/>
                        </a:rPr>
                        <a:t>35.</a:t>
                      </a:r>
                      <a:endParaRPr lang="sl-SI" sz="1000" dirty="0">
                        <a:effectLst/>
                        <a:latin typeface="Calibri"/>
                        <a:ea typeface="Calibri"/>
                        <a:cs typeface="Times New Roman"/>
                      </a:endParaRPr>
                    </a:p>
                  </a:txBody>
                  <a:tcPr marL="44276" marR="4427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sl-SI" sz="1000" b="1" dirty="0">
                          <a:effectLst/>
                          <a:latin typeface="Tahoma"/>
                          <a:ea typeface="Times New Roman"/>
                          <a:cs typeface="Times New Roman"/>
                        </a:rPr>
                        <a:t>PLANINKA SI 04280060</a:t>
                      </a:r>
                      <a:endParaRPr lang="sl-SI" sz="1000" dirty="0">
                        <a:effectLst/>
                        <a:latin typeface="Calibri"/>
                        <a:ea typeface="Calibri"/>
                        <a:cs typeface="Times New Roman"/>
                      </a:endParaRPr>
                    </a:p>
                    <a:p>
                      <a:pPr algn="just">
                        <a:lnSpc>
                          <a:spcPct val="115000"/>
                        </a:lnSpc>
                        <a:spcAft>
                          <a:spcPts val="0"/>
                        </a:spcAft>
                      </a:pPr>
                      <a:r>
                        <a:rPr lang="sl-SI" sz="1000" dirty="0">
                          <a:effectLst/>
                          <a:latin typeface="Tahoma"/>
                          <a:ea typeface="Times New Roman"/>
                          <a:cs typeface="Times New Roman"/>
                        </a:rPr>
                        <a:t>Rojstvo: 31.7.2017</a:t>
                      </a:r>
                      <a:endParaRPr lang="sl-SI" sz="1000" dirty="0">
                        <a:effectLst/>
                        <a:latin typeface="Calibri"/>
                        <a:ea typeface="Calibri"/>
                        <a:cs typeface="Times New Roman"/>
                      </a:endParaRPr>
                    </a:p>
                    <a:p>
                      <a:pPr algn="just">
                        <a:lnSpc>
                          <a:spcPct val="115000"/>
                        </a:lnSpc>
                        <a:spcAft>
                          <a:spcPts val="0"/>
                        </a:spcAft>
                      </a:pPr>
                      <a:r>
                        <a:rPr lang="sl-SI" sz="1000" dirty="0">
                          <a:effectLst/>
                          <a:latin typeface="Tahoma"/>
                          <a:ea typeface="Times New Roman"/>
                          <a:cs typeface="Times New Roman"/>
                        </a:rPr>
                        <a:t>O: Grom 853271</a:t>
                      </a:r>
                      <a:endParaRPr lang="sl-SI" sz="1000" dirty="0">
                        <a:effectLst/>
                        <a:latin typeface="Calibri"/>
                        <a:ea typeface="Calibri"/>
                        <a:cs typeface="Times New Roman"/>
                      </a:endParaRPr>
                    </a:p>
                    <a:p>
                      <a:pPr algn="just">
                        <a:lnSpc>
                          <a:spcPct val="115000"/>
                        </a:lnSpc>
                        <a:spcAft>
                          <a:spcPts val="0"/>
                        </a:spcAft>
                      </a:pPr>
                      <a:r>
                        <a:rPr lang="sl-SI" sz="1000" dirty="0">
                          <a:effectLst/>
                          <a:latin typeface="Tahoma"/>
                          <a:ea typeface="Times New Roman"/>
                          <a:cs typeface="Times New Roman"/>
                        </a:rPr>
                        <a:t>M: Punči SI 33520092</a:t>
                      </a:r>
                      <a:endParaRPr lang="sl-SI" sz="1000" dirty="0">
                        <a:effectLst/>
                        <a:latin typeface="Calibri"/>
                        <a:ea typeface="Calibri"/>
                        <a:cs typeface="Times New Roman"/>
                      </a:endParaRPr>
                    </a:p>
                  </a:txBody>
                  <a:tcPr marL="44276" marR="4427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sl-SI" sz="1000">
                          <a:effectLst/>
                          <a:latin typeface="Tahoma"/>
                          <a:ea typeface="Times New Roman"/>
                          <a:cs typeface="Times New Roman"/>
                        </a:rPr>
                        <a:t> </a:t>
                      </a:r>
                      <a:endParaRPr lang="sl-SI" sz="1000">
                        <a:effectLst/>
                        <a:latin typeface="Calibri"/>
                        <a:ea typeface="Calibri"/>
                        <a:cs typeface="Times New Roman"/>
                      </a:endParaRPr>
                    </a:p>
                    <a:p>
                      <a:pPr algn="just">
                        <a:lnSpc>
                          <a:spcPct val="115000"/>
                        </a:lnSpc>
                        <a:spcAft>
                          <a:spcPts val="0"/>
                        </a:spcAft>
                      </a:pPr>
                      <a:r>
                        <a:rPr lang="sl-SI" sz="1000">
                          <a:effectLst/>
                          <a:latin typeface="Tahoma"/>
                          <a:ea typeface="Times New Roman"/>
                          <a:cs typeface="Times New Roman"/>
                        </a:rPr>
                        <a:t>Štimec Barbara</a:t>
                      </a:r>
                      <a:endParaRPr lang="sl-SI" sz="1000">
                        <a:effectLst/>
                        <a:latin typeface="Calibri"/>
                        <a:ea typeface="Calibri"/>
                        <a:cs typeface="Times New Roman"/>
                      </a:endParaRPr>
                    </a:p>
                    <a:p>
                      <a:pPr algn="just">
                        <a:lnSpc>
                          <a:spcPct val="115000"/>
                        </a:lnSpc>
                        <a:spcAft>
                          <a:spcPts val="0"/>
                        </a:spcAft>
                      </a:pPr>
                      <a:r>
                        <a:rPr lang="sl-SI" sz="1000">
                          <a:effectLst/>
                          <a:latin typeface="Tahoma"/>
                          <a:ea typeface="Times New Roman"/>
                          <a:cs typeface="Times New Roman"/>
                        </a:rPr>
                        <a:t>Krkovo nad faro 10</a:t>
                      </a:r>
                      <a:endParaRPr lang="sl-SI" sz="1000">
                        <a:effectLst/>
                        <a:latin typeface="Calibri"/>
                        <a:ea typeface="Calibri"/>
                        <a:cs typeface="Times New Roman"/>
                      </a:endParaRPr>
                    </a:p>
                    <a:p>
                      <a:pPr algn="just">
                        <a:lnSpc>
                          <a:spcPct val="115000"/>
                        </a:lnSpc>
                        <a:spcAft>
                          <a:spcPts val="0"/>
                        </a:spcAft>
                      </a:pPr>
                      <a:r>
                        <a:rPr lang="sl-SI" sz="1000">
                          <a:effectLst/>
                          <a:latin typeface="Tahoma"/>
                          <a:ea typeface="Times New Roman"/>
                          <a:cs typeface="Times New Roman"/>
                        </a:rPr>
                        <a:t>1336 Kostel</a:t>
                      </a:r>
                      <a:endParaRPr lang="sl-SI" sz="1000">
                        <a:effectLst/>
                        <a:latin typeface="Calibri"/>
                        <a:ea typeface="Calibri"/>
                        <a:cs typeface="Times New Roman"/>
                      </a:endParaRPr>
                    </a:p>
                    <a:p>
                      <a:pPr algn="just">
                        <a:lnSpc>
                          <a:spcPct val="115000"/>
                        </a:lnSpc>
                        <a:spcAft>
                          <a:spcPts val="0"/>
                        </a:spcAft>
                      </a:pPr>
                      <a:r>
                        <a:rPr lang="sl-SI" sz="1000">
                          <a:effectLst/>
                          <a:latin typeface="Tahoma"/>
                          <a:ea typeface="Times New Roman"/>
                          <a:cs typeface="Times New Roman"/>
                        </a:rPr>
                        <a:t> </a:t>
                      </a:r>
                      <a:endParaRPr lang="sl-SI" sz="1000">
                        <a:effectLst/>
                        <a:latin typeface="Calibri"/>
                        <a:ea typeface="Calibri"/>
                        <a:cs typeface="Times New Roman"/>
                      </a:endParaRPr>
                    </a:p>
                  </a:txBody>
                  <a:tcPr marL="44276" marR="4427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sl-SI" sz="1000" b="1">
                          <a:effectLst/>
                          <a:latin typeface="Tahoma"/>
                          <a:ea typeface="Times New Roman"/>
                          <a:cs typeface="Times New Roman"/>
                        </a:rPr>
                        <a:t>BM</a:t>
                      </a:r>
                      <a:endParaRPr lang="sl-SI" sz="1000">
                        <a:effectLst/>
                        <a:latin typeface="Calibri"/>
                        <a:ea typeface="Calibri"/>
                        <a:cs typeface="Times New Roman"/>
                      </a:endParaRPr>
                    </a:p>
                    <a:p>
                      <a:pPr algn="just">
                        <a:lnSpc>
                          <a:spcPct val="115000"/>
                        </a:lnSpc>
                        <a:spcAft>
                          <a:spcPts val="0"/>
                        </a:spcAft>
                      </a:pPr>
                      <a:r>
                        <a:rPr lang="sl-SI" sz="1000" b="1">
                          <a:effectLst/>
                          <a:latin typeface="Tahoma"/>
                          <a:ea typeface="Times New Roman"/>
                          <a:cs typeface="Times New Roman"/>
                        </a:rPr>
                        <a:t>2018</a:t>
                      </a:r>
                      <a:endParaRPr lang="sl-SI" sz="1000">
                        <a:effectLst/>
                        <a:latin typeface="Calibri"/>
                        <a:ea typeface="Calibri"/>
                        <a:cs typeface="Times New Roman"/>
                      </a:endParaRPr>
                    </a:p>
                  </a:txBody>
                  <a:tcPr marL="44276" marR="4427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sl-SI" sz="1000">
                          <a:effectLst/>
                          <a:latin typeface="Tahoma"/>
                          <a:ea typeface="Times New Roman"/>
                          <a:cs typeface="Times New Roman"/>
                        </a:rPr>
                        <a:t>116</a:t>
                      </a:r>
                      <a:endParaRPr lang="sl-SI" sz="1000">
                        <a:effectLst/>
                        <a:latin typeface="Calibri"/>
                        <a:ea typeface="Calibri"/>
                        <a:cs typeface="Times New Roman"/>
                      </a:endParaRPr>
                    </a:p>
                    <a:p>
                      <a:pPr algn="just">
                        <a:lnSpc>
                          <a:spcPct val="115000"/>
                        </a:lnSpc>
                        <a:spcAft>
                          <a:spcPts val="0"/>
                        </a:spcAft>
                      </a:pPr>
                      <a:r>
                        <a:rPr lang="sl-SI" sz="1000">
                          <a:effectLst/>
                          <a:latin typeface="Tahoma"/>
                          <a:ea typeface="Times New Roman"/>
                          <a:cs typeface="Times New Roman"/>
                        </a:rPr>
                        <a:t>118</a:t>
                      </a:r>
                      <a:endParaRPr lang="sl-SI" sz="1000">
                        <a:effectLst/>
                        <a:latin typeface="Calibri"/>
                        <a:ea typeface="Calibri"/>
                        <a:cs typeface="Times New Roman"/>
                      </a:endParaRPr>
                    </a:p>
                    <a:p>
                      <a:pPr algn="just">
                        <a:lnSpc>
                          <a:spcPct val="115000"/>
                        </a:lnSpc>
                        <a:spcAft>
                          <a:spcPts val="0"/>
                        </a:spcAft>
                      </a:pPr>
                      <a:r>
                        <a:rPr lang="sl-SI" sz="1000">
                          <a:effectLst/>
                          <a:latin typeface="Tahoma"/>
                          <a:ea typeface="Times New Roman"/>
                          <a:cs typeface="Times New Roman"/>
                        </a:rPr>
                        <a:t>114</a:t>
                      </a:r>
                      <a:endParaRPr lang="sl-SI" sz="1000">
                        <a:effectLst/>
                        <a:latin typeface="Calibri"/>
                        <a:ea typeface="Calibri"/>
                        <a:cs typeface="Times New Roman"/>
                      </a:endParaRPr>
                    </a:p>
                    <a:p>
                      <a:pPr algn="just">
                        <a:lnSpc>
                          <a:spcPct val="115000"/>
                        </a:lnSpc>
                        <a:spcAft>
                          <a:spcPts val="0"/>
                        </a:spcAft>
                      </a:pPr>
                      <a:r>
                        <a:rPr lang="sl-SI" sz="1000">
                          <a:effectLst/>
                          <a:latin typeface="Tahoma"/>
                          <a:ea typeface="Times New Roman"/>
                          <a:cs typeface="Times New Roman"/>
                        </a:rPr>
                        <a:t>169</a:t>
                      </a:r>
                      <a:endParaRPr lang="sl-SI" sz="1000">
                        <a:effectLst/>
                        <a:latin typeface="Calibri"/>
                        <a:ea typeface="Calibri"/>
                        <a:cs typeface="Times New Roman"/>
                      </a:endParaRPr>
                    </a:p>
                  </a:txBody>
                  <a:tcPr marL="44276" marR="4427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sl-SI" sz="1000">
                          <a:effectLst/>
                          <a:latin typeface="Tahoma"/>
                          <a:ea typeface="Times New Roman"/>
                          <a:cs typeface="Times New Roman"/>
                        </a:rPr>
                        <a:t>SANI 855263</a:t>
                      </a:r>
                      <a:endParaRPr lang="sl-SI" sz="1000">
                        <a:effectLst/>
                        <a:latin typeface="Calibri"/>
                        <a:ea typeface="Calibri"/>
                        <a:cs typeface="Times New Roman"/>
                      </a:endParaRPr>
                    </a:p>
                    <a:p>
                      <a:pPr algn="just">
                        <a:lnSpc>
                          <a:spcPct val="115000"/>
                        </a:lnSpc>
                        <a:spcAft>
                          <a:spcPts val="0"/>
                        </a:spcAft>
                      </a:pPr>
                      <a:r>
                        <a:rPr lang="sl-SI" sz="1000">
                          <a:effectLst/>
                          <a:latin typeface="Tahoma"/>
                          <a:ea typeface="Times New Roman"/>
                          <a:cs typeface="Times New Roman"/>
                        </a:rPr>
                        <a:t>MLIN 855272</a:t>
                      </a:r>
                      <a:endParaRPr lang="sl-SI" sz="1000">
                        <a:effectLst/>
                        <a:latin typeface="Calibri"/>
                        <a:ea typeface="Calibri"/>
                        <a:cs typeface="Times New Roman"/>
                      </a:endParaRPr>
                    </a:p>
                  </a:txBody>
                  <a:tcPr marL="44276" marR="4427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761891">
                <a:tc>
                  <a:txBody>
                    <a:bodyPr/>
                    <a:lstStyle/>
                    <a:p>
                      <a:pPr algn="just">
                        <a:lnSpc>
                          <a:spcPct val="115000"/>
                        </a:lnSpc>
                        <a:spcAft>
                          <a:spcPts val="0"/>
                        </a:spcAft>
                      </a:pPr>
                      <a:r>
                        <a:rPr lang="sl-SI" sz="1000">
                          <a:effectLst/>
                          <a:latin typeface="Tahoma"/>
                          <a:ea typeface="Times New Roman"/>
                          <a:cs typeface="Times New Roman"/>
                        </a:rPr>
                        <a:t> </a:t>
                      </a:r>
                      <a:endParaRPr lang="sl-SI" sz="1000">
                        <a:effectLst/>
                        <a:latin typeface="Calibri"/>
                        <a:ea typeface="Calibri"/>
                        <a:cs typeface="Times New Roman"/>
                      </a:endParaRPr>
                    </a:p>
                    <a:p>
                      <a:pPr algn="just">
                        <a:lnSpc>
                          <a:spcPct val="115000"/>
                        </a:lnSpc>
                        <a:spcAft>
                          <a:spcPts val="0"/>
                        </a:spcAft>
                      </a:pPr>
                      <a:r>
                        <a:rPr lang="sl-SI" sz="1000">
                          <a:effectLst/>
                          <a:latin typeface="Tahoma"/>
                          <a:ea typeface="Times New Roman"/>
                          <a:cs typeface="Times New Roman"/>
                        </a:rPr>
                        <a:t>36.</a:t>
                      </a:r>
                      <a:endParaRPr lang="sl-SI" sz="1000">
                        <a:effectLst/>
                        <a:latin typeface="Calibri"/>
                        <a:ea typeface="Calibri"/>
                        <a:cs typeface="Times New Roman"/>
                      </a:endParaRPr>
                    </a:p>
                  </a:txBody>
                  <a:tcPr marL="44276" marR="4427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sl-SI" sz="1000" b="1" dirty="0">
                          <a:effectLst/>
                          <a:latin typeface="Tahoma"/>
                          <a:ea typeface="Times New Roman"/>
                          <a:cs typeface="Times New Roman"/>
                        </a:rPr>
                        <a:t>AJKA SI 64383617</a:t>
                      </a:r>
                      <a:endParaRPr lang="sl-SI" sz="1000" dirty="0">
                        <a:effectLst/>
                        <a:latin typeface="Calibri"/>
                        <a:ea typeface="Calibri"/>
                        <a:cs typeface="Times New Roman"/>
                      </a:endParaRPr>
                    </a:p>
                    <a:p>
                      <a:pPr algn="just">
                        <a:lnSpc>
                          <a:spcPct val="115000"/>
                        </a:lnSpc>
                        <a:spcAft>
                          <a:spcPts val="0"/>
                        </a:spcAft>
                      </a:pPr>
                      <a:r>
                        <a:rPr lang="sl-SI" sz="1000" dirty="0">
                          <a:effectLst/>
                          <a:latin typeface="Tahoma"/>
                          <a:ea typeface="Times New Roman"/>
                          <a:cs typeface="Times New Roman"/>
                        </a:rPr>
                        <a:t>Rojstvo: 16.12.2014</a:t>
                      </a:r>
                      <a:endParaRPr lang="sl-SI" sz="1000" dirty="0">
                        <a:effectLst/>
                        <a:latin typeface="Calibri"/>
                        <a:ea typeface="Calibri"/>
                        <a:cs typeface="Times New Roman"/>
                      </a:endParaRPr>
                    </a:p>
                    <a:p>
                      <a:pPr algn="just">
                        <a:lnSpc>
                          <a:spcPct val="115000"/>
                        </a:lnSpc>
                        <a:spcAft>
                          <a:spcPts val="0"/>
                        </a:spcAft>
                      </a:pPr>
                      <a:r>
                        <a:rPr lang="sl-SI" sz="1000" dirty="0">
                          <a:effectLst/>
                          <a:latin typeface="Tahoma"/>
                          <a:ea typeface="Times New Roman"/>
                          <a:cs typeface="Times New Roman"/>
                        </a:rPr>
                        <a:t>O: </a:t>
                      </a:r>
                      <a:r>
                        <a:rPr lang="sl-SI" sz="1000" dirty="0" err="1">
                          <a:effectLst/>
                          <a:latin typeface="Tahoma"/>
                          <a:ea typeface="Times New Roman"/>
                          <a:cs typeface="Times New Roman"/>
                        </a:rPr>
                        <a:t>Gallileo</a:t>
                      </a:r>
                      <a:r>
                        <a:rPr lang="sl-SI" sz="1000" dirty="0">
                          <a:effectLst/>
                          <a:latin typeface="Tahoma"/>
                          <a:ea typeface="Times New Roman"/>
                          <a:cs typeface="Times New Roman"/>
                        </a:rPr>
                        <a:t> 852221</a:t>
                      </a:r>
                      <a:endParaRPr lang="sl-SI" sz="1000" dirty="0">
                        <a:effectLst/>
                        <a:latin typeface="Calibri"/>
                        <a:ea typeface="Calibri"/>
                        <a:cs typeface="Times New Roman"/>
                      </a:endParaRPr>
                    </a:p>
                    <a:p>
                      <a:pPr algn="just">
                        <a:lnSpc>
                          <a:spcPct val="115000"/>
                        </a:lnSpc>
                        <a:spcAft>
                          <a:spcPts val="0"/>
                        </a:spcAft>
                      </a:pPr>
                      <a:r>
                        <a:rPr lang="sl-SI" sz="1000" dirty="0">
                          <a:effectLst/>
                          <a:latin typeface="Tahoma"/>
                          <a:ea typeface="Times New Roman"/>
                          <a:cs typeface="Times New Roman"/>
                        </a:rPr>
                        <a:t>M: Ajda SI 53091556</a:t>
                      </a:r>
                      <a:endParaRPr lang="sl-SI" sz="1000" dirty="0">
                        <a:effectLst/>
                        <a:latin typeface="Calibri"/>
                        <a:ea typeface="Calibri"/>
                        <a:cs typeface="Times New Roman"/>
                      </a:endParaRPr>
                    </a:p>
                  </a:txBody>
                  <a:tcPr marL="44276" marR="4427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sl-SI" sz="1000" dirty="0">
                          <a:effectLst/>
                          <a:latin typeface="Tahoma"/>
                          <a:ea typeface="Times New Roman"/>
                          <a:cs typeface="Times New Roman"/>
                        </a:rPr>
                        <a:t> </a:t>
                      </a:r>
                      <a:endParaRPr lang="sl-SI" sz="1000" dirty="0">
                        <a:effectLst/>
                        <a:latin typeface="Calibri"/>
                        <a:ea typeface="Calibri"/>
                        <a:cs typeface="Times New Roman"/>
                      </a:endParaRPr>
                    </a:p>
                    <a:p>
                      <a:pPr algn="just">
                        <a:lnSpc>
                          <a:spcPct val="115000"/>
                        </a:lnSpc>
                        <a:spcAft>
                          <a:spcPts val="0"/>
                        </a:spcAft>
                      </a:pPr>
                      <a:r>
                        <a:rPr lang="sl-SI" sz="1000" dirty="0">
                          <a:effectLst/>
                          <a:latin typeface="Tahoma"/>
                          <a:ea typeface="Times New Roman"/>
                          <a:cs typeface="Times New Roman"/>
                        </a:rPr>
                        <a:t>Cencelj Anica</a:t>
                      </a:r>
                      <a:endParaRPr lang="sl-SI" sz="1000" dirty="0">
                        <a:effectLst/>
                        <a:latin typeface="Calibri"/>
                        <a:ea typeface="Calibri"/>
                        <a:cs typeface="Times New Roman"/>
                      </a:endParaRPr>
                    </a:p>
                    <a:p>
                      <a:pPr algn="just">
                        <a:lnSpc>
                          <a:spcPct val="115000"/>
                        </a:lnSpc>
                        <a:spcAft>
                          <a:spcPts val="0"/>
                        </a:spcAft>
                      </a:pPr>
                      <a:r>
                        <a:rPr lang="sl-SI" sz="1000" dirty="0">
                          <a:effectLst/>
                          <a:latin typeface="Tahoma"/>
                          <a:ea typeface="Times New Roman"/>
                          <a:cs typeface="Times New Roman"/>
                        </a:rPr>
                        <a:t>Jeronim 50</a:t>
                      </a:r>
                      <a:endParaRPr lang="sl-SI" sz="1000" dirty="0">
                        <a:effectLst/>
                        <a:latin typeface="Calibri"/>
                        <a:ea typeface="Calibri"/>
                        <a:cs typeface="Times New Roman"/>
                      </a:endParaRPr>
                    </a:p>
                    <a:p>
                      <a:pPr algn="just">
                        <a:lnSpc>
                          <a:spcPct val="115000"/>
                        </a:lnSpc>
                        <a:spcAft>
                          <a:spcPts val="0"/>
                        </a:spcAft>
                      </a:pPr>
                      <a:r>
                        <a:rPr lang="sl-SI" sz="1000" dirty="0">
                          <a:effectLst/>
                          <a:latin typeface="Tahoma"/>
                          <a:ea typeface="Times New Roman"/>
                          <a:cs typeface="Times New Roman"/>
                        </a:rPr>
                        <a:t>3305 Vransko</a:t>
                      </a:r>
                      <a:endParaRPr lang="sl-SI" sz="1000" dirty="0">
                        <a:effectLst/>
                        <a:latin typeface="Calibri"/>
                        <a:ea typeface="Calibri"/>
                        <a:cs typeface="Times New Roman"/>
                      </a:endParaRPr>
                    </a:p>
                  </a:txBody>
                  <a:tcPr marL="44276" marR="4427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sl-SI" sz="1000" b="1">
                          <a:effectLst/>
                          <a:latin typeface="Tahoma"/>
                          <a:ea typeface="Times New Roman"/>
                          <a:cs typeface="Times New Roman"/>
                        </a:rPr>
                        <a:t>BM</a:t>
                      </a:r>
                      <a:endParaRPr lang="sl-SI" sz="1000">
                        <a:effectLst/>
                        <a:latin typeface="Calibri"/>
                        <a:ea typeface="Calibri"/>
                        <a:cs typeface="Times New Roman"/>
                      </a:endParaRPr>
                    </a:p>
                    <a:p>
                      <a:pPr algn="just">
                        <a:lnSpc>
                          <a:spcPct val="115000"/>
                        </a:lnSpc>
                        <a:spcAft>
                          <a:spcPts val="0"/>
                        </a:spcAft>
                      </a:pPr>
                      <a:r>
                        <a:rPr lang="sl-SI" sz="1000" b="1">
                          <a:effectLst/>
                          <a:latin typeface="Tahoma"/>
                          <a:ea typeface="Times New Roman"/>
                          <a:cs typeface="Times New Roman"/>
                        </a:rPr>
                        <a:t>2018</a:t>
                      </a:r>
                      <a:endParaRPr lang="sl-SI" sz="1000">
                        <a:effectLst/>
                        <a:latin typeface="Calibri"/>
                        <a:ea typeface="Calibri"/>
                        <a:cs typeface="Times New Roman"/>
                      </a:endParaRPr>
                    </a:p>
                  </a:txBody>
                  <a:tcPr marL="44276" marR="4427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sl-SI" sz="1000">
                          <a:effectLst/>
                          <a:latin typeface="Tahoma"/>
                          <a:ea typeface="Times New Roman"/>
                          <a:cs typeface="Times New Roman"/>
                        </a:rPr>
                        <a:t>127</a:t>
                      </a:r>
                      <a:endParaRPr lang="sl-SI" sz="1000">
                        <a:effectLst/>
                        <a:latin typeface="Calibri"/>
                        <a:ea typeface="Calibri"/>
                        <a:cs typeface="Times New Roman"/>
                      </a:endParaRPr>
                    </a:p>
                    <a:p>
                      <a:pPr algn="just">
                        <a:lnSpc>
                          <a:spcPct val="115000"/>
                        </a:lnSpc>
                        <a:spcAft>
                          <a:spcPts val="0"/>
                        </a:spcAft>
                      </a:pPr>
                      <a:r>
                        <a:rPr lang="sl-SI" sz="1000">
                          <a:effectLst/>
                          <a:latin typeface="Tahoma"/>
                          <a:ea typeface="Times New Roman"/>
                          <a:cs typeface="Times New Roman"/>
                        </a:rPr>
                        <a:t>130</a:t>
                      </a:r>
                      <a:endParaRPr lang="sl-SI" sz="1000">
                        <a:effectLst/>
                        <a:latin typeface="Calibri"/>
                        <a:ea typeface="Calibri"/>
                        <a:cs typeface="Times New Roman"/>
                      </a:endParaRPr>
                    </a:p>
                    <a:p>
                      <a:pPr algn="just">
                        <a:lnSpc>
                          <a:spcPct val="115000"/>
                        </a:lnSpc>
                        <a:spcAft>
                          <a:spcPts val="0"/>
                        </a:spcAft>
                      </a:pPr>
                      <a:r>
                        <a:rPr lang="sl-SI" sz="1000">
                          <a:effectLst/>
                          <a:latin typeface="Tahoma"/>
                          <a:ea typeface="Times New Roman"/>
                          <a:cs typeface="Times New Roman"/>
                        </a:rPr>
                        <a:t>123</a:t>
                      </a:r>
                      <a:endParaRPr lang="sl-SI" sz="1000">
                        <a:effectLst/>
                        <a:latin typeface="Calibri"/>
                        <a:ea typeface="Calibri"/>
                        <a:cs typeface="Times New Roman"/>
                      </a:endParaRPr>
                    </a:p>
                    <a:p>
                      <a:pPr algn="just">
                        <a:lnSpc>
                          <a:spcPct val="115000"/>
                        </a:lnSpc>
                        <a:spcAft>
                          <a:spcPts val="0"/>
                        </a:spcAft>
                      </a:pPr>
                      <a:r>
                        <a:rPr lang="sl-SI" sz="1000">
                          <a:effectLst/>
                          <a:latin typeface="Tahoma"/>
                          <a:ea typeface="Times New Roman"/>
                          <a:cs typeface="Times New Roman"/>
                        </a:rPr>
                        <a:t>171</a:t>
                      </a:r>
                      <a:endParaRPr lang="sl-SI" sz="1000">
                        <a:effectLst/>
                        <a:latin typeface="Calibri"/>
                        <a:ea typeface="Calibri"/>
                        <a:cs typeface="Times New Roman"/>
                      </a:endParaRPr>
                    </a:p>
                  </a:txBody>
                  <a:tcPr marL="44276" marR="4427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sl-SI" sz="1000">
                          <a:effectLst/>
                          <a:latin typeface="Tahoma"/>
                          <a:ea typeface="Times New Roman"/>
                          <a:cs typeface="Times New Roman"/>
                        </a:rPr>
                        <a:t>SANI 855263</a:t>
                      </a:r>
                      <a:endParaRPr lang="sl-SI" sz="1000">
                        <a:effectLst/>
                        <a:latin typeface="Calibri"/>
                        <a:ea typeface="Calibri"/>
                        <a:cs typeface="Times New Roman"/>
                      </a:endParaRPr>
                    </a:p>
                    <a:p>
                      <a:pPr algn="just">
                        <a:lnSpc>
                          <a:spcPct val="115000"/>
                        </a:lnSpc>
                        <a:spcAft>
                          <a:spcPts val="0"/>
                        </a:spcAft>
                      </a:pPr>
                      <a:r>
                        <a:rPr lang="sl-SI" sz="1000">
                          <a:effectLst/>
                          <a:latin typeface="Tahoma"/>
                          <a:ea typeface="Times New Roman"/>
                          <a:cs typeface="Times New Roman"/>
                        </a:rPr>
                        <a:t>MLIN 855272</a:t>
                      </a:r>
                      <a:endParaRPr lang="sl-SI" sz="1000">
                        <a:effectLst/>
                        <a:latin typeface="Calibri"/>
                        <a:ea typeface="Calibri"/>
                        <a:cs typeface="Times New Roman"/>
                      </a:endParaRPr>
                    </a:p>
                  </a:txBody>
                  <a:tcPr marL="44276" marR="4427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761891">
                <a:tc>
                  <a:txBody>
                    <a:bodyPr/>
                    <a:lstStyle/>
                    <a:p>
                      <a:pPr algn="just">
                        <a:lnSpc>
                          <a:spcPct val="115000"/>
                        </a:lnSpc>
                        <a:spcAft>
                          <a:spcPts val="0"/>
                        </a:spcAft>
                      </a:pPr>
                      <a:r>
                        <a:rPr lang="sl-SI" sz="1000">
                          <a:effectLst/>
                          <a:latin typeface="Tahoma"/>
                          <a:ea typeface="Times New Roman"/>
                          <a:cs typeface="Times New Roman"/>
                        </a:rPr>
                        <a:t> </a:t>
                      </a:r>
                      <a:endParaRPr lang="sl-SI" sz="1000">
                        <a:effectLst/>
                        <a:latin typeface="Calibri"/>
                        <a:ea typeface="Calibri"/>
                        <a:cs typeface="Times New Roman"/>
                      </a:endParaRPr>
                    </a:p>
                    <a:p>
                      <a:pPr algn="just">
                        <a:lnSpc>
                          <a:spcPct val="115000"/>
                        </a:lnSpc>
                        <a:spcAft>
                          <a:spcPts val="0"/>
                        </a:spcAft>
                      </a:pPr>
                      <a:r>
                        <a:rPr lang="sl-SI" sz="1000">
                          <a:effectLst/>
                          <a:latin typeface="Tahoma"/>
                          <a:ea typeface="Times New Roman"/>
                          <a:cs typeface="Times New Roman"/>
                        </a:rPr>
                        <a:t>37.</a:t>
                      </a:r>
                      <a:endParaRPr lang="sl-SI" sz="1000">
                        <a:effectLst/>
                        <a:latin typeface="Calibri"/>
                        <a:ea typeface="Calibri"/>
                        <a:cs typeface="Times New Roman"/>
                      </a:endParaRPr>
                    </a:p>
                  </a:txBody>
                  <a:tcPr marL="44276" marR="4427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sl-SI" sz="1000" b="1">
                          <a:effectLst/>
                          <a:latin typeface="Tahoma"/>
                          <a:ea typeface="Times New Roman"/>
                          <a:cs typeface="Times New Roman"/>
                        </a:rPr>
                        <a:t>SI 94536984</a:t>
                      </a:r>
                      <a:endParaRPr lang="sl-SI" sz="1000">
                        <a:effectLst/>
                        <a:latin typeface="Calibri"/>
                        <a:ea typeface="Calibri"/>
                        <a:cs typeface="Times New Roman"/>
                      </a:endParaRPr>
                    </a:p>
                    <a:p>
                      <a:pPr algn="just">
                        <a:lnSpc>
                          <a:spcPct val="115000"/>
                        </a:lnSpc>
                        <a:spcAft>
                          <a:spcPts val="0"/>
                        </a:spcAft>
                      </a:pPr>
                      <a:r>
                        <a:rPr lang="sl-SI" sz="1000">
                          <a:effectLst/>
                          <a:latin typeface="Tahoma"/>
                          <a:ea typeface="Times New Roman"/>
                          <a:cs typeface="Times New Roman"/>
                        </a:rPr>
                        <a:t>Rojstvo: 10.1.2015</a:t>
                      </a:r>
                      <a:endParaRPr lang="sl-SI" sz="1000">
                        <a:effectLst/>
                        <a:latin typeface="Calibri"/>
                        <a:ea typeface="Calibri"/>
                        <a:cs typeface="Times New Roman"/>
                      </a:endParaRPr>
                    </a:p>
                    <a:p>
                      <a:pPr algn="just">
                        <a:lnSpc>
                          <a:spcPct val="115000"/>
                        </a:lnSpc>
                        <a:spcAft>
                          <a:spcPts val="0"/>
                        </a:spcAft>
                      </a:pPr>
                      <a:r>
                        <a:rPr lang="sl-SI" sz="1000">
                          <a:effectLst/>
                          <a:latin typeface="Tahoma"/>
                          <a:ea typeface="Times New Roman"/>
                          <a:cs typeface="Times New Roman"/>
                        </a:rPr>
                        <a:t>O: Sest 853072</a:t>
                      </a:r>
                      <a:endParaRPr lang="sl-SI" sz="1000">
                        <a:effectLst/>
                        <a:latin typeface="Calibri"/>
                        <a:ea typeface="Calibri"/>
                        <a:cs typeface="Times New Roman"/>
                      </a:endParaRPr>
                    </a:p>
                    <a:p>
                      <a:pPr algn="just">
                        <a:lnSpc>
                          <a:spcPct val="115000"/>
                        </a:lnSpc>
                        <a:spcAft>
                          <a:spcPts val="0"/>
                        </a:spcAft>
                      </a:pPr>
                      <a:r>
                        <a:rPr lang="sl-SI" sz="1000">
                          <a:effectLst/>
                          <a:latin typeface="Tahoma"/>
                          <a:ea typeface="Times New Roman"/>
                          <a:cs typeface="Times New Roman"/>
                        </a:rPr>
                        <a:t>M: Zvonka SI 83715956</a:t>
                      </a:r>
                      <a:endParaRPr lang="sl-SI" sz="1000">
                        <a:effectLst/>
                        <a:latin typeface="Calibri"/>
                        <a:ea typeface="Calibri"/>
                        <a:cs typeface="Times New Roman"/>
                      </a:endParaRPr>
                    </a:p>
                  </a:txBody>
                  <a:tcPr marL="44276" marR="4427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sl-SI" sz="1000" dirty="0">
                          <a:effectLst/>
                          <a:latin typeface="Tahoma"/>
                          <a:ea typeface="Times New Roman"/>
                          <a:cs typeface="Times New Roman"/>
                        </a:rPr>
                        <a:t> </a:t>
                      </a:r>
                      <a:endParaRPr lang="sl-SI" sz="1000" dirty="0">
                        <a:effectLst/>
                        <a:latin typeface="Calibri"/>
                        <a:ea typeface="Calibri"/>
                        <a:cs typeface="Times New Roman"/>
                      </a:endParaRPr>
                    </a:p>
                    <a:p>
                      <a:pPr algn="just">
                        <a:lnSpc>
                          <a:spcPct val="115000"/>
                        </a:lnSpc>
                        <a:spcAft>
                          <a:spcPts val="0"/>
                        </a:spcAft>
                      </a:pPr>
                      <a:r>
                        <a:rPr lang="sl-SI" sz="1000" dirty="0">
                          <a:effectLst/>
                          <a:latin typeface="Tahoma"/>
                          <a:ea typeface="Times New Roman"/>
                          <a:cs typeface="Times New Roman"/>
                        </a:rPr>
                        <a:t>Štefančič Blaž</a:t>
                      </a:r>
                      <a:endParaRPr lang="sl-SI" sz="1000" dirty="0">
                        <a:effectLst/>
                        <a:latin typeface="Calibri"/>
                        <a:ea typeface="Calibri"/>
                        <a:cs typeface="Times New Roman"/>
                      </a:endParaRPr>
                    </a:p>
                    <a:p>
                      <a:pPr algn="just">
                        <a:lnSpc>
                          <a:spcPct val="115000"/>
                        </a:lnSpc>
                        <a:spcAft>
                          <a:spcPts val="0"/>
                        </a:spcAft>
                      </a:pPr>
                      <a:r>
                        <a:rPr lang="sl-SI" sz="1000" dirty="0">
                          <a:effectLst/>
                          <a:latin typeface="Tahoma"/>
                          <a:ea typeface="Times New Roman"/>
                          <a:cs typeface="Times New Roman"/>
                        </a:rPr>
                        <a:t>Fara 2a</a:t>
                      </a:r>
                      <a:endParaRPr lang="sl-SI" sz="1000" dirty="0">
                        <a:effectLst/>
                        <a:latin typeface="Calibri"/>
                        <a:ea typeface="Calibri"/>
                        <a:cs typeface="Times New Roman"/>
                      </a:endParaRPr>
                    </a:p>
                    <a:p>
                      <a:pPr algn="just">
                        <a:lnSpc>
                          <a:spcPct val="115000"/>
                        </a:lnSpc>
                        <a:spcAft>
                          <a:spcPts val="0"/>
                        </a:spcAft>
                      </a:pPr>
                      <a:r>
                        <a:rPr lang="sl-SI" sz="1000" dirty="0">
                          <a:effectLst/>
                          <a:latin typeface="Tahoma"/>
                          <a:ea typeface="Times New Roman"/>
                          <a:cs typeface="Times New Roman"/>
                        </a:rPr>
                        <a:t>1336 Kostel</a:t>
                      </a:r>
                      <a:endParaRPr lang="sl-SI" sz="1000" dirty="0">
                        <a:effectLst/>
                        <a:latin typeface="Calibri"/>
                        <a:ea typeface="Calibri"/>
                        <a:cs typeface="Times New Roman"/>
                      </a:endParaRPr>
                    </a:p>
                  </a:txBody>
                  <a:tcPr marL="44276" marR="4427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sl-SI" sz="1000" b="1">
                          <a:effectLst/>
                          <a:latin typeface="Tahoma"/>
                          <a:ea typeface="Times New Roman"/>
                          <a:cs typeface="Times New Roman"/>
                        </a:rPr>
                        <a:t>BM</a:t>
                      </a:r>
                      <a:endParaRPr lang="sl-SI" sz="1000">
                        <a:effectLst/>
                        <a:latin typeface="Calibri"/>
                        <a:ea typeface="Calibri"/>
                        <a:cs typeface="Times New Roman"/>
                      </a:endParaRPr>
                    </a:p>
                    <a:p>
                      <a:pPr algn="just">
                        <a:lnSpc>
                          <a:spcPct val="115000"/>
                        </a:lnSpc>
                        <a:spcAft>
                          <a:spcPts val="0"/>
                        </a:spcAft>
                      </a:pPr>
                      <a:r>
                        <a:rPr lang="sl-SI" sz="1000" b="1">
                          <a:effectLst/>
                          <a:latin typeface="Tahoma"/>
                          <a:ea typeface="Times New Roman"/>
                          <a:cs typeface="Times New Roman"/>
                        </a:rPr>
                        <a:t>2020</a:t>
                      </a:r>
                      <a:endParaRPr lang="sl-SI" sz="1000">
                        <a:effectLst/>
                        <a:latin typeface="Calibri"/>
                        <a:ea typeface="Calibri"/>
                        <a:cs typeface="Times New Roman"/>
                      </a:endParaRPr>
                    </a:p>
                  </a:txBody>
                  <a:tcPr marL="44276" marR="4427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sl-SI" sz="1000">
                          <a:effectLst/>
                          <a:latin typeface="Tahoma"/>
                          <a:ea typeface="Times New Roman"/>
                          <a:cs typeface="Times New Roman"/>
                        </a:rPr>
                        <a:t>115</a:t>
                      </a:r>
                      <a:endParaRPr lang="sl-SI" sz="1000">
                        <a:effectLst/>
                        <a:latin typeface="Calibri"/>
                        <a:ea typeface="Calibri"/>
                        <a:cs typeface="Times New Roman"/>
                      </a:endParaRPr>
                    </a:p>
                    <a:p>
                      <a:pPr algn="just">
                        <a:lnSpc>
                          <a:spcPct val="115000"/>
                        </a:lnSpc>
                        <a:spcAft>
                          <a:spcPts val="0"/>
                        </a:spcAft>
                      </a:pPr>
                      <a:r>
                        <a:rPr lang="sl-SI" sz="1000">
                          <a:effectLst/>
                          <a:latin typeface="Tahoma"/>
                          <a:ea typeface="Times New Roman"/>
                          <a:cs typeface="Times New Roman"/>
                        </a:rPr>
                        <a:t>118</a:t>
                      </a:r>
                      <a:endParaRPr lang="sl-SI" sz="1000">
                        <a:effectLst/>
                        <a:latin typeface="Calibri"/>
                        <a:ea typeface="Calibri"/>
                        <a:cs typeface="Times New Roman"/>
                      </a:endParaRPr>
                    </a:p>
                    <a:p>
                      <a:pPr algn="just">
                        <a:lnSpc>
                          <a:spcPct val="115000"/>
                        </a:lnSpc>
                        <a:spcAft>
                          <a:spcPts val="0"/>
                        </a:spcAft>
                      </a:pPr>
                      <a:r>
                        <a:rPr lang="sl-SI" sz="1000">
                          <a:effectLst/>
                          <a:latin typeface="Tahoma"/>
                          <a:ea typeface="Times New Roman"/>
                          <a:cs typeface="Times New Roman"/>
                        </a:rPr>
                        <a:t>119</a:t>
                      </a:r>
                      <a:endParaRPr lang="sl-SI" sz="1000">
                        <a:effectLst/>
                        <a:latin typeface="Calibri"/>
                        <a:ea typeface="Calibri"/>
                        <a:cs typeface="Times New Roman"/>
                      </a:endParaRPr>
                    </a:p>
                    <a:p>
                      <a:pPr algn="just">
                        <a:lnSpc>
                          <a:spcPct val="115000"/>
                        </a:lnSpc>
                        <a:spcAft>
                          <a:spcPts val="0"/>
                        </a:spcAft>
                      </a:pPr>
                      <a:r>
                        <a:rPr lang="sl-SI" sz="1000">
                          <a:effectLst/>
                          <a:latin typeface="Tahoma"/>
                          <a:ea typeface="Times New Roman"/>
                          <a:cs typeface="Times New Roman"/>
                        </a:rPr>
                        <a:t>155</a:t>
                      </a:r>
                      <a:endParaRPr lang="sl-SI" sz="1000">
                        <a:effectLst/>
                        <a:latin typeface="Calibri"/>
                        <a:ea typeface="Calibri"/>
                        <a:cs typeface="Times New Roman"/>
                      </a:endParaRPr>
                    </a:p>
                  </a:txBody>
                  <a:tcPr marL="44276" marR="4427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sl-SI" sz="1000">
                          <a:effectLst/>
                          <a:latin typeface="Tahoma"/>
                          <a:ea typeface="Times New Roman"/>
                          <a:cs typeface="Times New Roman"/>
                        </a:rPr>
                        <a:t>PIKO 855094</a:t>
                      </a:r>
                      <a:endParaRPr lang="sl-SI" sz="1000">
                        <a:effectLst/>
                        <a:latin typeface="Calibri"/>
                        <a:ea typeface="Calibri"/>
                        <a:cs typeface="Times New Roman"/>
                      </a:endParaRPr>
                    </a:p>
                    <a:p>
                      <a:pPr algn="just">
                        <a:lnSpc>
                          <a:spcPct val="115000"/>
                        </a:lnSpc>
                        <a:spcAft>
                          <a:spcPts val="0"/>
                        </a:spcAft>
                      </a:pPr>
                      <a:r>
                        <a:rPr lang="sl-SI" sz="1000">
                          <a:effectLst/>
                          <a:latin typeface="Tahoma"/>
                          <a:ea typeface="Times New Roman"/>
                          <a:cs typeface="Times New Roman"/>
                        </a:rPr>
                        <a:t>NINKO 854045</a:t>
                      </a:r>
                      <a:endParaRPr lang="sl-SI" sz="1000">
                        <a:effectLst/>
                        <a:latin typeface="Calibri"/>
                        <a:ea typeface="Calibri"/>
                        <a:cs typeface="Times New Roman"/>
                      </a:endParaRPr>
                    </a:p>
                  </a:txBody>
                  <a:tcPr marL="44276" marR="4427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761891">
                <a:tc>
                  <a:txBody>
                    <a:bodyPr/>
                    <a:lstStyle/>
                    <a:p>
                      <a:pPr algn="just">
                        <a:lnSpc>
                          <a:spcPct val="115000"/>
                        </a:lnSpc>
                        <a:spcAft>
                          <a:spcPts val="0"/>
                        </a:spcAft>
                      </a:pPr>
                      <a:r>
                        <a:rPr lang="sl-SI" sz="1000">
                          <a:effectLst/>
                          <a:latin typeface="Tahoma"/>
                          <a:ea typeface="Times New Roman"/>
                          <a:cs typeface="Times New Roman"/>
                        </a:rPr>
                        <a:t> </a:t>
                      </a:r>
                      <a:endParaRPr lang="sl-SI" sz="1000">
                        <a:effectLst/>
                        <a:latin typeface="Calibri"/>
                        <a:ea typeface="Calibri"/>
                        <a:cs typeface="Times New Roman"/>
                      </a:endParaRPr>
                    </a:p>
                    <a:p>
                      <a:pPr algn="just">
                        <a:lnSpc>
                          <a:spcPct val="115000"/>
                        </a:lnSpc>
                        <a:spcAft>
                          <a:spcPts val="0"/>
                        </a:spcAft>
                      </a:pPr>
                      <a:r>
                        <a:rPr lang="sl-SI" sz="1000">
                          <a:effectLst/>
                          <a:latin typeface="Tahoma"/>
                          <a:ea typeface="Times New Roman"/>
                          <a:cs typeface="Times New Roman"/>
                        </a:rPr>
                        <a:t>38.</a:t>
                      </a:r>
                      <a:endParaRPr lang="sl-SI" sz="1000">
                        <a:effectLst/>
                        <a:latin typeface="Calibri"/>
                        <a:ea typeface="Calibri"/>
                        <a:cs typeface="Times New Roman"/>
                      </a:endParaRPr>
                    </a:p>
                  </a:txBody>
                  <a:tcPr marL="44276" marR="4427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sl-SI" sz="1000" b="1">
                          <a:effectLst/>
                          <a:latin typeface="Tahoma"/>
                          <a:ea typeface="Times New Roman"/>
                          <a:cs typeface="Times New Roman"/>
                        </a:rPr>
                        <a:t>RESKA SI 04587233</a:t>
                      </a:r>
                      <a:endParaRPr lang="sl-SI" sz="1000">
                        <a:effectLst/>
                        <a:latin typeface="Calibri"/>
                        <a:ea typeface="Calibri"/>
                        <a:cs typeface="Times New Roman"/>
                      </a:endParaRPr>
                    </a:p>
                    <a:p>
                      <a:pPr algn="just">
                        <a:lnSpc>
                          <a:spcPct val="115000"/>
                        </a:lnSpc>
                        <a:spcAft>
                          <a:spcPts val="0"/>
                        </a:spcAft>
                      </a:pPr>
                      <a:r>
                        <a:rPr lang="sl-SI" sz="1000">
                          <a:effectLst/>
                          <a:latin typeface="Tahoma"/>
                          <a:ea typeface="Times New Roman"/>
                          <a:cs typeface="Times New Roman"/>
                        </a:rPr>
                        <a:t>Rojstvo: 1.2.2015</a:t>
                      </a:r>
                      <a:endParaRPr lang="sl-SI" sz="1000">
                        <a:effectLst/>
                        <a:latin typeface="Calibri"/>
                        <a:ea typeface="Calibri"/>
                        <a:cs typeface="Times New Roman"/>
                      </a:endParaRPr>
                    </a:p>
                    <a:p>
                      <a:pPr algn="just">
                        <a:lnSpc>
                          <a:spcPct val="115000"/>
                        </a:lnSpc>
                        <a:spcAft>
                          <a:spcPts val="0"/>
                        </a:spcAft>
                      </a:pPr>
                      <a:r>
                        <a:rPr lang="sl-SI" sz="1000">
                          <a:effectLst/>
                          <a:latin typeface="Tahoma"/>
                          <a:ea typeface="Times New Roman"/>
                          <a:cs typeface="Times New Roman"/>
                        </a:rPr>
                        <a:t>O: Mario 853290</a:t>
                      </a:r>
                      <a:endParaRPr lang="sl-SI" sz="1000">
                        <a:effectLst/>
                        <a:latin typeface="Calibri"/>
                        <a:ea typeface="Calibri"/>
                        <a:cs typeface="Times New Roman"/>
                      </a:endParaRPr>
                    </a:p>
                    <a:p>
                      <a:pPr algn="just">
                        <a:lnSpc>
                          <a:spcPct val="115000"/>
                        </a:lnSpc>
                        <a:spcAft>
                          <a:spcPts val="0"/>
                        </a:spcAft>
                      </a:pPr>
                      <a:r>
                        <a:rPr lang="sl-SI" sz="1000">
                          <a:effectLst/>
                          <a:latin typeface="Tahoma"/>
                          <a:ea typeface="Times New Roman"/>
                          <a:cs typeface="Times New Roman"/>
                        </a:rPr>
                        <a:t>M: Roža SI 53984326</a:t>
                      </a:r>
                      <a:r>
                        <a:rPr lang="sl-SI" sz="1000" b="1">
                          <a:effectLst/>
                          <a:latin typeface="Tahoma"/>
                          <a:ea typeface="Times New Roman"/>
                          <a:cs typeface="Times New Roman"/>
                        </a:rPr>
                        <a:t> </a:t>
                      </a:r>
                      <a:endParaRPr lang="sl-SI" sz="1000">
                        <a:effectLst/>
                        <a:latin typeface="Calibri"/>
                        <a:ea typeface="Calibri"/>
                        <a:cs typeface="Times New Roman"/>
                      </a:endParaRPr>
                    </a:p>
                  </a:txBody>
                  <a:tcPr marL="44276" marR="4427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sl-SI" sz="1000" dirty="0">
                          <a:effectLst/>
                          <a:latin typeface="Tahoma"/>
                          <a:ea typeface="Times New Roman"/>
                          <a:cs typeface="Times New Roman"/>
                        </a:rPr>
                        <a:t> </a:t>
                      </a:r>
                      <a:endParaRPr lang="sl-SI" sz="1000" dirty="0">
                        <a:effectLst/>
                        <a:latin typeface="Calibri"/>
                        <a:ea typeface="Calibri"/>
                        <a:cs typeface="Times New Roman"/>
                      </a:endParaRPr>
                    </a:p>
                    <a:p>
                      <a:pPr algn="just">
                        <a:lnSpc>
                          <a:spcPct val="115000"/>
                        </a:lnSpc>
                        <a:spcAft>
                          <a:spcPts val="0"/>
                        </a:spcAft>
                      </a:pPr>
                      <a:r>
                        <a:rPr lang="sl-SI" sz="1000" dirty="0">
                          <a:effectLst/>
                          <a:latin typeface="Tahoma"/>
                          <a:ea typeface="Times New Roman"/>
                          <a:cs typeface="Times New Roman"/>
                        </a:rPr>
                        <a:t>Šturm Bojan</a:t>
                      </a:r>
                      <a:endParaRPr lang="sl-SI" sz="1000" dirty="0">
                        <a:effectLst/>
                        <a:latin typeface="Calibri"/>
                        <a:ea typeface="Calibri"/>
                        <a:cs typeface="Times New Roman"/>
                      </a:endParaRPr>
                    </a:p>
                    <a:p>
                      <a:pPr algn="just">
                        <a:lnSpc>
                          <a:spcPct val="115000"/>
                        </a:lnSpc>
                        <a:spcAft>
                          <a:spcPts val="0"/>
                        </a:spcAft>
                      </a:pPr>
                      <a:r>
                        <a:rPr lang="sl-SI" sz="1000" dirty="0">
                          <a:effectLst/>
                          <a:latin typeface="Tahoma"/>
                          <a:ea typeface="Times New Roman"/>
                          <a:cs typeface="Times New Roman"/>
                        </a:rPr>
                        <a:t>Volarje 31</a:t>
                      </a:r>
                      <a:endParaRPr lang="sl-SI" sz="1000" dirty="0">
                        <a:effectLst/>
                        <a:latin typeface="Calibri"/>
                        <a:ea typeface="Calibri"/>
                        <a:cs typeface="Times New Roman"/>
                      </a:endParaRPr>
                    </a:p>
                    <a:p>
                      <a:pPr algn="just">
                        <a:lnSpc>
                          <a:spcPct val="115000"/>
                        </a:lnSpc>
                        <a:spcAft>
                          <a:spcPts val="0"/>
                        </a:spcAft>
                      </a:pPr>
                      <a:r>
                        <a:rPr lang="sl-SI" sz="1000" dirty="0">
                          <a:effectLst/>
                          <a:latin typeface="Tahoma"/>
                          <a:ea typeface="Times New Roman"/>
                          <a:cs typeface="Times New Roman"/>
                        </a:rPr>
                        <a:t>6220 Tolmin</a:t>
                      </a:r>
                      <a:endParaRPr lang="sl-SI" sz="1000" dirty="0">
                        <a:effectLst/>
                        <a:latin typeface="Calibri"/>
                        <a:ea typeface="Calibri"/>
                        <a:cs typeface="Times New Roman"/>
                      </a:endParaRPr>
                    </a:p>
                  </a:txBody>
                  <a:tcPr marL="44276" marR="4427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sl-SI" sz="1000" b="1">
                          <a:effectLst/>
                          <a:latin typeface="Tahoma"/>
                          <a:ea typeface="Times New Roman"/>
                          <a:cs typeface="Times New Roman"/>
                        </a:rPr>
                        <a:t>BM</a:t>
                      </a:r>
                      <a:endParaRPr lang="sl-SI" sz="1000">
                        <a:effectLst/>
                        <a:latin typeface="Calibri"/>
                        <a:ea typeface="Calibri"/>
                        <a:cs typeface="Times New Roman"/>
                      </a:endParaRPr>
                    </a:p>
                    <a:p>
                      <a:pPr algn="just">
                        <a:lnSpc>
                          <a:spcPct val="115000"/>
                        </a:lnSpc>
                        <a:spcAft>
                          <a:spcPts val="0"/>
                        </a:spcAft>
                      </a:pPr>
                      <a:r>
                        <a:rPr lang="sl-SI" sz="1000" b="1">
                          <a:effectLst/>
                          <a:latin typeface="Tahoma"/>
                          <a:ea typeface="Times New Roman"/>
                          <a:cs typeface="Times New Roman"/>
                        </a:rPr>
                        <a:t>2019</a:t>
                      </a:r>
                      <a:endParaRPr lang="sl-SI" sz="1000">
                        <a:effectLst/>
                        <a:latin typeface="Calibri"/>
                        <a:ea typeface="Calibri"/>
                        <a:cs typeface="Times New Roman"/>
                      </a:endParaRPr>
                    </a:p>
                  </a:txBody>
                  <a:tcPr marL="44276" marR="4427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sl-SI" sz="1000">
                          <a:effectLst/>
                          <a:latin typeface="Tahoma"/>
                          <a:ea typeface="Times New Roman"/>
                          <a:cs typeface="Times New Roman"/>
                        </a:rPr>
                        <a:t>124</a:t>
                      </a:r>
                      <a:endParaRPr lang="sl-SI" sz="1000">
                        <a:effectLst/>
                        <a:latin typeface="Calibri"/>
                        <a:ea typeface="Calibri"/>
                        <a:cs typeface="Times New Roman"/>
                      </a:endParaRPr>
                    </a:p>
                    <a:p>
                      <a:pPr algn="just">
                        <a:lnSpc>
                          <a:spcPct val="115000"/>
                        </a:lnSpc>
                        <a:spcAft>
                          <a:spcPts val="0"/>
                        </a:spcAft>
                      </a:pPr>
                      <a:r>
                        <a:rPr lang="sl-SI" sz="1000">
                          <a:effectLst/>
                          <a:latin typeface="Tahoma"/>
                          <a:ea typeface="Times New Roman"/>
                          <a:cs typeface="Times New Roman"/>
                        </a:rPr>
                        <a:t>127</a:t>
                      </a:r>
                      <a:endParaRPr lang="sl-SI" sz="1000">
                        <a:effectLst/>
                        <a:latin typeface="Calibri"/>
                        <a:ea typeface="Calibri"/>
                        <a:cs typeface="Times New Roman"/>
                      </a:endParaRPr>
                    </a:p>
                    <a:p>
                      <a:pPr algn="just">
                        <a:lnSpc>
                          <a:spcPct val="115000"/>
                        </a:lnSpc>
                        <a:spcAft>
                          <a:spcPts val="0"/>
                        </a:spcAft>
                      </a:pPr>
                      <a:r>
                        <a:rPr lang="sl-SI" sz="1000">
                          <a:effectLst/>
                          <a:latin typeface="Tahoma"/>
                          <a:ea typeface="Times New Roman"/>
                          <a:cs typeface="Times New Roman"/>
                        </a:rPr>
                        <a:t>124</a:t>
                      </a:r>
                      <a:endParaRPr lang="sl-SI" sz="1000">
                        <a:effectLst/>
                        <a:latin typeface="Calibri"/>
                        <a:ea typeface="Calibri"/>
                        <a:cs typeface="Times New Roman"/>
                      </a:endParaRPr>
                    </a:p>
                    <a:p>
                      <a:pPr algn="just">
                        <a:lnSpc>
                          <a:spcPct val="115000"/>
                        </a:lnSpc>
                        <a:spcAft>
                          <a:spcPts val="0"/>
                        </a:spcAft>
                      </a:pPr>
                      <a:r>
                        <a:rPr lang="sl-SI" sz="1000">
                          <a:effectLst/>
                          <a:latin typeface="Tahoma"/>
                          <a:ea typeface="Times New Roman"/>
                          <a:cs typeface="Times New Roman"/>
                        </a:rPr>
                        <a:t>178</a:t>
                      </a:r>
                      <a:endParaRPr lang="sl-SI" sz="1000">
                        <a:effectLst/>
                        <a:latin typeface="Calibri"/>
                        <a:ea typeface="Calibri"/>
                        <a:cs typeface="Times New Roman"/>
                      </a:endParaRPr>
                    </a:p>
                  </a:txBody>
                  <a:tcPr marL="44276" marR="4427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sl-SI" sz="1000">
                          <a:effectLst/>
                          <a:latin typeface="Tahoma"/>
                          <a:ea typeface="Times New Roman"/>
                          <a:cs typeface="Times New Roman"/>
                        </a:rPr>
                        <a:t>SANI 855263</a:t>
                      </a:r>
                      <a:endParaRPr lang="sl-SI" sz="1000">
                        <a:effectLst/>
                        <a:latin typeface="Calibri"/>
                        <a:ea typeface="Calibri"/>
                        <a:cs typeface="Times New Roman"/>
                      </a:endParaRPr>
                    </a:p>
                    <a:p>
                      <a:pPr algn="just">
                        <a:lnSpc>
                          <a:spcPct val="115000"/>
                        </a:lnSpc>
                        <a:spcAft>
                          <a:spcPts val="0"/>
                        </a:spcAft>
                      </a:pPr>
                      <a:r>
                        <a:rPr lang="sl-SI" sz="1000">
                          <a:effectLst/>
                          <a:latin typeface="Tahoma"/>
                          <a:ea typeface="Times New Roman"/>
                          <a:cs typeface="Times New Roman"/>
                        </a:rPr>
                        <a:t>ROMI 854352</a:t>
                      </a:r>
                      <a:endParaRPr lang="sl-SI" sz="1000">
                        <a:effectLst/>
                        <a:latin typeface="Calibri"/>
                        <a:ea typeface="Calibri"/>
                        <a:cs typeface="Times New Roman"/>
                      </a:endParaRPr>
                    </a:p>
                  </a:txBody>
                  <a:tcPr marL="44276" marR="4427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1142836">
                <a:tc>
                  <a:txBody>
                    <a:bodyPr/>
                    <a:lstStyle/>
                    <a:p>
                      <a:pPr algn="just">
                        <a:lnSpc>
                          <a:spcPct val="115000"/>
                        </a:lnSpc>
                        <a:spcAft>
                          <a:spcPts val="0"/>
                        </a:spcAft>
                      </a:pPr>
                      <a:r>
                        <a:rPr lang="sl-SI" sz="1000">
                          <a:effectLst/>
                          <a:latin typeface="Tahoma"/>
                          <a:ea typeface="Times New Roman"/>
                          <a:cs typeface="Times New Roman"/>
                        </a:rPr>
                        <a:t>39.</a:t>
                      </a:r>
                      <a:endParaRPr lang="sl-SI" sz="1000">
                        <a:effectLst/>
                        <a:latin typeface="Calibri"/>
                        <a:ea typeface="Calibri"/>
                        <a:cs typeface="Times New Roman"/>
                      </a:endParaRPr>
                    </a:p>
                  </a:txBody>
                  <a:tcPr marL="44276" marR="4427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sl-SI" sz="1000" b="1">
                          <a:effectLst/>
                          <a:latin typeface="Tahoma"/>
                          <a:ea typeface="Times New Roman"/>
                          <a:cs typeface="Times New Roman"/>
                        </a:rPr>
                        <a:t>MARINKA SI 94488881</a:t>
                      </a:r>
                      <a:endParaRPr lang="sl-SI" sz="1000">
                        <a:effectLst/>
                        <a:latin typeface="Calibri"/>
                        <a:ea typeface="Calibri"/>
                        <a:cs typeface="Times New Roman"/>
                      </a:endParaRPr>
                    </a:p>
                    <a:p>
                      <a:pPr algn="just">
                        <a:lnSpc>
                          <a:spcPct val="115000"/>
                        </a:lnSpc>
                        <a:spcAft>
                          <a:spcPts val="0"/>
                        </a:spcAft>
                      </a:pPr>
                      <a:r>
                        <a:rPr lang="sl-SI" sz="1000">
                          <a:effectLst/>
                          <a:latin typeface="Tahoma"/>
                          <a:ea typeface="Times New Roman"/>
                          <a:cs typeface="Times New Roman"/>
                        </a:rPr>
                        <a:t>Rojstvo: 9.2.2015</a:t>
                      </a:r>
                      <a:endParaRPr lang="sl-SI" sz="1000">
                        <a:effectLst/>
                        <a:latin typeface="Calibri"/>
                        <a:ea typeface="Calibri"/>
                        <a:cs typeface="Times New Roman"/>
                      </a:endParaRPr>
                    </a:p>
                    <a:p>
                      <a:pPr algn="just">
                        <a:lnSpc>
                          <a:spcPct val="115000"/>
                        </a:lnSpc>
                        <a:spcAft>
                          <a:spcPts val="0"/>
                        </a:spcAft>
                      </a:pPr>
                      <a:r>
                        <a:rPr lang="sl-SI" sz="1000">
                          <a:effectLst/>
                          <a:latin typeface="Tahoma"/>
                          <a:ea typeface="Times New Roman"/>
                          <a:cs typeface="Times New Roman"/>
                        </a:rPr>
                        <a:t>O: Dino 853413</a:t>
                      </a:r>
                      <a:endParaRPr lang="sl-SI" sz="1000">
                        <a:effectLst/>
                        <a:latin typeface="Calibri"/>
                        <a:ea typeface="Calibri"/>
                        <a:cs typeface="Times New Roman"/>
                      </a:endParaRPr>
                    </a:p>
                    <a:p>
                      <a:pPr algn="just">
                        <a:lnSpc>
                          <a:spcPct val="115000"/>
                        </a:lnSpc>
                        <a:spcAft>
                          <a:spcPts val="0"/>
                        </a:spcAft>
                      </a:pPr>
                      <a:r>
                        <a:rPr lang="sl-SI" sz="1000">
                          <a:effectLst/>
                          <a:latin typeface="Tahoma"/>
                          <a:ea typeface="Times New Roman"/>
                          <a:cs typeface="Times New Roman"/>
                        </a:rPr>
                        <a:t>M: Mavra SI 93976404</a:t>
                      </a:r>
                      <a:endParaRPr lang="sl-SI" sz="1000">
                        <a:effectLst/>
                        <a:latin typeface="Calibri"/>
                        <a:ea typeface="Calibri"/>
                        <a:cs typeface="Times New Roman"/>
                      </a:endParaRPr>
                    </a:p>
                    <a:p>
                      <a:pPr algn="just">
                        <a:lnSpc>
                          <a:spcPct val="115000"/>
                        </a:lnSpc>
                        <a:spcAft>
                          <a:spcPts val="0"/>
                        </a:spcAft>
                      </a:pPr>
                      <a:r>
                        <a:rPr lang="sl-SI" sz="1000">
                          <a:effectLst/>
                          <a:latin typeface="Tahoma"/>
                          <a:ea typeface="Times New Roman"/>
                          <a:cs typeface="Times New Roman"/>
                        </a:rPr>
                        <a:t> </a:t>
                      </a:r>
                      <a:endParaRPr lang="sl-SI" sz="1000">
                        <a:effectLst/>
                        <a:latin typeface="Calibri"/>
                        <a:ea typeface="Calibri"/>
                        <a:cs typeface="Times New Roman"/>
                      </a:endParaRPr>
                    </a:p>
                    <a:p>
                      <a:pPr algn="just">
                        <a:lnSpc>
                          <a:spcPct val="115000"/>
                        </a:lnSpc>
                        <a:spcAft>
                          <a:spcPts val="0"/>
                        </a:spcAft>
                      </a:pPr>
                      <a:r>
                        <a:rPr lang="sl-SI" sz="1000" b="1">
                          <a:effectLst/>
                          <a:latin typeface="Tahoma"/>
                          <a:ea typeface="Times New Roman"/>
                          <a:cs typeface="Times New Roman"/>
                        </a:rPr>
                        <a:t> </a:t>
                      </a:r>
                      <a:endParaRPr lang="sl-SI" sz="1000">
                        <a:effectLst/>
                        <a:latin typeface="Calibri"/>
                        <a:ea typeface="Calibri"/>
                        <a:cs typeface="Times New Roman"/>
                      </a:endParaRPr>
                    </a:p>
                  </a:txBody>
                  <a:tcPr marL="44276" marR="4427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sl-SI" sz="1000" dirty="0">
                          <a:effectLst/>
                          <a:latin typeface="Tahoma"/>
                          <a:ea typeface="Times New Roman"/>
                          <a:cs typeface="Times New Roman"/>
                        </a:rPr>
                        <a:t> </a:t>
                      </a:r>
                      <a:endParaRPr lang="sl-SI" sz="1000" dirty="0">
                        <a:effectLst/>
                        <a:latin typeface="Calibri"/>
                        <a:ea typeface="Calibri"/>
                        <a:cs typeface="Times New Roman"/>
                      </a:endParaRPr>
                    </a:p>
                    <a:p>
                      <a:pPr algn="just">
                        <a:lnSpc>
                          <a:spcPct val="115000"/>
                        </a:lnSpc>
                        <a:spcAft>
                          <a:spcPts val="0"/>
                        </a:spcAft>
                      </a:pPr>
                      <a:r>
                        <a:rPr lang="sl-SI" sz="1000" dirty="0">
                          <a:effectLst/>
                          <a:latin typeface="Tahoma"/>
                          <a:ea typeface="Times New Roman"/>
                          <a:cs typeface="Times New Roman"/>
                        </a:rPr>
                        <a:t>Kreže Jože</a:t>
                      </a:r>
                      <a:endParaRPr lang="sl-SI" sz="1000" dirty="0">
                        <a:effectLst/>
                        <a:latin typeface="Calibri"/>
                        <a:ea typeface="Calibri"/>
                        <a:cs typeface="Times New Roman"/>
                      </a:endParaRPr>
                    </a:p>
                    <a:p>
                      <a:pPr algn="just">
                        <a:lnSpc>
                          <a:spcPct val="115000"/>
                        </a:lnSpc>
                        <a:spcAft>
                          <a:spcPts val="0"/>
                        </a:spcAft>
                      </a:pPr>
                      <a:r>
                        <a:rPr lang="sl-SI" sz="1000" dirty="0">
                          <a:effectLst/>
                          <a:latin typeface="Tahoma"/>
                          <a:ea typeface="Times New Roman"/>
                          <a:cs typeface="Times New Roman"/>
                        </a:rPr>
                        <a:t>Podkraj 33</a:t>
                      </a:r>
                      <a:endParaRPr lang="sl-SI" sz="1000" dirty="0">
                        <a:effectLst/>
                        <a:latin typeface="Calibri"/>
                        <a:ea typeface="Calibri"/>
                        <a:cs typeface="Times New Roman"/>
                      </a:endParaRPr>
                    </a:p>
                    <a:p>
                      <a:pPr algn="just">
                        <a:lnSpc>
                          <a:spcPct val="115000"/>
                        </a:lnSpc>
                        <a:spcAft>
                          <a:spcPts val="0"/>
                        </a:spcAft>
                      </a:pPr>
                      <a:r>
                        <a:rPr lang="sl-SI" sz="1000" dirty="0">
                          <a:effectLst/>
                          <a:latin typeface="Tahoma"/>
                          <a:ea typeface="Times New Roman"/>
                          <a:cs typeface="Times New Roman"/>
                        </a:rPr>
                        <a:t>1430 Hrastnik</a:t>
                      </a:r>
                      <a:endParaRPr lang="sl-SI" sz="1000" dirty="0">
                        <a:effectLst/>
                        <a:latin typeface="Calibri"/>
                        <a:ea typeface="Calibri"/>
                        <a:cs typeface="Times New Roman"/>
                      </a:endParaRPr>
                    </a:p>
                  </a:txBody>
                  <a:tcPr marL="44276" marR="4427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sl-SI" sz="1000" b="1" dirty="0">
                          <a:effectLst/>
                          <a:latin typeface="Tahoma"/>
                          <a:ea typeface="Times New Roman"/>
                          <a:cs typeface="Times New Roman"/>
                        </a:rPr>
                        <a:t>BM</a:t>
                      </a:r>
                      <a:endParaRPr lang="sl-SI" sz="1000" dirty="0">
                        <a:effectLst/>
                        <a:latin typeface="Calibri"/>
                        <a:ea typeface="Calibri"/>
                        <a:cs typeface="Times New Roman"/>
                      </a:endParaRPr>
                    </a:p>
                    <a:p>
                      <a:pPr algn="just">
                        <a:lnSpc>
                          <a:spcPct val="115000"/>
                        </a:lnSpc>
                        <a:spcAft>
                          <a:spcPts val="0"/>
                        </a:spcAft>
                      </a:pPr>
                      <a:r>
                        <a:rPr lang="sl-SI" sz="1000" b="1" dirty="0">
                          <a:effectLst/>
                          <a:latin typeface="Tahoma"/>
                          <a:ea typeface="Times New Roman"/>
                          <a:cs typeface="Times New Roman"/>
                        </a:rPr>
                        <a:t>2021</a:t>
                      </a:r>
                      <a:endParaRPr lang="sl-SI" sz="1000" dirty="0">
                        <a:effectLst/>
                        <a:latin typeface="Calibri"/>
                        <a:ea typeface="Calibri"/>
                        <a:cs typeface="Times New Roman"/>
                      </a:endParaRPr>
                    </a:p>
                  </a:txBody>
                  <a:tcPr marL="44276" marR="4427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sl-SI" sz="1000">
                          <a:effectLst/>
                          <a:latin typeface="Tahoma"/>
                          <a:ea typeface="Times New Roman"/>
                          <a:cs typeface="Times New Roman"/>
                        </a:rPr>
                        <a:t>118</a:t>
                      </a:r>
                      <a:endParaRPr lang="sl-SI" sz="1000">
                        <a:effectLst/>
                        <a:latin typeface="Calibri"/>
                        <a:ea typeface="Calibri"/>
                        <a:cs typeface="Times New Roman"/>
                      </a:endParaRPr>
                    </a:p>
                    <a:p>
                      <a:pPr algn="just">
                        <a:lnSpc>
                          <a:spcPct val="115000"/>
                        </a:lnSpc>
                        <a:spcAft>
                          <a:spcPts val="0"/>
                        </a:spcAft>
                      </a:pPr>
                      <a:r>
                        <a:rPr lang="sl-SI" sz="1000">
                          <a:effectLst/>
                          <a:latin typeface="Tahoma"/>
                          <a:ea typeface="Times New Roman"/>
                          <a:cs typeface="Times New Roman"/>
                        </a:rPr>
                        <a:t>120</a:t>
                      </a:r>
                      <a:endParaRPr lang="sl-SI" sz="1000">
                        <a:effectLst/>
                        <a:latin typeface="Calibri"/>
                        <a:ea typeface="Calibri"/>
                        <a:cs typeface="Times New Roman"/>
                      </a:endParaRPr>
                    </a:p>
                    <a:p>
                      <a:pPr algn="just">
                        <a:lnSpc>
                          <a:spcPct val="115000"/>
                        </a:lnSpc>
                        <a:spcAft>
                          <a:spcPts val="0"/>
                        </a:spcAft>
                      </a:pPr>
                      <a:r>
                        <a:rPr lang="sl-SI" sz="1000">
                          <a:effectLst/>
                          <a:latin typeface="Tahoma"/>
                          <a:ea typeface="Times New Roman"/>
                          <a:cs typeface="Times New Roman"/>
                        </a:rPr>
                        <a:t>122</a:t>
                      </a:r>
                      <a:endParaRPr lang="sl-SI" sz="1000">
                        <a:effectLst/>
                        <a:latin typeface="Calibri"/>
                        <a:ea typeface="Calibri"/>
                        <a:cs typeface="Times New Roman"/>
                      </a:endParaRPr>
                    </a:p>
                    <a:p>
                      <a:pPr algn="just">
                        <a:lnSpc>
                          <a:spcPct val="115000"/>
                        </a:lnSpc>
                        <a:spcAft>
                          <a:spcPts val="0"/>
                        </a:spcAft>
                      </a:pPr>
                      <a:r>
                        <a:rPr lang="sl-SI" sz="1000">
                          <a:effectLst/>
                          <a:latin typeface="Tahoma"/>
                          <a:ea typeface="Times New Roman"/>
                          <a:cs typeface="Times New Roman"/>
                        </a:rPr>
                        <a:t>170</a:t>
                      </a:r>
                      <a:endParaRPr lang="sl-SI" sz="1000">
                        <a:effectLst/>
                        <a:latin typeface="Calibri"/>
                        <a:ea typeface="Calibri"/>
                        <a:cs typeface="Times New Roman"/>
                      </a:endParaRPr>
                    </a:p>
                  </a:txBody>
                  <a:tcPr marL="44276" marR="4427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sl-SI" sz="1000">
                          <a:effectLst/>
                          <a:latin typeface="Tahoma"/>
                          <a:ea typeface="Times New Roman"/>
                          <a:cs typeface="Times New Roman"/>
                        </a:rPr>
                        <a:t>MLIN 588272</a:t>
                      </a:r>
                      <a:endParaRPr lang="sl-SI" sz="1000">
                        <a:effectLst/>
                        <a:latin typeface="Calibri"/>
                        <a:ea typeface="Calibri"/>
                        <a:cs typeface="Times New Roman"/>
                      </a:endParaRPr>
                    </a:p>
                    <a:p>
                      <a:pPr algn="just">
                        <a:lnSpc>
                          <a:spcPct val="115000"/>
                        </a:lnSpc>
                        <a:spcAft>
                          <a:spcPts val="0"/>
                        </a:spcAft>
                      </a:pPr>
                      <a:r>
                        <a:rPr lang="sl-SI" sz="1000">
                          <a:effectLst/>
                          <a:latin typeface="Tahoma"/>
                          <a:ea typeface="Times New Roman"/>
                          <a:cs typeface="Times New Roman"/>
                        </a:rPr>
                        <a:t>SANI 855263</a:t>
                      </a:r>
                      <a:endParaRPr lang="sl-SI" sz="1000">
                        <a:effectLst/>
                        <a:latin typeface="Calibri"/>
                        <a:ea typeface="Calibri"/>
                        <a:cs typeface="Times New Roman"/>
                      </a:endParaRPr>
                    </a:p>
                  </a:txBody>
                  <a:tcPr marL="44276" marR="4427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4"/>
                  </a:ext>
                </a:extLst>
              </a:tr>
              <a:tr h="761891">
                <a:tc>
                  <a:txBody>
                    <a:bodyPr/>
                    <a:lstStyle/>
                    <a:p>
                      <a:pPr algn="just">
                        <a:lnSpc>
                          <a:spcPct val="115000"/>
                        </a:lnSpc>
                        <a:spcAft>
                          <a:spcPts val="0"/>
                        </a:spcAft>
                      </a:pPr>
                      <a:r>
                        <a:rPr lang="sl-SI" sz="1000">
                          <a:effectLst/>
                          <a:latin typeface="Tahoma"/>
                          <a:ea typeface="Times New Roman"/>
                          <a:cs typeface="Times New Roman"/>
                        </a:rPr>
                        <a:t> </a:t>
                      </a:r>
                      <a:endParaRPr lang="sl-SI" sz="1000">
                        <a:effectLst/>
                        <a:latin typeface="Calibri"/>
                        <a:ea typeface="Calibri"/>
                        <a:cs typeface="Times New Roman"/>
                      </a:endParaRPr>
                    </a:p>
                    <a:p>
                      <a:pPr algn="just">
                        <a:lnSpc>
                          <a:spcPct val="115000"/>
                        </a:lnSpc>
                        <a:spcAft>
                          <a:spcPts val="0"/>
                        </a:spcAft>
                      </a:pPr>
                      <a:r>
                        <a:rPr lang="sl-SI" sz="1000">
                          <a:effectLst/>
                          <a:latin typeface="Tahoma"/>
                          <a:ea typeface="Times New Roman"/>
                          <a:cs typeface="Times New Roman"/>
                        </a:rPr>
                        <a:t>40.</a:t>
                      </a:r>
                      <a:endParaRPr lang="sl-SI" sz="1000">
                        <a:effectLst/>
                        <a:latin typeface="Calibri"/>
                        <a:ea typeface="Calibri"/>
                        <a:cs typeface="Times New Roman"/>
                      </a:endParaRPr>
                    </a:p>
                  </a:txBody>
                  <a:tcPr marL="44276" marR="4427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sl-SI" sz="1000" b="1">
                          <a:effectLst/>
                          <a:latin typeface="Tahoma"/>
                          <a:ea typeface="Times New Roman"/>
                          <a:cs typeface="Times New Roman"/>
                        </a:rPr>
                        <a:t>RESA SI 14573882</a:t>
                      </a:r>
                      <a:endParaRPr lang="sl-SI" sz="1000">
                        <a:effectLst/>
                        <a:latin typeface="Calibri"/>
                        <a:ea typeface="Calibri"/>
                        <a:cs typeface="Times New Roman"/>
                      </a:endParaRPr>
                    </a:p>
                    <a:p>
                      <a:pPr algn="just">
                        <a:lnSpc>
                          <a:spcPct val="115000"/>
                        </a:lnSpc>
                        <a:spcAft>
                          <a:spcPts val="0"/>
                        </a:spcAft>
                      </a:pPr>
                      <a:r>
                        <a:rPr lang="sl-SI" sz="1000">
                          <a:effectLst/>
                          <a:latin typeface="Tahoma"/>
                          <a:ea typeface="Times New Roman"/>
                          <a:cs typeface="Times New Roman"/>
                        </a:rPr>
                        <a:t>Rojstvo: 15.4.2015</a:t>
                      </a:r>
                      <a:endParaRPr lang="sl-SI" sz="1000">
                        <a:effectLst/>
                        <a:latin typeface="Calibri"/>
                        <a:ea typeface="Calibri"/>
                        <a:cs typeface="Times New Roman"/>
                      </a:endParaRPr>
                    </a:p>
                    <a:p>
                      <a:pPr algn="just">
                        <a:lnSpc>
                          <a:spcPct val="115000"/>
                        </a:lnSpc>
                        <a:spcAft>
                          <a:spcPts val="0"/>
                        </a:spcAft>
                      </a:pPr>
                      <a:r>
                        <a:rPr lang="sl-SI" sz="1000">
                          <a:effectLst/>
                          <a:latin typeface="Tahoma"/>
                          <a:ea typeface="Times New Roman"/>
                          <a:cs typeface="Times New Roman"/>
                        </a:rPr>
                        <a:t>O: Mrk 853474</a:t>
                      </a:r>
                      <a:endParaRPr lang="sl-SI" sz="1000">
                        <a:effectLst/>
                        <a:latin typeface="Calibri"/>
                        <a:ea typeface="Calibri"/>
                        <a:cs typeface="Times New Roman"/>
                      </a:endParaRPr>
                    </a:p>
                    <a:p>
                      <a:pPr algn="just">
                        <a:lnSpc>
                          <a:spcPct val="115000"/>
                        </a:lnSpc>
                        <a:spcAft>
                          <a:spcPts val="0"/>
                        </a:spcAft>
                      </a:pPr>
                      <a:r>
                        <a:rPr lang="sl-SI" sz="1000">
                          <a:effectLst/>
                          <a:latin typeface="Tahoma"/>
                          <a:ea typeface="Times New Roman"/>
                          <a:cs typeface="Times New Roman"/>
                        </a:rPr>
                        <a:t>M: SI 44118868</a:t>
                      </a:r>
                      <a:endParaRPr lang="sl-SI" sz="1000">
                        <a:effectLst/>
                        <a:latin typeface="Calibri"/>
                        <a:ea typeface="Calibri"/>
                        <a:cs typeface="Times New Roman"/>
                      </a:endParaRPr>
                    </a:p>
                  </a:txBody>
                  <a:tcPr marL="44276" marR="4427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sl-SI" sz="1000">
                          <a:effectLst/>
                          <a:latin typeface="Tahoma"/>
                          <a:ea typeface="Times New Roman"/>
                          <a:cs typeface="Times New Roman"/>
                        </a:rPr>
                        <a:t> </a:t>
                      </a:r>
                      <a:endParaRPr lang="sl-SI" sz="1000">
                        <a:effectLst/>
                        <a:latin typeface="Calibri"/>
                        <a:ea typeface="Calibri"/>
                        <a:cs typeface="Times New Roman"/>
                      </a:endParaRPr>
                    </a:p>
                    <a:p>
                      <a:pPr algn="just">
                        <a:lnSpc>
                          <a:spcPct val="115000"/>
                        </a:lnSpc>
                        <a:spcAft>
                          <a:spcPts val="0"/>
                        </a:spcAft>
                      </a:pPr>
                      <a:r>
                        <a:rPr lang="sl-SI" sz="1000">
                          <a:effectLst/>
                          <a:latin typeface="Tahoma"/>
                          <a:ea typeface="Times New Roman"/>
                          <a:cs typeface="Times New Roman"/>
                        </a:rPr>
                        <a:t>Sitar Simona</a:t>
                      </a:r>
                      <a:endParaRPr lang="sl-SI" sz="1000">
                        <a:effectLst/>
                        <a:latin typeface="Calibri"/>
                        <a:ea typeface="Calibri"/>
                        <a:cs typeface="Times New Roman"/>
                      </a:endParaRPr>
                    </a:p>
                    <a:p>
                      <a:pPr algn="just">
                        <a:lnSpc>
                          <a:spcPct val="115000"/>
                        </a:lnSpc>
                        <a:spcAft>
                          <a:spcPts val="0"/>
                        </a:spcAft>
                      </a:pPr>
                      <a:r>
                        <a:rPr lang="sl-SI" sz="1000">
                          <a:effectLst/>
                          <a:latin typeface="Tahoma"/>
                          <a:ea typeface="Times New Roman"/>
                          <a:cs typeface="Times New Roman"/>
                        </a:rPr>
                        <a:t>Volčji Potok 35a</a:t>
                      </a:r>
                      <a:endParaRPr lang="sl-SI" sz="1000">
                        <a:effectLst/>
                        <a:latin typeface="Calibri"/>
                        <a:ea typeface="Calibri"/>
                        <a:cs typeface="Times New Roman"/>
                      </a:endParaRPr>
                    </a:p>
                    <a:p>
                      <a:pPr algn="just">
                        <a:lnSpc>
                          <a:spcPct val="115000"/>
                        </a:lnSpc>
                        <a:spcAft>
                          <a:spcPts val="0"/>
                        </a:spcAft>
                      </a:pPr>
                      <a:r>
                        <a:rPr lang="sl-SI" sz="1000">
                          <a:effectLst/>
                          <a:latin typeface="Tahoma"/>
                          <a:ea typeface="Times New Roman"/>
                          <a:cs typeface="Times New Roman"/>
                        </a:rPr>
                        <a:t>1236 Radomlje</a:t>
                      </a:r>
                      <a:endParaRPr lang="sl-SI" sz="1000">
                        <a:effectLst/>
                        <a:latin typeface="Calibri"/>
                        <a:ea typeface="Calibri"/>
                        <a:cs typeface="Times New Roman"/>
                      </a:endParaRPr>
                    </a:p>
                  </a:txBody>
                  <a:tcPr marL="44276" marR="4427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sl-SI" sz="1000" b="1" dirty="0">
                          <a:effectLst/>
                          <a:latin typeface="Tahoma"/>
                          <a:ea typeface="Times New Roman"/>
                          <a:cs typeface="Times New Roman"/>
                        </a:rPr>
                        <a:t>BM</a:t>
                      </a:r>
                      <a:endParaRPr lang="sl-SI" sz="1000" dirty="0">
                        <a:effectLst/>
                        <a:latin typeface="Calibri"/>
                        <a:ea typeface="Calibri"/>
                        <a:cs typeface="Times New Roman"/>
                      </a:endParaRPr>
                    </a:p>
                    <a:p>
                      <a:pPr algn="just">
                        <a:lnSpc>
                          <a:spcPct val="115000"/>
                        </a:lnSpc>
                        <a:spcAft>
                          <a:spcPts val="0"/>
                        </a:spcAft>
                      </a:pPr>
                      <a:r>
                        <a:rPr lang="sl-SI" sz="1000" b="1" dirty="0">
                          <a:effectLst/>
                          <a:latin typeface="Tahoma"/>
                          <a:ea typeface="Times New Roman"/>
                          <a:cs typeface="Times New Roman"/>
                        </a:rPr>
                        <a:t>2019</a:t>
                      </a:r>
                      <a:endParaRPr lang="sl-SI" sz="1000" dirty="0">
                        <a:effectLst/>
                        <a:latin typeface="Calibri"/>
                        <a:ea typeface="Calibri"/>
                        <a:cs typeface="Times New Roman"/>
                      </a:endParaRPr>
                    </a:p>
                  </a:txBody>
                  <a:tcPr marL="44276" marR="4427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sl-SI" sz="1000">
                          <a:effectLst/>
                          <a:latin typeface="Tahoma"/>
                          <a:ea typeface="Times New Roman"/>
                          <a:cs typeface="Times New Roman"/>
                        </a:rPr>
                        <a:t>124</a:t>
                      </a:r>
                      <a:endParaRPr lang="sl-SI" sz="1000">
                        <a:effectLst/>
                        <a:latin typeface="Calibri"/>
                        <a:ea typeface="Calibri"/>
                        <a:cs typeface="Times New Roman"/>
                      </a:endParaRPr>
                    </a:p>
                    <a:p>
                      <a:pPr algn="just">
                        <a:lnSpc>
                          <a:spcPct val="115000"/>
                        </a:lnSpc>
                        <a:spcAft>
                          <a:spcPts val="0"/>
                        </a:spcAft>
                      </a:pPr>
                      <a:r>
                        <a:rPr lang="sl-SI" sz="1000">
                          <a:effectLst/>
                          <a:latin typeface="Tahoma"/>
                          <a:ea typeface="Times New Roman"/>
                          <a:cs typeface="Times New Roman"/>
                        </a:rPr>
                        <a:t>127</a:t>
                      </a:r>
                      <a:endParaRPr lang="sl-SI" sz="1000">
                        <a:effectLst/>
                        <a:latin typeface="Calibri"/>
                        <a:ea typeface="Calibri"/>
                        <a:cs typeface="Times New Roman"/>
                      </a:endParaRPr>
                    </a:p>
                    <a:p>
                      <a:pPr algn="just">
                        <a:lnSpc>
                          <a:spcPct val="115000"/>
                        </a:lnSpc>
                        <a:spcAft>
                          <a:spcPts val="0"/>
                        </a:spcAft>
                      </a:pPr>
                      <a:r>
                        <a:rPr lang="sl-SI" sz="1000">
                          <a:effectLst/>
                          <a:latin typeface="Tahoma"/>
                          <a:ea typeface="Times New Roman"/>
                          <a:cs typeface="Times New Roman"/>
                        </a:rPr>
                        <a:t>120</a:t>
                      </a:r>
                      <a:endParaRPr lang="sl-SI" sz="1000">
                        <a:effectLst/>
                        <a:latin typeface="Calibri"/>
                        <a:ea typeface="Calibri"/>
                        <a:cs typeface="Times New Roman"/>
                      </a:endParaRPr>
                    </a:p>
                    <a:p>
                      <a:pPr algn="just">
                        <a:lnSpc>
                          <a:spcPct val="115000"/>
                        </a:lnSpc>
                        <a:spcAft>
                          <a:spcPts val="0"/>
                        </a:spcAft>
                      </a:pPr>
                      <a:r>
                        <a:rPr lang="sl-SI" sz="1000">
                          <a:effectLst/>
                          <a:latin typeface="Tahoma"/>
                          <a:ea typeface="Times New Roman"/>
                          <a:cs typeface="Times New Roman"/>
                        </a:rPr>
                        <a:t>175</a:t>
                      </a:r>
                      <a:endParaRPr lang="sl-SI" sz="1000">
                        <a:effectLst/>
                        <a:latin typeface="Calibri"/>
                        <a:ea typeface="Calibri"/>
                        <a:cs typeface="Times New Roman"/>
                      </a:endParaRPr>
                    </a:p>
                  </a:txBody>
                  <a:tcPr marL="44276" marR="4427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sl-SI" sz="1000">
                          <a:effectLst/>
                          <a:latin typeface="Tahoma"/>
                          <a:ea typeface="Times New Roman"/>
                          <a:cs typeface="Times New Roman"/>
                        </a:rPr>
                        <a:t>SANI 855263</a:t>
                      </a:r>
                      <a:endParaRPr lang="sl-SI" sz="1000">
                        <a:effectLst/>
                        <a:latin typeface="Calibri"/>
                        <a:ea typeface="Calibri"/>
                        <a:cs typeface="Times New Roman"/>
                      </a:endParaRPr>
                    </a:p>
                    <a:p>
                      <a:pPr algn="just">
                        <a:lnSpc>
                          <a:spcPct val="115000"/>
                        </a:lnSpc>
                        <a:spcAft>
                          <a:spcPts val="0"/>
                        </a:spcAft>
                      </a:pPr>
                      <a:r>
                        <a:rPr lang="sl-SI" sz="1000">
                          <a:effectLst/>
                          <a:latin typeface="Tahoma"/>
                          <a:ea typeface="Times New Roman"/>
                          <a:cs typeface="Times New Roman"/>
                        </a:rPr>
                        <a:t>PIKO 855094</a:t>
                      </a:r>
                      <a:endParaRPr lang="sl-SI" sz="1000">
                        <a:effectLst/>
                        <a:latin typeface="Calibri"/>
                        <a:ea typeface="Calibri"/>
                        <a:cs typeface="Times New Roman"/>
                      </a:endParaRPr>
                    </a:p>
                  </a:txBody>
                  <a:tcPr marL="44276" marR="4427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5"/>
                  </a:ext>
                </a:extLst>
              </a:tr>
              <a:tr h="761891">
                <a:tc>
                  <a:txBody>
                    <a:bodyPr/>
                    <a:lstStyle/>
                    <a:p>
                      <a:pPr algn="just">
                        <a:lnSpc>
                          <a:spcPct val="115000"/>
                        </a:lnSpc>
                        <a:spcAft>
                          <a:spcPts val="0"/>
                        </a:spcAft>
                      </a:pPr>
                      <a:r>
                        <a:rPr lang="sl-SI" sz="1000">
                          <a:effectLst/>
                          <a:latin typeface="Tahoma"/>
                          <a:ea typeface="Times New Roman"/>
                          <a:cs typeface="Times New Roman"/>
                        </a:rPr>
                        <a:t> </a:t>
                      </a:r>
                      <a:endParaRPr lang="sl-SI" sz="1000">
                        <a:effectLst/>
                        <a:latin typeface="Calibri"/>
                        <a:ea typeface="Calibri"/>
                        <a:cs typeface="Times New Roman"/>
                      </a:endParaRPr>
                    </a:p>
                    <a:p>
                      <a:pPr algn="just">
                        <a:lnSpc>
                          <a:spcPct val="115000"/>
                        </a:lnSpc>
                        <a:spcAft>
                          <a:spcPts val="0"/>
                        </a:spcAft>
                      </a:pPr>
                      <a:r>
                        <a:rPr lang="sl-SI" sz="1000">
                          <a:effectLst/>
                          <a:latin typeface="Tahoma"/>
                          <a:ea typeface="Times New Roman"/>
                          <a:cs typeface="Times New Roman"/>
                        </a:rPr>
                        <a:t>41.</a:t>
                      </a:r>
                      <a:endParaRPr lang="sl-SI" sz="1000">
                        <a:effectLst/>
                        <a:latin typeface="Calibri"/>
                        <a:ea typeface="Calibri"/>
                        <a:cs typeface="Times New Roman"/>
                      </a:endParaRPr>
                    </a:p>
                  </a:txBody>
                  <a:tcPr marL="44276" marR="4427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sl-SI" sz="1000" b="1">
                          <a:effectLst/>
                          <a:latin typeface="Tahoma"/>
                          <a:ea typeface="Times New Roman"/>
                          <a:cs typeface="Times New Roman"/>
                        </a:rPr>
                        <a:t>GENOVEFA SI 64585785</a:t>
                      </a:r>
                      <a:endParaRPr lang="sl-SI" sz="1000">
                        <a:effectLst/>
                        <a:latin typeface="Calibri"/>
                        <a:ea typeface="Calibri"/>
                        <a:cs typeface="Times New Roman"/>
                      </a:endParaRPr>
                    </a:p>
                    <a:p>
                      <a:pPr algn="just">
                        <a:lnSpc>
                          <a:spcPct val="115000"/>
                        </a:lnSpc>
                        <a:spcAft>
                          <a:spcPts val="0"/>
                        </a:spcAft>
                      </a:pPr>
                      <a:r>
                        <a:rPr lang="sl-SI" sz="1000">
                          <a:effectLst/>
                          <a:latin typeface="Tahoma"/>
                          <a:ea typeface="Times New Roman"/>
                          <a:cs typeface="Times New Roman"/>
                        </a:rPr>
                        <a:t>Rojstvo: 27.4.2015</a:t>
                      </a:r>
                      <a:endParaRPr lang="sl-SI" sz="1000">
                        <a:effectLst/>
                        <a:latin typeface="Calibri"/>
                        <a:ea typeface="Calibri"/>
                        <a:cs typeface="Times New Roman"/>
                      </a:endParaRPr>
                    </a:p>
                    <a:p>
                      <a:pPr algn="just">
                        <a:lnSpc>
                          <a:spcPct val="115000"/>
                        </a:lnSpc>
                        <a:spcAft>
                          <a:spcPts val="0"/>
                        </a:spcAft>
                      </a:pPr>
                      <a:r>
                        <a:rPr lang="sl-SI" sz="1000">
                          <a:effectLst/>
                          <a:latin typeface="Tahoma"/>
                          <a:ea typeface="Times New Roman"/>
                          <a:cs typeface="Times New Roman"/>
                        </a:rPr>
                        <a:t>O: Muri 853746</a:t>
                      </a:r>
                      <a:endParaRPr lang="sl-SI" sz="1000">
                        <a:effectLst/>
                        <a:latin typeface="Calibri"/>
                        <a:ea typeface="Calibri"/>
                        <a:cs typeface="Times New Roman"/>
                      </a:endParaRPr>
                    </a:p>
                    <a:p>
                      <a:pPr algn="just">
                        <a:lnSpc>
                          <a:spcPct val="115000"/>
                        </a:lnSpc>
                        <a:spcAft>
                          <a:spcPts val="0"/>
                        </a:spcAft>
                      </a:pPr>
                      <a:r>
                        <a:rPr lang="sl-SI" sz="1000">
                          <a:effectLst/>
                          <a:latin typeface="Tahoma"/>
                          <a:ea typeface="Times New Roman"/>
                          <a:cs typeface="Times New Roman"/>
                        </a:rPr>
                        <a:t>M: Gora SI 44335513</a:t>
                      </a:r>
                      <a:endParaRPr lang="sl-SI" sz="1000">
                        <a:effectLst/>
                        <a:latin typeface="Calibri"/>
                        <a:ea typeface="Calibri"/>
                        <a:cs typeface="Times New Roman"/>
                      </a:endParaRPr>
                    </a:p>
                  </a:txBody>
                  <a:tcPr marL="44276" marR="4427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sl-SI" sz="1000">
                          <a:effectLst/>
                          <a:latin typeface="Tahoma"/>
                          <a:ea typeface="Times New Roman"/>
                          <a:cs typeface="Times New Roman"/>
                        </a:rPr>
                        <a:t> </a:t>
                      </a:r>
                      <a:endParaRPr lang="sl-SI" sz="1000">
                        <a:effectLst/>
                        <a:latin typeface="Calibri"/>
                        <a:ea typeface="Calibri"/>
                        <a:cs typeface="Times New Roman"/>
                      </a:endParaRPr>
                    </a:p>
                    <a:p>
                      <a:pPr algn="just">
                        <a:lnSpc>
                          <a:spcPct val="115000"/>
                        </a:lnSpc>
                        <a:spcAft>
                          <a:spcPts val="0"/>
                        </a:spcAft>
                      </a:pPr>
                      <a:r>
                        <a:rPr lang="sl-SI" sz="1000">
                          <a:effectLst/>
                          <a:latin typeface="Tahoma"/>
                          <a:ea typeface="Times New Roman"/>
                          <a:cs typeface="Times New Roman"/>
                        </a:rPr>
                        <a:t>Košir Karničar Marijana</a:t>
                      </a:r>
                      <a:endParaRPr lang="sl-SI" sz="1000">
                        <a:effectLst/>
                        <a:latin typeface="Calibri"/>
                        <a:ea typeface="Calibri"/>
                        <a:cs typeface="Times New Roman"/>
                      </a:endParaRPr>
                    </a:p>
                    <a:p>
                      <a:pPr algn="just">
                        <a:lnSpc>
                          <a:spcPct val="115000"/>
                        </a:lnSpc>
                        <a:spcAft>
                          <a:spcPts val="0"/>
                        </a:spcAft>
                      </a:pPr>
                      <a:r>
                        <a:rPr lang="sl-SI" sz="1000">
                          <a:effectLst/>
                          <a:latin typeface="Tahoma"/>
                          <a:ea typeface="Times New Roman"/>
                          <a:cs typeface="Times New Roman"/>
                        </a:rPr>
                        <a:t>Zgornje Jezersko 104</a:t>
                      </a:r>
                      <a:endParaRPr lang="sl-SI" sz="1000">
                        <a:effectLst/>
                        <a:latin typeface="Calibri"/>
                        <a:ea typeface="Calibri"/>
                        <a:cs typeface="Times New Roman"/>
                      </a:endParaRPr>
                    </a:p>
                    <a:p>
                      <a:pPr algn="just">
                        <a:lnSpc>
                          <a:spcPct val="115000"/>
                        </a:lnSpc>
                        <a:spcAft>
                          <a:spcPts val="0"/>
                        </a:spcAft>
                      </a:pPr>
                      <a:r>
                        <a:rPr lang="sl-SI" sz="1000">
                          <a:effectLst/>
                          <a:latin typeface="Tahoma"/>
                          <a:ea typeface="Times New Roman"/>
                          <a:cs typeface="Times New Roman"/>
                        </a:rPr>
                        <a:t>4206 Zgornje Jezersko</a:t>
                      </a:r>
                      <a:endParaRPr lang="sl-SI" sz="1000">
                        <a:effectLst/>
                        <a:latin typeface="Calibri"/>
                        <a:ea typeface="Calibri"/>
                        <a:cs typeface="Times New Roman"/>
                      </a:endParaRPr>
                    </a:p>
                  </a:txBody>
                  <a:tcPr marL="44276" marR="4427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sl-SI" sz="1000" b="1" dirty="0">
                          <a:effectLst/>
                          <a:latin typeface="Tahoma"/>
                          <a:ea typeface="Times New Roman"/>
                          <a:cs typeface="Times New Roman"/>
                        </a:rPr>
                        <a:t>BM</a:t>
                      </a:r>
                      <a:endParaRPr lang="sl-SI" sz="1000" dirty="0">
                        <a:effectLst/>
                        <a:latin typeface="Calibri"/>
                        <a:ea typeface="Calibri"/>
                        <a:cs typeface="Times New Roman"/>
                      </a:endParaRPr>
                    </a:p>
                    <a:p>
                      <a:pPr algn="just">
                        <a:lnSpc>
                          <a:spcPct val="115000"/>
                        </a:lnSpc>
                        <a:spcAft>
                          <a:spcPts val="0"/>
                        </a:spcAft>
                      </a:pPr>
                      <a:r>
                        <a:rPr lang="sl-SI" sz="1000" b="1" dirty="0">
                          <a:effectLst/>
                          <a:latin typeface="Tahoma"/>
                          <a:ea typeface="Times New Roman"/>
                          <a:cs typeface="Times New Roman"/>
                        </a:rPr>
                        <a:t>2019</a:t>
                      </a:r>
                      <a:endParaRPr lang="sl-SI" sz="1000" dirty="0">
                        <a:effectLst/>
                        <a:latin typeface="Calibri"/>
                        <a:ea typeface="Calibri"/>
                        <a:cs typeface="Times New Roman"/>
                      </a:endParaRPr>
                    </a:p>
                  </a:txBody>
                  <a:tcPr marL="44276" marR="4427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sl-SI" sz="1000">
                          <a:effectLst/>
                          <a:latin typeface="Tahoma"/>
                          <a:ea typeface="Times New Roman"/>
                          <a:cs typeface="Times New Roman"/>
                        </a:rPr>
                        <a:t>121</a:t>
                      </a:r>
                      <a:endParaRPr lang="sl-SI" sz="1000">
                        <a:effectLst/>
                        <a:latin typeface="Calibri"/>
                        <a:ea typeface="Calibri"/>
                        <a:cs typeface="Times New Roman"/>
                      </a:endParaRPr>
                    </a:p>
                    <a:p>
                      <a:pPr algn="just">
                        <a:lnSpc>
                          <a:spcPct val="115000"/>
                        </a:lnSpc>
                        <a:spcAft>
                          <a:spcPts val="0"/>
                        </a:spcAft>
                      </a:pPr>
                      <a:r>
                        <a:rPr lang="sl-SI" sz="1000">
                          <a:effectLst/>
                          <a:latin typeface="Tahoma"/>
                          <a:ea typeface="Times New Roman"/>
                          <a:cs typeface="Times New Roman"/>
                        </a:rPr>
                        <a:t>125</a:t>
                      </a:r>
                      <a:endParaRPr lang="sl-SI" sz="1000">
                        <a:effectLst/>
                        <a:latin typeface="Calibri"/>
                        <a:ea typeface="Calibri"/>
                        <a:cs typeface="Times New Roman"/>
                      </a:endParaRPr>
                    </a:p>
                    <a:p>
                      <a:pPr algn="just">
                        <a:lnSpc>
                          <a:spcPct val="115000"/>
                        </a:lnSpc>
                        <a:spcAft>
                          <a:spcPts val="0"/>
                        </a:spcAft>
                      </a:pPr>
                      <a:r>
                        <a:rPr lang="sl-SI" sz="1000">
                          <a:effectLst/>
                          <a:latin typeface="Tahoma"/>
                          <a:ea typeface="Times New Roman"/>
                          <a:cs typeface="Times New Roman"/>
                        </a:rPr>
                        <a:t>121</a:t>
                      </a:r>
                      <a:endParaRPr lang="sl-SI" sz="1000">
                        <a:effectLst/>
                        <a:latin typeface="Calibri"/>
                        <a:ea typeface="Calibri"/>
                        <a:cs typeface="Times New Roman"/>
                      </a:endParaRPr>
                    </a:p>
                    <a:p>
                      <a:pPr algn="just">
                        <a:lnSpc>
                          <a:spcPct val="115000"/>
                        </a:lnSpc>
                        <a:spcAft>
                          <a:spcPts val="0"/>
                        </a:spcAft>
                      </a:pPr>
                      <a:r>
                        <a:rPr lang="sl-SI" sz="1000">
                          <a:effectLst/>
                          <a:latin typeface="Tahoma"/>
                          <a:ea typeface="Times New Roman"/>
                          <a:cs typeface="Times New Roman"/>
                        </a:rPr>
                        <a:t>173</a:t>
                      </a:r>
                      <a:endParaRPr lang="sl-SI" sz="1000">
                        <a:effectLst/>
                        <a:latin typeface="Calibri"/>
                        <a:ea typeface="Calibri"/>
                        <a:cs typeface="Times New Roman"/>
                      </a:endParaRPr>
                    </a:p>
                  </a:txBody>
                  <a:tcPr marL="44276" marR="4427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sl-SI" sz="1000" dirty="0">
                          <a:effectLst/>
                          <a:latin typeface="Tahoma"/>
                          <a:ea typeface="Times New Roman"/>
                          <a:cs typeface="Times New Roman"/>
                        </a:rPr>
                        <a:t>SANI 855263</a:t>
                      </a:r>
                      <a:endParaRPr lang="sl-SI" sz="1000" dirty="0">
                        <a:effectLst/>
                        <a:latin typeface="Calibri"/>
                        <a:ea typeface="Calibri"/>
                        <a:cs typeface="Times New Roman"/>
                      </a:endParaRPr>
                    </a:p>
                    <a:p>
                      <a:pPr algn="just">
                        <a:lnSpc>
                          <a:spcPct val="115000"/>
                        </a:lnSpc>
                        <a:spcAft>
                          <a:spcPts val="0"/>
                        </a:spcAft>
                      </a:pPr>
                      <a:r>
                        <a:rPr lang="sl-SI" sz="1000" dirty="0">
                          <a:effectLst/>
                          <a:latin typeface="Tahoma"/>
                          <a:ea typeface="Times New Roman"/>
                          <a:cs typeface="Times New Roman"/>
                        </a:rPr>
                        <a:t>SAVO 853820</a:t>
                      </a:r>
                      <a:endParaRPr lang="sl-SI" sz="1000" dirty="0">
                        <a:effectLst/>
                        <a:latin typeface="Calibri"/>
                        <a:ea typeface="Calibri"/>
                        <a:cs typeface="Times New Roman"/>
                      </a:endParaRPr>
                    </a:p>
                  </a:txBody>
                  <a:tcPr marL="44276" marR="4427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6"/>
                  </a:ext>
                </a:extLst>
              </a:tr>
            </a:tbl>
          </a:graphicData>
        </a:graphic>
      </p:graphicFrame>
    </p:spTree>
    <p:extLst>
      <p:ext uri="{BB962C8B-B14F-4D97-AF65-F5344CB8AC3E}">
        <p14:creationId xmlns:p14="http://schemas.microsoft.com/office/powerpoint/2010/main" val="39080528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ela 4"/>
          <p:cNvGraphicFramePr>
            <a:graphicFrameLocks noGrp="1"/>
          </p:cNvGraphicFramePr>
          <p:nvPr>
            <p:extLst>
              <p:ext uri="{D42A27DB-BD31-4B8C-83A1-F6EECF244321}">
                <p14:modId xmlns:p14="http://schemas.microsoft.com/office/powerpoint/2010/main" val="750893709"/>
              </p:ext>
            </p:extLst>
          </p:nvPr>
        </p:nvGraphicFramePr>
        <p:xfrm>
          <a:off x="467544" y="548680"/>
          <a:ext cx="8280921" cy="5832648"/>
        </p:xfrm>
        <a:graphic>
          <a:graphicData uri="http://schemas.openxmlformats.org/drawingml/2006/table">
            <a:tbl>
              <a:tblPr firstRow="1" firstCol="1" lastRow="1" lastCol="1" bandRow="1" bandCol="1"/>
              <a:tblGrid>
                <a:gridCol w="441848">
                  <a:extLst>
                    <a:ext uri="{9D8B030D-6E8A-4147-A177-3AD203B41FA5}">
                      <a16:colId xmlns:a16="http://schemas.microsoft.com/office/drawing/2014/main" val="20000"/>
                    </a:ext>
                  </a:extLst>
                </a:gridCol>
                <a:gridCol w="2579927">
                  <a:extLst>
                    <a:ext uri="{9D8B030D-6E8A-4147-A177-3AD203B41FA5}">
                      <a16:colId xmlns:a16="http://schemas.microsoft.com/office/drawing/2014/main" val="20001"/>
                    </a:ext>
                  </a:extLst>
                </a:gridCol>
                <a:gridCol w="2228269">
                  <a:extLst>
                    <a:ext uri="{9D8B030D-6E8A-4147-A177-3AD203B41FA5}">
                      <a16:colId xmlns:a16="http://schemas.microsoft.com/office/drawing/2014/main" val="20002"/>
                    </a:ext>
                  </a:extLst>
                </a:gridCol>
                <a:gridCol w="796816">
                  <a:extLst>
                    <a:ext uri="{9D8B030D-6E8A-4147-A177-3AD203B41FA5}">
                      <a16:colId xmlns:a16="http://schemas.microsoft.com/office/drawing/2014/main" val="20003"/>
                    </a:ext>
                  </a:extLst>
                </a:gridCol>
                <a:gridCol w="551069">
                  <a:extLst>
                    <a:ext uri="{9D8B030D-6E8A-4147-A177-3AD203B41FA5}">
                      <a16:colId xmlns:a16="http://schemas.microsoft.com/office/drawing/2014/main" val="20004"/>
                    </a:ext>
                  </a:extLst>
                </a:gridCol>
                <a:gridCol w="1682992">
                  <a:extLst>
                    <a:ext uri="{9D8B030D-6E8A-4147-A177-3AD203B41FA5}">
                      <a16:colId xmlns:a16="http://schemas.microsoft.com/office/drawing/2014/main" val="20005"/>
                    </a:ext>
                  </a:extLst>
                </a:gridCol>
              </a:tblGrid>
              <a:tr h="942420">
                <a:tc>
                  <a:txBody>
                    <a:bodyPr/>
                    <a:lstStyle/>
                    <a:p>
                      <a:pPr algn="just">
                        <a:lnSpc>
                          <a:spcPct val="115000"/>
                        </a:lnSpc>
                        <a:spcAft>
                          <a:spcPts val="0"/>
                        </a:spcAft>
                      </a:pPr>
                      <a:r>
                        <a:rPr lang="sl-SI" sz="1000" dirty="0">
                          <a:effectLst/>
                          <a:latin typeface="Tahoma"/>
                          <a:ea typeface="Times New Roman"/>
                          <a:cs typeface="Times New Roman"/>
                        </a:rPr>
                        <a:t> </a:t>
                      </a:r>
                      <a:endParaRPr lang="sl-SI" sz="1000" dirty="0">
                        <a:effectLst/>
                        <a:latin typeface="Calibri"/>
                        <a:ea typeface="Calibri"/>
                        <a:cs typeface="Times New Roman"/>
                      </a:endParaRPr>
                    </a:p>
                    <a:p>
                      <a:pPr algn="just">
                        <a:lnSpc>
                          <a:spcPct val="115000"/>
                        </a:lnSpc>
                        <a:spcAft>
                          <a:spcPts val="0"/>
                        </a:spcAft>
                      </a:pPr>
                      <a:r>
                        <a:rPr lang="sl-SI" sz="1000" dirty="0">
                          <a:effectLst/>
                          <a:latin typeface="Tahoma"/>
                          <a:ea typeface="Times New Roman"/>
                          <a:cs typeface="Times New Roman"/>
                        </a:rPr>
                        <a:t>42.</a:t>
                      </a:r>
                      <a:endParaRPr lang="sl-SI" sz="1000" dirty="0">
                        <a:effectLst/>
                        <a:latin typeface="Calibri"/>
                        <a:ea typeface="Calibri"/>
                        <a:cs typeface="Times New Roman"/>
                      </a:endParaRPr>
                    </a:p>
                  </a:txBody>
                  <a:tcPr marL="57130" marR="5713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sl-SI" sz="1000" b="1" dirty="0">
                          <a:effectLst/>
                          <a:latin typeface="Tahoma"/>
                          <a:ea typeface="Times New Roman"/>
                          <a:cs typeface="Times New Roman"/>
                        </a:rPr>
                        <a:t>SI 64551973</a:t>
                      </a:r>
                      <a:endParaRPr lang="sl-SI" sz="1000" dirty="0">
                        <a:effectLst/>
                        <a:latin typeface="Calibri"/>
                        <a:ea typeface="Calibri"/>
                        <a:cs typeface="Times New Roman"/>
                      </a:endParaRPr>
                    </a:p>
                    <a:p>
                      <a:pPr algn="just">
                        <a:lnSpc>
                          <a:spcPct val="115000"/>
                        </a:lnSpc>
                        <a:spcAft>
                          <a:spcPts val="0"/>
                        </a:spcAft>
                      </a:pPr>
                      <a:r>
                        <a:rPr lang="sl-SI" sz="1000" dirty="0">
                          <a:effectLst/>
                          <a:latin typeface="Tahoma"/>
                          <a:ea typeface="Times New Roman"/>
                          <a:cs typeface="Times New Roman"/>
                        </a:rPr>
                        <a:t>Rojstvo: 23.6.2015</a:t>
                      </a:r>
                      <a:endParaRPr lang="sl-SI" sz="1000" dirty="0">
                        <a:effectLst/>
                        <a:latin typeface="Calibri"/>
                        <a:ea typeface="Calibri"/>
                        <a:cs typeface="Times New Roman"/>
                      </a:endParaRPr>
                    </a:p>
                    <a:p>
                      <a:pPr algn="just">
                        <a:lnSpc>
                          <a:spcPct val="115000"/>
                        </a:lnSpc>
                        <a:spcAft>
                          <a:spcPts val="0"/>
                        </a:spcAft>
                      </a:pPr>
                      <a:r>
                        <a:rPr lang="sl-SI" sz="1000" dirty="0">
                          <a:effectLst/>
                          <a:latin typeface="Tahoma"/>
                          <a:ea typeface="Times New Roman"/>
                          <a:cs typeface="Times New Roman"/>
                        </a:rPr>
                        <a:t>O: Dunaj 853739</a:t>
                      </a:r>
                      <a:endParaRPr lang="sl-SI" sz="1000" dirty="0">
                        <a:effectLst/>
                        <a:latin typeface="Calibri"/>
                        <a:ea typeface="Calibri"/>
                        <a:cs typeface="Times New Roman"/>
                      </a:endParaRPr>
                    </a:p>
                    <a:p>
                      <a:pPr algn="just">
                        <a:lnSpc>
                          <a:spcPct val="115000"/>
                        </a:lnSpc>
                        <a:spcAft>
                          <a:spcPts val="0"/>
                        </a:spcAft>
                      </a:pPr>
                      <a:r>
                        <a:rPr lang="sl-SI" sz="1000" dirty="0">
                          <a:effectLst/>
                          <a:latin typeface="Tahoma"/>
                          <a:ea typeface="Times New Roman"/>
                          <a:cs typeface="Times New Roman"/>
                        </a:rPr>
                        <a:t>M: SI 94247316</a:t>
                      </a:r>
                      <a:endParaRPr lang="sl-SI" sz="1000" dirty="0">
                        <a:effectLst/>
                        <a:latin typeface="Calibri"/>
                        <a:ea typeface="Calibri"/>
                        <a:cs typeface="Times New Roman"/>
                      </a:endParaRPr>
                    </a:p>
                  </a:txBody>
                  <a:tcPr marL="57130" marR="5713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sl-SI" sz="1000">
                          <a:effectLst/>
                          <a:latin typeface="Tahoma"/>
                          <a:ea typeface="Times New Roman"/>
                          <a:cs typeface="Times New Roman"/>
                        </a:rPr>
                        <a:t> </a:t>
                      </a:r>
                      <a:endParaRPr lang="sl-SI" sz="1000">
                        <a:effectLst/>
                        <a:latin typeface="Calibri"/>
                        <a:ea typeface="Calibri"/>
                        <a:cs typeface="Times New Roman"/>
                      </a:endParaRPr>
                    </a:p>
                    <a:p>
                      <a:pPr algn="just">
                        <a:lnSpc>
                          <a:spcPct val="115000"/>
                        </a:lnSpc>
                        <a:spcAft>
                          <a:spcPts val="0"/>
                        </a:spcAft>
                      </a:pPr>
                      <a:r>
                        <a:rPr lang="sl-SI" sz="1000">
                          <a:effectLst/>
                          <a:latin typeface="Tahoma"/>
                          <a:ea typeface="Times New Roman"/>
                          <a:cs typeface="Times New Roman"/>
                        </a:rPr>
                        <a:t>Kalister Boštjan</a:t>
                      </a:r>
                      <a:endParaRPr lang="sl-SI" sz="1000">
                        <a:effectLst/>
                        <a:latin typeface="Calibri"/>
                        <a:ea typeface="Calibri"/>
                        <a:cs typeface="Times New Roman"/>
                      </a:endParaRPr>
                    </a:p>
                    <a:p>
                      <a:pPr algn="just">
                        <a:lnSpc>
                          <a:spcPct val="115000"/>
                        </a:lnSpc>
                        <a:spcAft>
                          <a:spcPts val="0"/>
                        </a:spcAft>
                      </a:pPr>
                      <a:r>
                        <a:rPr lang="sl-SI" sz="1000">
                          <a:effectLst/>
                          <a:latin typeface="Tahoma"/>
                          <a:ea typeface="Times New Roman"/>
                          <a:cs typeface="Times New Roman"/>
                        </a:rPr>
                        <a:t>Knežak 114</a:t>
                      </a:r>
                      <a:endParaRPr lang="sl-SI" sz="1000">
                        <a:effectLst/>
                        <a:latin typeface="Calibri"/>
                        <a:ea typeface="Calibri"/>
                        <a:cs typeface="Times New Roman"/>
                      </a:endParaRPr>
                    </a:p>
                    <a:p>
                      <a:pPr algn="just">
                        <a:lnSpc>
                          <a:spcPct val="115000"/>
                        </a:lnSpc>
                        <a:spcAft>
                          <a:spcPts val="0"/>
                        </a:spcAft>
                      </a:pPr>
                      <a:r>
                        <a:rPr lang="sl-SI" sz="1000">
                          <a:effectLst/>
                          <a:latin typeface="Tahoma"/>
                          <a:ea typeface="Times New Roman"/>
                          <a:cs typeface="Times New Roman"/>
                        </a:rPr>
                        <a:t>6253 Knežak</a:t>
                      </a:r>
                      <a:endParaRPr lang="sl-SI" sz="1000">
                        <a:effectLst/>
                        <a:latin typeface="Calibri"/>
                        <a:ea typeface="Calibri"/>
                        <a:cs typeface="Times New Roman"/>
                      </a:endParaRPr>
                    </a:p>
                    <a:p>
                      <a:pPr algn="just">
                        <a:lnSpc>
                          <a:spcPct val="115000"/>
                        </a:lnSpc>
                        <a:spcAft>
                          <a:spcPts val="0"/>
                        </a:spcAft>
                      </a:pPr>
                      <a:r>
                        <a:rPr lang="sl-SI" sz="1000">
                          <a:effectLst/>
                          <a:latin typeface="Tahoma"/>
                          <a:ea typeface="Times New Roman"/>
                          <a:cs typeface="Times New Roman"/>
                        </a:rPr>
                        <a:t> </a:t>
                      </a:r>
                      <a:endParaRPr lang="sl-SI" sz="1000">
                        <a:effectLst/>
                        <a:latin typeface="Calibri"/>
                        <a:ea typeface="Calibri"/>
                        <a:cs typeface="Times New Roman"/>
                      </a:endParaRPr>
                    </a:p>
                  </a:txBody>
                  <a:tcPr marL="57130" marR="5713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sl-SI" sz="1000" b="1">
                          <a:effectLst/>
                          <a:latin typeface="Tahoma"/>
                          <a:ea typeface="Times New Roman"/>
                          <a:cs typeface="Times New Roman"/>
                        </a:rPr>
                        <a:t>BM</a:t>
                      </a:r>
                      <a:endParaRPr lang="sl-SI" sz="1000">
                        <a:effectLst/>
                        <a:latin typeface="Calibri"/>
                        <a:ea typeface="Calibri"/>
                        <a:cs typeface="Times New Roman"/>
                      </a:endParaRPr>
                    </a:p>
                    <a:p>
                      <a:pPr algn="just">
                        <a:lnSpc>
                          <a:spcPct val="115000"/>
                        </a:lnSpc>
                        <a:spcAft>
                          <a:spcPts val="0"/>
                        </a:spcAft>
                      </a:pPr>
                      <a:r>
                        <a:rPr lang="sl-SI" sz="1000" b="1">
                          <a:effectLst/>
                          <a:latin typeface="Tahoma"/>
                          <a:ea typeface="Times New Roman"/>
                          <a:cs typeface="Times New Roman"/>
                        </a:rPr>
                        <a:t>2018</a:t>
                      </a:r>
                      <a:endParaRPr lang="sl-SI" sz="1000">
                        <a:effectLst/>
                        <a:latin typeface="Calibri"/>
                        <a:ea typeface="Calibri"/>
                        <a:cs typeface="Times New Roman"/>
                      </a:endParaRPr>
                    </a:p>
                  </a:txBody>
                  <a:tcPr marL="57130" marR="5713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sl-SI" sz="1000">
                          <a:effectLst/>
                          <a:latin typeface="Tahoma"/>
                          <a:ea typeface="Times New Roman"/>
                          <a:cs typeface="Times New Roman"/>
                        </a:rPr>
                        <a:t>120</a:t>
                      </a:r>
                      <a:endParaRPr lang="sl-SI" sz="1000">
                        <a:effectLst/>
                        <a:latin typeface="Calibri"/>
                        <a:ea typeface="Calibri"/>
                        <a:cs typeface="Times New Roman"/>
                      </a:endParaRPr>
                    </a:p>
                    <a:p>
                      <a:pPr algn="just">
                        <a:lnSpc>
                          <a:spcPct val="115000"/>
                        </a:lnSpc>
                        <a:spcAft>
                          <a:spcPts val="0"/>
                        </a:spcAft>
                      </a:pPr>
                      <a:r>
                        <a:rPr lang="sl-SI" sz="1000">
                          <a:effectLst/>
                          <a:latin typeface="Tahoma"/>
                          <a:ea typeface="Times New Roman"/>
                          <a:cs typeface="Times New Roman"/>
                        </a:rPr>
                        <a:t>123</a:t>
                      </a:r>
                      <a:endParaRPr lang="sl-SI" sz="1000">
                        <a:effectLst/>
                        <a:latin typeface="Calibri"/>
                        <a:ea typeface="Calibri"/>
                        <a:cs typeface="Times New Roman"/>
                      </a:endParaRPr>
                    </a:p>
                    <a:p>
                      <a:pPr algn="just">
                        <a:lnSpc>
                          <a:spcPct val="115000"/>
                        </a:lnSpc>
                        <a:spcAft>
                          <a:spcPts val="0"/>
                        </a:spcAft>
                      </a:pPr>
                      <a:r>
                        <a:rPr lang="sl-SI" sz="1000">
                          <a:effectLst/>
                          <a:latin typeface="Tahoma"/>
                          <a:ea typeface="Times New Roman"/>
                          <a:cs typeface="Times New Roman"/>
                        </a:rPr>
                        <a:t>118</a:t>
                      </a:r>
                      <a:endParaRPr lang="sl-SI" sz="1000">
                        <a:effectLst/>
                        <a:latin typeface="Calibri"/>
                        <a:ea typeface="Calibri"/>
                        <a:cs typeface="Times New Roman"/>
                      </a:endParaRPr>
                    </a:p>
                    <a:p>
                      <a:pPr algn="just">
                        <a:lnSpc>
                          <a:spcPct val="115000"/>
                        </a:lnSpc>
                        <a:spcAft>
                          <a:spcPts val="0"/>
                        </a:spcAft>
                      </a:pPr>
                      <a:r>
                        <a:rPr lang="sl-SI" sz="1000">
                          <a:effectLst/>
                          <a:latin typeface="Tahoma"/>
                          <a:ea typeface="Times New Roman"/>
                          <a:cs typeface="Times New Roman"/>
                        </a:rPr>
                        <a:t>173</a:t>
                      </a:r>
                      <a:endParaRPr lang="sl-SI" sz="1000">
                        <a:effectLst/>
                        <a:latin typeface="Calibri"/>
                        <a:ea typeface="Calibri"/>
                        <a:cs typeface="Times New Roman"/>
                      </a:endParaRPr>
                    </a:p>
                  </a:txBody>
                  <a:tcPr marL="57130" marR="5713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sl-SI" sz="1000">
                          <a:effectLst/>
                          <a:latin typeface="Tahoma"/>
                          <a:ea typeface="Times New Roman"/>
                          <a:cs typeface="Times New Roman"/>
                        </a:rPr>
                        <a:t>NINKO 854045</a:t>
                      </a:r>
                      <a:endParaRPr lang="sl-SI" sz="1000">
                        <a:effectLst/>
                        <a:latin typeface="Calibri"/>
                        <a:ea typeface="Calibri"/>
                        <a:cs typeface="Times New Roman"/>
                      </a:endParaRPr>
                    </a:p>
                    <a:p>
                      <a:pPr algn="just">
                        <a:lnSpc>
                          <a:spcPct val="115000"/>
                        </a:lnSpc>
                        <a:spcAft>
                          <a:spcPts val="0"/>
                        </a:spcAft>
                      </a:pPr>
                      <a:r>
                        <a:rPr lang="sl-SI" sz="1000">
                          <a:effectLst/>
                          <a:latin typeface="Tahoma"/>
                          <a:ea typeface="Times New Roman"/>
                          <a:cs typeface="Times New Roman"/>
                        </a:rPr>
                        <a:t>NORD 853853</a:t>
                      </a:r>
                      <a:endParaRPr lang="sl-SI" sz="1000">
                        <a:effectLst/>
                        <a:latin typeface="Calibri"/>
                        <a:ea typeface="Calibri"/>
                        <a:cs typeface="Times New Roman"/>
                      </a:endParaRPr>
                    </a:p>
                  </a:txBody>
                  <a:tcPr marL="57130" marR="5713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751347">
                <a:tc>
                  <a:txBody>
                    <a:bodyPr/>
                    <a:lstStyle/>
                    <a:p>
                      <a:pPr algn="just">
                        <a:lnSpc>
                          <a:spcPct val="115000"/>
                        </a:lnSpc>
                        <a:spcAft>
                          <a:spcPts val="0"/>
                        </a:spcAft>
                      </a:pPr>
                      <a:r>
                        <a:rPr lang="sl-SI" sz="1000">
                          <a:effectLst/>
                          <a:latin typeface="Tahoma"/>
                          <a:ea typeface="Times New Roman"/>
                          <a:cs typeface="Times New Roman"/>
                        </a:rPr>
                        <a:t> </a:t>
                      </a:r>
                      <a:endParaRPr lang="sl-SI" sz="1000">
                        <a:effectLst/>
                        <a:latin typeface="Calibri"/>
                        <a:ea typeface="Calibri"/>
                        <a:cs typeface="Times New Roman"/>
                      </a:endParaRPr>
                    </a:p>
                    <a:p>
                      <a:pPr algn="just">
                        <a:lnSpc>
                          <a:spcPct val="115000"/>
                        </a:lnSpc>
                        <a:spcAft>
                          <a:spcPts val="0"/>
                        </a:spcAft>
                      </a:pPr>
                      <a:r>
                        <a:rPr lang="sl-SI" sz="1000">
                          <a:effectLst/>
                          <a:latin typeface="Tahoma"/>
                          <a:ea typeface="Times New Roman"/>
                          <a:cs typeface="Times New Roman"/>
                        </a:rPr>
                        <a:t>43.</a:t>
                      </a:r>
                      <a:endParaRPr lang="sl-SI" sz="1000">
                        <a:effectLst/>
                        <a:latin typeface="Calibri"/>
                        <a:ea typeface="Calibri"/>
                        <a:cs typeface="Times New Roman"/>
                      </a:endParaRPr>
                    </a:p>
                  </a:txBody>
                  <a:tcPr marL="57130" marR="5713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sl-SI" sz="1000" b="1" dirty="0">
                          <a:effectLst/>
                          <a:latin typeface="Tahoma"/>
                          <a:ea typeface="Times New Roman"/>
                          <a:cs typeface="Times New Roman"/>
                        </a:rPr>
                        <a:t>TIA SI 04374299</a:t>
                      </a:r>
                      <a:endParaRPr lang="sl-SI" sz="1000" dirty="0">
                        <a:effectLst/>
                        <a:latin typeface="Calibri"/>
                        <a:ea typeface="Calibri"/>
                        <a:cs typeface="Times New Roman"/>
                      </a:endParaRPr>
                    </a:p>
                    <a:p>
                      <a:pPr algn="just">
                        <a:lnSpc>
                          <a:spcPct val="115000"/>
                        </a:lnSpc>
                        <a:spcAft>
                          <a:spcPts val="0"/>
                        </a:spcAft>
                      </a:pPr>
                      <a:r>
                        <a:rPr lang="sl-SI" sz="1000" dirty="0">
                          <a:effectLst/>
                          <a:latin typeface="Tahoma"/>
                          <a:ea typeface="Times New Roman"/>
                          <a:cs typeface="Times New Roman"/>
                        </a:rPr>
                        <a:t>Rojstvo: 2.10.2015</a:t>
                      </a:r>
                      <a:endParaRPr lang="sl-SI" sz="1000" dirty="0">
                        <a:effectLst/>
                        <a:latin typeface="Calibri"/>
                        <a:ea typeface="Calibri"/>
                        <a:cs typeface="Times New Roman"/>
                      </a:endParaRPr>
                    </a:p>
                    <a:p>
                      <a:pPr algn="just">
                        <a:lnSpc>
                          <a:spcPct val="115000"/>
                        </a:lnSpc>
                        <a:spcAft>
                          <a:spcPts val="0"/>
                        </a:spcAft>
                      </a:pPr>
                      <a:r>
                        <a:rPr lang="sl-SI" sz="1000" dirty="0">
                          <a:effectLst/>
                          <a:latin typeface="Tahoma"/>
                          <a:ea typeface="Times New Roman"/>
                          <a:cs typeface="Times New Roman"/>
                        </a:rPr>
                        <a:t>O: Doni 853506</a:t>
                      </a:r>
                      <a:endParaRPr lang="sl-SI" sz="1000" dirty="0">
                        <a:effectLst/>
                        <a:latin typeface="Calibri"/>
                        <a:ea typeface="Calibri"/>
                        <a:cs typeface="Times New Roman"/>
                      </a:endParaRPr>
                    </a:p>
                    <a:p>
                      <a:pPr algn="just">
                        <a:lnSpc>
                          <a:spcPct val="115000"/>
                        </a:lnSpc>
                        <a:spcAft>
                          <a:spcPts val="0"/>
                        </a:spcAft>
                      </a:pPr>
                      <a:r>
                        <a:rPr lang="sl-SI" sz="1000" dirty="0">
                          <a:effectLst/>
                          <a:latin typeface="Tahoma"/>
                          <a:ea typeface="Times New Roman"/>
                          <a:cs typeface="Times New Roman"/>
                        </a:rPr>
                        <a:t>M: SI 94128240</a:t>
                      </a:r>
                      <a:endParaRPr lang="sl-SI" sz="1000" dirty="0">
                        <a:effectLst/>
                        <a:latin typeface="Calibri"/>
                        <a:ea typeface="Calibri"/>
                        <a:cs typeface="Times New Roman"/>
                      </a:endParaRPr>
                    </a:p>
                  </a:txBody>
                  <a:tcPr marL="57130" marR="5713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sl-SI" sz="1000" dirty="0">
                          <a:effectLst/>
                          <a:latin typeface="Tahoma"/>
                          <a:ea typeface="Times New Roman"/>
                          <a:cs typeface="Times New Roman"/>
                        </a:rPr>
                        <a:t> </a:t>
                      </a:r>
                      <a:endParaRPr lang="sl-SI" sz="1000" dirty="0">
                        <a:effectLst/>
                        <a:latin typeface="Calibri"/>
                        <a:ea typeface="Calibri"/>
                        <a:cs typeface="Times New Roman"/>
                      </a:endParaRPr>
                    </a:p>
                    <a:p>
                      <a:pPr algn="just">
                        <a:lnSpc>
                          <a:spcPct val="115000"/>
                        </a:lnSpc>
                        <a:spcAft>
                          <a:spcPts val="0"/>
                        </a:spcAft>
                      </a:pPr>
                      <a:r>
                        <a:rPr lang="sl-SI" sz="1000" dirty="0">
                          <a:effectLst/>
                          <a:latin typeface="Tahoma"/>
                          <a:ea typeface="Times New Roman"/>
                          <a:cs typeface="Times New Roman"/>
                        </a:rPr>
                        <a:t>Kosovelj Mitja</a:t>
                      </a:r>
                      <a:endParaRPr lang="sl-SI" sz="1000" dirty="0">
                        <a:effectLst/>
                        <a:latin typeface="Calibri"/>
                        <a:ea typeface="Calibri"/>
                        <a:cs typeface="Times New Roman"/>
                      </a:endParaRPr>
                    </a:p>
                    <a:p>
                      <a:pPr algn="just">
                        <a:lnSpc>
                          <a:spcPct val="115000"/>
                        </a:lnSpc>
                        <a:spcAft>
                          <a:spcPts val="0"/>
                        </a:spcAft>
                      </a:pPr>
                      <a:r>
                        <a:rPr lang="sl-SI" sz="1000" dirty="0">
                          <a:effectLst/>
                          <a:latin typeface="Tahoma"/>
                          <a:ea typeface="Times New Roman"/>
                          <a:cs typeface="Times New Roman"/>
                        </a:rPr>
                        <a:t>Zagrajec 1</a:t>
                      </a:r>
                      <a:endParaRPr lang="sl-SI" sz="1000" dirty="0">
                        <a:effectLst/>
                        <a:latin typeface="Calibri"/>
                        <a:ea typeface="Calibri"/>
                        <a:cs typeface="Times New Roman"/>
                      </a:endParaRPr>
                    </a:p>
                    <a:p>
                      <a:pPr algn="just">
                        <a:lnSpc>
                          <a:spcPct val="115000"/>
                        </a:lnSpc>
                        <a:spcAft>
                          <a:spcPts val="0"/>
                        </a:spcAft>
                      </a:pPr>
                      <a:r>
                        <a:rPr lang="sl-SI" sz="1000" dirty="0">
                          <a:effectLst/>
                          <a:latin typeface="Tahoma"/>
                          <a:ea typeface="Times New Roman"/>
                          <a:cs typeface="Times New Roman"/>
                        </a:rPr>
                        <a:t>6223 Komen</a:t>
                      </a:r>
                      <a:endParaRPr lang="sl-SI" sz="1000" dirty="0">
                        <a:effectLst/>
                        <a:latin typeface="Calibri"/>
                        <a:ea typeface="Calibri"/>
                        <a:cs typeface="Times New Roman"/>
                      </a:endParaRPr>
                    </a:p>
                  </a:txBody>
                  <a:tcPr marL="57130" marR="5713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sl-SI" sz="1000" b="1">
                          <a:effectLst/>
                          <a:latin typeface="Tahoma"/>
                          <a:ea typeface="Times New Roman"/>
                          <a:cs typeface="Times New Roman"/>
                        </a:rPr>
                        <a:t>BM</a:t>
                      </a:r>
                      <a:endParaRPr lang="sl-SI" sz="1000">
                        <a:effectLst/>
                        <a:latin typeface="Calibri"/>
                        <a:ea typeface="Calibri"/>
                        <a:cs typeface="Times New Roman"/>
                      </a:endParaRPr>
                    </a:p>
                    <a:p>
                      <a:pPr algn="just">
                        <a:lnSpc>
                          <a:spcPct val="115000"/>
                        </a:lnSpc>
                        <a:spcAft>
                          <a:spcPts val="0"/>
                        </a:spcAft>
                      </a:pPr>
                      <a:r>
                        <a:rPr lang="sl-SI" sz="1000" b="1">
                          <a:effectLst/>
                          <a:latin typeface="Tahoma"/>
                          <a:ea typeface="Times New Roman"/>
                          <a:cs typeface="Times New Roman"/>
                        </a:rPr>
                        <a:t>2020</a:t>
                      </a:r>
                      <a:endParaRPr lang="sl-SI" sz="1000">
                        <a:effectLst/>
                        <a:latin typeface="Calibri"/>
                        <a:ea typeface="Calibri"/>
                        <a:cs typeface="Times New Roman"/>
                      </a:endParaRPr>
                    </a:p>
                  </a:txBody>
                  <a:tcPr marL="57130" marR="5713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sl-SI" sz="1000">
                          <a:effectLst/>
                          <a:latin typeface="Tahoma"/>
                          <a:ea typeface="Times New Roman"/>
                          <a:cs typeface="Times New Roman"/>
                        </a:rPr>
                        <a:t>122</a:t>
                      </a:r>
                      <a:endParaRPr lang="sl-SI" sz="1000">
                        <a:effectLst/>
                        <a:latin typeface="Calibri"/>
                        <a:ea typeface="Calibri"/>
                        <a:cs typeface="Times New Roman"/>
                      </a:endParaRPr>
                    </a:p>
                    <a:p>
                      <a:pPr algn="just">
                        <a:lnSpc>
                          <a:spcPct val="115000"/>
                        </a:lnSpc>
                        <a:spcAft>
                          <a:spcPts val="0"/>
                        </a:spcAft>
                      </a:pPr>
                      <a:r>
                        <a:rPr lang="sl-SI" sz="1000">
                          <a:effectLst/>
                          <a:latin typeface="Tahoma"/>
                          <a:ea typeface="Times New Roman"/>
                          <a:cs typeface="Times New Roman"/>
                        </a:rPr>
                        <a:t>125</a:t>
                      </a:r>
                      <a:endParaRPr lang="sl-SI" sz="1000">
                        <a:effectLst/>
                        <a:latin typeface="Calibri"/>
                        <a:ea typeface="Calibri"/>
                        <a:cs typeface="Times New Roman"/>
                      </a:endParaRPr>
                    </a:p>
                    <a:p>
                      <a:pPr algn="just">
                        <a:lnSpc>
                          <a:spcPct val="115000"/>
                        </a:lnSpc>
                        <a:spcAft>
                          <a:spcPts val="0"/>
                        </a:spcAft>
                      </a:pPr>
                      <a:r>
                        <a:rPr lang="sl-SI" sz="1000">
                          <a:effectLst/>
                          <a:latin typeface="Tahoma"/>
                          <a:ea typeface="Times New Roman"/>
                          <a:cs typeface="Times New Roman"/>
                        </a:rPr>
                        <a:t>120</a:t>
                      </a:r>
                      <a:endParaRPr lang="sl-SI" sz="1000">
                        <a:effectLst/>
                        <a:latin typeface="Calibri"/>
                        <a:ea typeface="Calibri"/>
                        <a:cs typeface="Times New Roman"/>
                      </a:endParaRPr>
                    </a:p>
                    <a:p>
                      <a:pPr algn="just">
                        <a:lnSpc>
                          <a:spcPct val="115000"/>
                        </a:lnSpc>
                        <a:spcAft>
                          <a:spcPts val="0"/>
                        </a:spcAft>
                      </a:pPr>
                      <a:r>
                        <a:rPr lang="sl-SI" sz="1000">
                          <a:effectLst/>
                          <a:latin typeface="Tahoma"/>
                          <a:ea typeface="Times New Roman"/>
                          <a:cs typeface="Times New Roman"/>
                        </a:rPr>
                        <a:t>169</a:t>
                      </a:r>
                      <a:endParaRPr lang="sl-SI" sz="1000">
                        <a:effectLst/>
                        <a:latin typeface="Calibri"/>
                        <a:ea typeface="Calibri"/>
                        <a:cs typeface="Times New Roman"/>
                      </a:endParaRPr>
                    </a:p>
                  </a:txBody>
                  <a:tcPr marL="57130" marR="5713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sl-SI" sz="1000">
                          <a:effectLst/>
                          <a:latin typeface="Tahoma"/>
                          <a:ea typeface="Times New Roman"/>
                          <a:cs typeface="Times New Roman"/>
                        </a:rPr>
                        <a:t>MLIN 855272</a:t>
                      </a:r>
                      <a:endParaRPr lang="sl-SI" sz="1000">
                        <a:effectLst/>
                        <a:latin typeface="Calibri"/>
                        <a:ea typeface="Calibri"/>
                        <a:cs typeface="Times New Roman"/>
                      </a:endParaRPr>
                    </a:p>
                    <a:p>
                      <a:pPr algn="just">
                        <a:lnSpc>
                          <a:spcPct val="115000"/>
                        </a:lnSpc>
                        <a:spcAft>
                          <a:spcPts val="0"/>
                        </a:spcAft>
                      </a:pPr>
                      <a:r>
                        <a:rPr lang="sl-SI" sz="1000">
                          <a:effectLst/>
                          <a:latin typeface="Tahoma"/>
                          <a:ea typeface="Times New Roman"/>
                          <a:cs typeface="Times New Roman"/>
                        </a:rPr>
                        <a:t>NINKO 854045</a:t>
                      </a:r>
                      <a:endParaRPr lang="sl-SI" sz="1000">
                        <a:effectLst/>
                        <a:latin typeface="Calibri"/>
                        <a:ea typeface="Calibri"/>
                        <a:cs typeface="Times New Roman"/>
                      </a:endParaRPr>
                    </a:p>
                  </a:txBody>
                  <a:tcPr marL="57130" marR="5713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751347">
                <a:tc>
                  <a:txBody>
                    <a:bodyPr/>
                    <a:lstStyle/>
                    <a:p>
                      <a:pPr algn="just">
                        <a:lnSpc>
                          <a:spcPct val="115000"/>
                        </a:lnSpc>
                        <a:spcAft>
                          <a:spcPts val="0"/>
                        </a:spcAft>
                      </a:pPr>
                      <a:r>
                        <a:rPr lang="sl-SI" sz="1000">
                          <a:effectLst/>
                          <a:latin typeface="Tahoma"/>
                          <a:ea typeface="Times New Roman"/>
                          <a:cs typeface="Times New Roman"/>
                        </a:rPr>
                        <a:t> </a:t>
                      </a:r>
                      <a:endParaRPr lang="sl-SI" sz="1000">
                        <a:effectLst/>
                        <a:latin typeface="Calibri"/>
                        <a:ea typeface="Calibri"/>
                        <a:cs typeface="Times New Roman"/>
                      </a:endParaRPr>
                    </a:p>
                    <a:p>
                      <a:pPr algn="just">
                        <a:lnSpc>
                          <a:spcPct val="115000"/>
                        </a:lnSpc>
                        <a:spcAft>
                          <a:spcPts val="0"/>
                        </a:spcAft>
                      </a:pPr>
                      <a:r>
                        <a:rPr lang="sl-SI" sz="1000">
                          <a:effectLst/>
                          <a:latin typeface="Tahoma"/>
                          <a:ea typeface="Times New Roman"/>
                          <a:cs typeface="Times New Roman"/>
                        </a:rPr>
                        <a:t>44.</a:t>
                      </a:r>
                      <a:endParaRPr lang="sl-SI" sz="1000">
                        <a:effectLst/>
                        <a:latin typeface="Calibri"/>
                        <a:ea typeface="Calibri"/>
                        <a:cs typeface="Times New Roman"/>
                      </a:endParaRPr>
                    </a:p>
                  </a:txBody>
                  <a:tcPr marL="57130" marR="5713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sl-SI" sz="1000" b="1">
                          <a:effectLst/>
                          <a:latin typeface="Tahoma"/>
                          <a:ea typeface="Times New Roman"/>
                          <a:cs typeface="Times New Roman"/>
                        </a:rPr>
                        <a:t>SI 84707299</a:t>
                      </a:r>
                      <a:endParaRPr lang="sl-SI" sz="1000">
                        <a:effectLst/>
                        <a:latin typeface="Calibri"/>
                        <a:ea typeface="Calibri"/>
                        <a:cs typeface="Times New Roman"/>
                      </a:endParaRPr>
                    </a:p>
                    <a:p>
                      <a:pPr algn="just">
                        <a:lnSpc>
                          <a:spcPct val="115000"/>
                        </a:lnSpc>
                        <a:spcAft>
                          <a:spcPts val="0"/>
                        </a:spcAft>
                      </a:pPr>
                      <a:r>
                        <a:rPr lang="sl-SI" sz="1000">
                          <a:effectLst/>
                          <a:latin typeface="Tahoma"/>
                          <a:ea typeface="Times New Roman"/>
                          <a:cs typeface="Times New Roman"/>
                        </a:rPr>
                        <a:t>Rojstvo: 17.10.2015</a:t>
                      </a:r>
                      <a:endParaRPr lang="sl-SI" sz="1000">
                        <a:effectLst/>
                        <a:latin typeface="Calibri"/>
                        <a:ea typeface="Calibri"/>
                        <a:cs typeface="Times New Roman"/>
                      </a:endParaRPr>
                    </a:p>
                    <a:p>
                      <a:pPr algn="just">
                        <a:lnSpc>
                          <a:spcPct val="115000"/>
                        </a:lnSpc>
                        <a:spcAft>
                          <a:spcPts val="0"/>
                        </a:spcAft>
                      </a:pPr>
                      <a:r>
                        <a:rPr lang="sl-SI" sz="1000">
                          <a:effectLst/>
                          <a:latin typeface="Tahoma"/>
                          <a:ea typeface="Times New Roman"/>
                          <a:cs typeface="Times New Roman"/>
                        </a:rPr>
                        <a:t>O: Mrak 853076</a:t>
                      </a:r>
                      <a:endParaRPr lang="sl-SI" sz="1000">
                        <a:effectLst/>
                        <a:latin typeface="Calibri"/>
                        <a:ea typeface="Calibri"/>
                        <a:cs typeface="Times New Roman"/>
                      </a:endParaRPr>
                    </a:p>
                    <a:p>
                      <a:pPr algn="just">
                        <a:lnSpc>
                          <a:spcPct val="115000"/>
                        </a:lnSpc>
                        <a:spcAft>
                          <a:spcPts val="0"/>
                        </a:spcAft>
                      </a:pPr>
                      <a:r>
                        <a:rPr lang="sl-SI" sz="1000">
                          <a:effectLst/>
                          <a:latin typeface="Tahoma"/>
                          <a:ea typeface="Times New Roman"/>
                          <a:cs typeface="Times New Roman"/>
                        </a:rPr>
                        <a:t>M: Sora SI 541903328</a:t>
                      </a:r>
                      <a:endParaRPr lang="sl-SI" sz="1000">
                        <a:effectLst/>
                        <a:latin typeface="Calibri"/>
                        <a:ea typeface="Calibri"/>
                        <a:cs typeface="Times New Roman"/>
                      </a:endParaRPr>
                    </a:p>
                  </a:txBody>
                  <a:tcPr marL="57130" marR="5713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sl-SI" sz="1000" dirty="0">
                          <a:effectLst/>
                          <a:latin typeface="Tahoma"/>
                          <a:ea typeface="Times New Roman"/>
                          <a:cs typeface="Times New Roman"/>
                        </a:rPr>
                        <a:t> </a:t>
                      </a:r>
                      <a:endParaRPr lang="sl-SI" sz="1000" dirty="0">
                        <a:effectLst/>
                        <a:latin typeface="Calibri"/>
                        <a:ea typeface="Calibri"/>
                        <a:cs typeface="Times New Roman"/>
                      </a:endParaRPr>
                    </a:p>
                    <a:p>
                      <a:pPr algn="just">
                        <a:lnSpc>
                          <a:spcPct val="115000"/>
                        </a:lnSpc>
                        <a:spcAft>
                          <a:spcPts val="0"/>
                        </a:spcAft>
                      </a:pPr>
                      <a:r>
                        <a:rPr lang="sl-SI" sz="1000" dirty="0">
                          <a:effectLst/>
                          <a:latin typeface="Tahoma"/>
                          <a:ea typeface="Times New Roman"/>
                          <a:cs typeface="Times New Roman"/>
                        </a:rPr>
                        <a:t>Sluga Jurij</a:t>
                      </a:r>
                      <a:endParaRPr lang="sl-SI" sz="1000" dirty="0">
                        <a:effectLst/>
                        <a:latin typeface="Calibri"/>
                        <a:ea typeface="Calibri"/>
                        <a:cs typeface="Times New Roman"/>
                      </a:endParaRPr>
                    </a:p>
                    <a:p>
                      <a:pPr algn="just">
                        <a:lnSpc>
                          <a:spcPct val="115000"/>
                        </a:lnSpc>
                        <a:spcAft>
                          <a:spcPts val="0"/>
                        </a:spcAft>
                      </a:pPr>
                      <a:r>
                        <a:rPr lang="sl-SI" sz="1000" dirty="0">
                          <a:effectLst/>
                          <a:latin typeface="Tahoma"/>
                          <a:ea typeface="Times New Roman"/>
                          <a:cs typeface="Times New Roman"/>
                        </a:rPr>
                        <a:t>Razbor 12</a:t>
                      </a:r>
                      <a:endParaRPr lang="sl-SI" sz="1000" dirty="0">
                        <a:effectLst/>
                        <a:latin typeface="Calibri"/>
                        <a:ea typeface="Calibri"/>
                        <a:cs typeface="Times New Roman"/>
                      </a:endParaRPr>
                    </a:p>
                    <a:p>
                      <a:pPr algn="just">
                        <a:lnSpc>
                          <a:spcPct val="115000"/>
                        </a:lnSpc>
                        <a:spcAft>
                          <a:spcPts val="0"/>
                        </a:spcAft>
                      </a:pPr>
                      <a:r>
                        <a:rPr lang="sl-SI" sz="1000" dirty="0">
                          <a:effectLst/>
                          <a:latin typeface="Tahoma"/>
                          <a:ea typeface="Times New Roman"/>
                          <a:cs typeface="Times New Roman"/>
                        </a:rPr>
                        <a:t>3222 Razbor</a:t>
                      </a:r>
                      <a:endParaRPr lang="sl-SI" sz="1000" dirty="0">
                        <a:effectLst/>
                        <a:latin typeface="Calibri"/>
                        <a:ea typeface="Calibri"/>
                        <a:cs typeface="Times New Roman"/>
                      </a:endParaRPr>
                    </a:p>
                  </a:txBody>
                  <a:tcPr marL="57130" marR="5713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sl-SI" sz="1000" b="1">
                          <a:effectLst/>
                          <a:latin typeface="Tahoma"/>
                          <a:ea typeface="Times New Roman"/>
                          <a:cs typeface="Times New Roman"/>
                        </a:rPr>
                        <a:t>BM</a:t>
                      </a:r>
                      <a:endParaRPr lang="sl-SI" sz="1000">
                        <a:effectLst/>
                        <a:latin typeface="Calibri"/>
                        <a:ea typeface="Calibri"/>
                        <a:cs typeface="Times New Roman"/>
                      </a:endParaRPr>
                    </a:p>
                    <a:p>
                      <a:pPr algn="just">
                        <a:lnSpc>
                          <a:spcPct val="115000"/>
                        </a:lnSpc>
                        <a:spcAft>
                          <a:spcPts val="0"/>
                        </a:spcAft>
                      </a:pPr>
                      <a:r>
                        <a:rPr lang="sl-SI" sz="1000" b="1">
                          <a:effectLst/>
                          <a:latin typeface="Tahoma"/>
                          <a:ea typeface="Times New Roman"/>
                          <a:cs typeface="Times New Roman"/>
                        </a:rPr>
                        <a:t>2019</a:t>
                      </a:r>
                      <a:endParaRPr lang="sl-SI" sz="1000">
                        <a:effectLst/>
                        <a:latin typeface="Calibri"/>
                        <a:ea typeface="Calibri"/>
                        <a:cs typeface="Times New Roman"/>
                      </a:endParaRPr>
                    </a:p>
                  </a:txBody>
                  <a:tcPr marL="57130" marR="5713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sl-SI" sz="1000">
                          <a:effectLst/>
                          <a:latin typeface="Tahoma"/>
                          <a:ea typeface="Times New Roman"/>
                          <a:cs typeface="Times New Roman"/>
                        </a:rPr>
                        <a:t>127</a:t>
                      </a:r>
                      <a:endParaRPr lang="sl-SI" sz="1000">
                        <a:effectLst/>
                        <a:latin typeface="Calibri"/>
                        <a:ea typeface="Calibri"/>
                        <a:cs typeface="Times New Roman"/>
                      </a:endParaRPr>
                    </a:p>
                    <a:p>
                      <a:pPr algn="just">
                        <a:lnSpc>
                          <a:spcPct val="115000"/>
                        </a:lnSpc>
                        <a:spcAft>
                          <a:spcPts val="0"/>
                        </a:spcAft>
                      </a:pPr>
                      <a:r>
                        <a:rPr lang="sl-SI" sz="1000">
                          <a:effectLst/>
                          <a:latin typeface="Tahoma"/>
                          <a:ea typeface="Times New Roman"/>
                          <a:cs typeface="Times New Roman"/>
                        </a:rPr>
                        <a:t>132</a:t>
                      </a:r>
                      <a:endParaRPr lang="sl-SI" sz="1000">
                        <a:effectLst/>
                        <a:latin typeface="Calibri"/>
                        <a:ea typeface="Calibri"/>
                        <a:cs typeface="Times New Roman"/>
                      </a:endParaRPr>
                    </a:p>
                    <a:p>
                      <a:pPr algn="just">
                        <a:lnSpc>
                          <a:spcPct val="115000"/>
                        </a:lnSpc>
                        <a:spcAft>
                          <a:spcPts val="0"/>
                        </a:spcAft>
                      </a:pPr>
                      <a:r>
                        <a:rPr lang="sl-SI" sz="1000">
                          <a:effectLst/>
                          <a:latin typeface="Tahoma"/>
                          <a:ea typeface="Times New Roman"/>
                          <a:cs typeface="Times New Roman"/>
                        </a:rPr>
                        <a:t>128</a:t>
                      </a:r>
                      <a:endParaRPr lang="sl-SI" sz="1000">
                        <a:effectLst/>
                        <a:latin typeface="Calibri"/>
                        <a:ea typeface="Calibri"/>
                        <a:cs typeface="Times New Roman"/>
                      </a:endParaRPr>
                    </a:p>
                    <a:p>
                      <a:pPr algn="just">
                        <a:lnSpc>
                          <a:spcPct val="115000"/>
                        </a:lnSpc>
                        <a:spcAft>
                          <a:spcPts val="0"/>
                        </a:spcAft>
                      </a:pPr>
                      <a:r>
                        <a:rPr lang="sl-SI" sz="1000">
                          <a:effectLst/>
                          <a:latin typeface="Tahoma"/>
                          <a:ea typeface="Times New Roman"/>
                          <a:cs typeface="Times New Roman"/>
                        </a:rPr>
                        <a:t>180</a:t>
                      </a:r>
                      <a:endParaRPr lang="sl-SI" sz="1000">
                        <a:effectLst/>
                        <a:latin typeface="Calibri"/>
                        <a:ea typeface="Calibri"/>
                        <a:cs typeface="Times New Roman"/>
                      </a:endParaRPr>
                    </a:p>
                  </a:txBody>
                  <a:tcPr marL="57130" marR="5713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sl-SI" sz="1000">
                          <a:effectLst/>
                          <a:latin typeface="Tahoma"/>
                          <a:ea typeface="Times New Roman"/>
                          <a:cs typeface="Times New Roman"/>
                        </a:rPr>
                        <a:t>NINKO 854045</a:t>
                      </a:r>
                      <a:endParaRPr lang="sl-SI" sz="1000">
                        <a:effectLst/>
                        <a:latin typeface="Calibri"/>
                        <a:ea typeface="Calibri"/>
                        <a:cs typeface="Times New Roman"/>
                      </a:endParaRPr>
                    </a:p>
                    <a:p>
                      <a:pPr algn="just">
                        <a:lnSpc>
                          <a:spcPct val="115000"/>
                        </a:lnSpc>
                        <a:spcAft>
                          <a:spcPts val="0"/>
                        </a:spcAft>
                      </a:pPr>
                      <a:r>
                        <a:rPr lang="sl-SI" sz="1000">
                          <a:effectLst/>
                          <a:latin typeface="Tahoma"/>
                          <a:ea typeface="Times New Roman"/>
                          <a:cs typeface="Times New Roman"/>
                        </a:rPr>
                        <a:t>GREN 854285</a:t>
                      </a:r>
                      <a:endParaRPr lang="sl-SI" sz="1000">
                        <a:effectLst/>
                        <a:latin typeface="Calibri"/>
                        <a:ea typeface="Calibri"/>
                        <a:cs typeface="Times New Roman"/>
                      </a:endParaRPr>
                    </a:p>
                    <a:p>
                      <a:pPr algn="just">
                        <a:lnSpc>
                          <a:spcPct val="115000"/>
                        </a:lnSpc>
                        <a:spcAft>
                          <a:spcPts val="0"/>
                        </a:spcAft>
                      </a:pPr>
                      <a:r>
                        <a:rPr lang="sl-SI" sz="1000">
                          <a:effectLst/>
                          <a:latin typeface="Tahoma"/>
                          <a:ea typeface="Times New Roman"/>
                          <a:cs typeface="Times New Roman"/>
                        </a:rPr>
                        <a:t> </a:t>
                      </a:r>
                      <a:endParaRPr lang="sl-SI" sz="1000">
                        <a:effectLst/>
                        <a:latin typeface="Calibri"/>
                        <a:ea typeface="Calibri"/>
                        <a:cs typeface="Times New Roman"/>
                      </a:endParaRPr>
                    </a:p>
                  </a:txBody>
                  <a:tcPr marL="57130" marR="5713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1133493">
                <a:tc>
                  <a:txBody>
                    <a:bodyPr/>
                    <a:lstStyle/>
                    <a:p>
                      <a:pPr algn="just">
                        <a:lnSpc>
                          <a:spcPct val="115000"/>
                        </a:lnSpc>
                        <a:spcAft>
                          <a:spcPts val="0"/>
                        </a:spcAft>
                      </a:pPr>
                      <a:r>
                        <a:rPr lang="sl-SI" sz="1000">
                          <a:effectLst/>
                          <a:latin typeface="Tahoma"/>
                          <a:ea typeface="Times New Roman"/>
                          <a:cs typeface="Times New Roman"/>
                        </a:rPr>
                        <a:t> </a:t>
                      </a:r>
                      <a:endParaRPr lang="sl-SI" sz="1000">
                        <a:effectLst/>
                        <a:latin typeface="Calibri"/>
                        <a:ea typeface="Calibri"/>
                        <a:cs typeface="Times New Roman"/>
                      </a:endParaRPr>
                    </a:p>
                    <a:p>
                      <a:pPr algn="just">
                        <a:lnSpc>
                          <a:spcPct val="115000"/>
                        </a:lnSpc>
                        <a:spcAft>
                          <a:spcPts val="0"/>
                        </a:spcAft>
                      </a:pPr>
                      <a:r>
                        <a:rPr lang="sl-SI" sz="1000">
                          <a:effectLst/>
                          <a:latin typeface="Tahoma"/>
                          <a:ea typeface="Times New Roman"/>
                          <a:cs typeface="Times New Roman"/>
                        </a:rPr>
                        <a:t>45.</a:t>
                      </a:r>
                      <a:endParaRPr lang="sl-SI" sz="1000">
                        <a:effectLst/>
                        <a:latin typeface="Calibri"/>
                        <a:ea typeface="Calibri"/>
                        <a:cs typeface="Times New Roman"/>
                      </a:endParaRPr>
                    </a:p>
                  </a:txBody>
                  <a:tcPr marL="57130" marR="5713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sl-SI" sz="1000" b="1">
                          <a:effectLst/>
                          <a:latin typeface="Tahoma"/>
                          <a:ea typeface="Times New Roman"/>
                          <a:cs typeface="Times New Roman"/>
                        </a:rPr>
                        <a:t>ŠPELA SI 74735037</a:t>
                      </a:r>
                      <a:endParaRPr lang="sl-SI" sz="1000">
                        <a:effectLst/>
                        <a:latin typeface="Calibri"/>
                        <a:ea typeface="Calibri"/>
                        <a:cs typeface="Times New Roman"/>
                      </a:endParaRPr>
                    </a:p>
                    <a:p>
                      <a:pPr algn="just">
                        <a:lnSpc>
                          <a:spcPct val="115000"/>
                        </a:lnSpc>
                        <a:spcAft>
                          <a:spcPts val="0"/>
                        </a:spcAft>
                      </a:pPr>
                      <a:r>
                        <a:rPr lang="sl-SI" sz="1000">
                          <a:effectLst/>
                          <a:latin typeface="Tahoma"/>
                          <a:ea typeface="Times New Roman"/>
                          <a:cs typeface="Times New Roman"/>
                        </a:rPr>
                        <a:t>Rojstvo: 30.11.2015</a:t>
                      </a:r>
                      <a:endParaRPr lang="sl-SI" sz="1000">
                        <a:effectLst/>
                        <a:latin typeface="Calibri"/>
                        <a:ea typeface="Calibri"/>
                        <a:cs typeface="Times New Roman"/>
                      </a:endParaRPr>
                    </a:p>
                    <a:p>
                      <a:pPr algn="just">
                        <a:lnSpc>
                          <a:spcPct val="115000"/>
                        </a:lnSpc>
                        <a:spcAft>
                          <a:spcPts val="0"/>
                        </a:spcAft>
                      </a:pPr>
                      <a:r>
                        <a:rPr lang="sl-SI" sz="1000">
                          <a:effectLst/>
                          <a:latin typeface="Tahoma"/>
                          <a:ea typeface="Times New Roman"/>
                          <a:cs typeface="Times New Roman"/>
                        </a:rPr>
                        <a:t>O: Navtik 853268</a:t>
                      </a:r>
                      <a:endParaRPr lang="sl-SI" sz="1000">
                        <a:effectLst/>
                        <a:latin typeface="Calibri"/>
                        <a:ea typeface="Calibri"/>
                        <a:cs typeface="Times New Roman"/>
                      </a:endParaRPr>
                    </a:p>
                    <a:p>
                      <a:pPr algn="just">
                        <a:lnSpc>
                          <a:spcPct val="115000"/>
                        </a:lnSpc>
                        <a:spcAft>
                          <a:spcPts val="0"/>
                        </a:spcAft>
                      </a:pPr>
                      <a:r>
                        <a:rPr lang="sl-SI" sz="1000">
                          <a:effectLst/>
                          <a:latin typeface="Tahoma"/>
                          <a:ea typeface="Times New Roman"/>
                          <a:cs typeface="Times New Roman"/>
                        </a:rPr>
                        <a:t>M: Robida SI 84407607</a:t>
                      </a:r>
                      <a:endParaRPr lang="sl-SI" sz="1000">
                        <a:effectLst/>
                        <a:latin typeface="Calibri"/>
                        <a:ea typeface="Calibri"/>
                        <a:cs typeface="Times New Roman"/>
                      </a:endParaRPr>
                    </a:p>
                    <a:p>
                      <a:pPr algn="just">
                        <a:lnSpc>
                          <a:spcPct val="115000"/>
                        </a:lnSpc>
                        <a:spcAft>
                          <a:spcPts val="0"/>
                        </a:spcAft>
                      </a:pPr>
                      <a:r>
                        <a:rPr lang="sl-SI" sz="1000">
                          <a:effectLst/>
                          <a:latin typeface="Tahoma"/>
                          <a:ea typeface="Times New Roman"/>
                          <a:cs typeface="Times New Roman"/>
                        </a:rPr>
                        <a:t> </a:t>
                      </a:r>
                      <a:endParaRPr lang="sl-SI" sz="1000">
                        <a:effectLst/>
                        <a:latin typeface="Calibri"/>
                        <a:ea typeface="Calibri"/>
                        <a:cs typeface="Times New Roman"/>
                      </a:endParaRPr>
                    </a:p>
                    <a:p>
                      <a:pPr algn="just">
                        <a:lnSpc>
                          <a:spcPct val="115000"/>
                        </a:lnSpc>
                        <a:spcAft>
                          <a:spcPts val="0"/>
                        </a:spcAft>
                      </a:pPr>
                      <a:r>
                        <a:rPr lang="sl-SI" sz="1000" b="1">
                          <a:effectLst/>
                          <a:latin typeface="Tahoma"/>
                          <a:ea typeface="Times New Roman"/>
                          <a:cs typeface="Times New Roman"/>
                        </a:rPr>
                        <a:t> </a:t>
                      </a:r>
                      <a:endParaRPr lang="sl-SI" sz="1000">
                        <a:effectLst/>
                        <a:latin typeface="Calibri"/>
                        <a:ea typeface="Calibri"/>
                        <a:cs typeface="Times New Roman"/>
                      </a:endParaRPr>
                    </a:p>
                  </a:txBody>
                  <a:tcPr marL="57130" marR="5713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sl-SI" sz="1000" dirty="0">
                          <a:effectLst/>
                          <a:latin typeface="Tahoma"/>
                          <a:ea typeface="Times New Roman"/>
                          <a:cs typeface="Times New Roman"/>
                        </a:rPr>
                        <a:t> </a:t>
                      </a:r>
                      <a:endParaRPr lang="sl-SI" sz="1000" dirty="0">
                        <a:effectLst/>
                        <a:latin typeface="Calibri"/>
                        <a:ea typeface="Calibri"/>
                        <a:cs typeface="Times New Roman"/>
                      </a:endParaRPr>
                    </a:p>
                    <a:p>
                      <a:pPr algn="just">
                        <a:lnSpc>
                          <a:spcPct val="115000"/>
                        </a:lnSpc>
                        <a:spcAft>
                          <a:spcPts val="0"/>
                        </a:spcAft>
                      </a:pPr>
                      <a:r>
                        <a:rPr lang="sl-SI" sz="1000" dirty="0">
                          <a:effectLst/>
                          <a:latin typeface="Tahoma"/>
                          <a:ea typeface="Times New Roman"/>
                          <a:cs typeface="Times New Roman"/>
                        </a:rPr>
                        <a:t>Burja Marjan</a:t>
                      </a:r>
                      <a:endParaRPr lang="sl-SI" sz="1000" dirty="0">
                        <a:effectLst/>
                        <a:latin typeface="Calibri"/>
                        <a:ea typeface="Calibri"/>
                        <a:cs typeface="Times New Roman"/>
                      </a:endParaRPr>
                    </a:p>
                    <a:p>
                      <a:pPr algn="just">
                        <a:lnSpc>
                          <a:spcPct val="115000"/>
                        </a:lnSpc>
                        <a:spcAft>
                          <a:spcPts val="0"/>
                        </a:spcAft>
                      </a:pPr>
                      <a:r>
                        <a:rPr lang="sl-SI" sz="1000" dirty="0">
                          <a:effectLst/>
                          <a:latin typeface="Tahoma"/>
                          <a:ea typeface="Times New Roman"/>
                          <a:cs typeface="Times New Roman"/>
                        </a:rPr>
                        <a:t>Potok v Črni 6a</a:t>
                      </a:r>
                      <a:endParaRPr lang="sl-SI" sz="1000" dirty="0">
                        <a:effectLst/>
                        <a:latin typeface="Calibri"/>
                        <a:ea typeface="Calibri"/>
                        <a:cs typeface="Times New Roman"/>
                      </a:endParaRPr>
                    </a:p>
                    <a:p>
                      <a:pPr algn="just">
                        <a:lnSpc>
                          <a:spcPct val="115000"/>
                        </a:lnSpc>
                        <a:spcAft>
                          <a:spcPts val="0"/>
                        </a:spcAft>
                      </a:pPr>
                      <a:r>
                        <a:rPr lang="sl-SI" sz="1000" dirty="0">
                          <a:effectLst/>
                          <a:latin typeface="Tahoma"/>
                          <a:ea typeface="Times New Roman"/>
                          <a:cs typeface="Times New Roman"/>
                        </a:rPr>
                        <a:t>1242 Stahovica</a:t>
                      </a:r>
                      <a:endParaRPr lang="sl-SI" sz="1000" dirty="0">
                        <a:effectLst/>
                        <a:latin typeface="Calibri"/>
                        <a:ea typeface="Calibri"/>
                        <a:cs typeface="Times New Roman"/>
                      </a:endParaRPr>
                    </a:p>
                  </a:txBody>
                  <a:tcPr marL="57130" marR="5713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sl-SI" sz="1000" b="1">
                          <a:effectLst/>
                          <a:latin typeface="Tahoma"/>
                          <a:ea typeface="Times New Roman"/>
                          <a:cs typeface="Times New Roman"/>
                        </a:rPr>
                        <a:t>BM</a:t>
                      </a:r>
                      <a:endParaRPr lang="sl-SI" sz="1000">
                        <a:effectLst/>
                        <a:latin typeface="Calibri"/>
                        <a:ea typeface="Calibri"/>
                        <a:cs typeface="Times New Roman"/>
                      </a:endParaRPr>
                    </a:p>
                    <a:p>
                      <a:pPr algn="just">
                        <a:lnSpc>
                          <a:spcPct val="115000"/>
                        </a:lnSpc>
                        <a:spcAft>
                          <a:spcPts val="0"/>
                        </a:spcAft>
                      </a:pPr>
                      <a:r>
                        <a:rPr lang="sl-SI" sz="1000" b="1">
                          <a:effectLst/>
                          <a:latin typeface="Tahoma"/>
                          <a:ea typeface="Times New Roman"/>
                          <a:cs typeface="Times New Roman"/>
                        </a:rPr>
                        <a:t>2019</a:t>
                      </a:r>
                      <a:endParaRPr lang="sl-SI" sz="1000">
                        <a:effectLst/>
                        <a:latin typeface="Calibri"/>
                        <a:ea typeface="Calibri"/>
                        <a:cs typeface="Times New Roman"/>
                      </a:endParaRPr>
                    </a:p>
                  </a:txBody>
                  <a:tcPr marL="57130" marR="5713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sl-SI" sz="1000">
                          <a:effectLst/>
                          <a:latin typeface="Tahoma"/>
                          <a:ea typeface="Times New Roman"/>
                          <a:cs typeface="Times New Roman"/>
                        </a:rPr>
                        <a:t>126</a:t>
                      </a:r>
                      <a:endParaRPr lang="sl-SI" sz="1000">
                        <a:effectLst/>
                        <a:latin typeface="Calibri"/>
                        <a:ea typeface="Calibri"/>
                        <a:cs typeface="Times New Roman"/>
                      </a:endParaRPr>
                    </a:p>
                    <a:p>
                      <a:pPr algn="just">
                        <a:lnSpc>
                          <a:spcPct val="115000"/>
                        </a:lnSpc>
                        <a:spcAft>
                          <a:spcPts val="0"/>
                        </a:spcAft>
                      </a:pPr>
                      <a:r>
                        <a:rPr lang="sl-SI" sz="1000">
                          <a:effectLst/>
                          <a:latin typeface="Tahoma"/>
                          <a:ea typeface="Times New Roman"/>
                          <a:cs typeface="Times New Roman"/>
                        </a:rPr>
                        <a:t>129</a:t>
                      </a:r>
                      <a:endParaRPr lang="sl-SI" sz="1000">
                        <a:effectLst/>
                        <a:latin typeface="Calibri"/>
                        <a:ea typeface="Calibri"/>
                        <a:cs typeface="Times New Roman"/>
                      </a:endParaRPr>
                    </a:p>
                    <a:p>
                      <a:pPr algn="just">
                        <a:lnSpc>
                          <a:spcPct val="115000"/>
                        </a:lnSpc>
                        <a:spcAft>
                          <a:spcPts val="0"/>
                        </a:spcAft>
                      </a:pPr>
                      <a:r>
                        <a:rPr lang="sl-SI" sz="1000">
                          <a:effectLst/>
                          <a:latin typeface="Tahoma"/>
                          <a:ea typeface="Times New Roman"/>
                          <a:cs typeface="Times New Roman"/>
                        </a:rPr>
                        <a:t>124</a:t>
                      </a:r>
                      <a:endParaRPr lang="sl-SI" sz="1000">
                        <a:effectLst/>
                        <a:latin typeface="Calibri"/>
                        <a:ea typeface="Calibri"/>
                        <a:cs typeface="Times New Roman"/>
                      </a:endParaRPr>
                    </a:p>
                    <a:p>
                      <a:pPr algn="just">
                        <a:lnSpc>
                          <a:spcPct val="115000"/>
                        </a:lnSpc>
                        <a:spcAft>
                          <a:spcPts val="0"/>
                        </a:spcAft>
                      </a:pPr>
                      <a:r>
                        <a:rPr lang="sl-SI" sz="1000">
                          <a:effectLst/>
                          <a:latin typeface="Tahoma"/>
                          <a:ea typeface="Times New Roman"/>
                          <a:cs typeface="Times New Roman"/>
                        </a:rPr>
                        <a:t>181</a:t>
                      </a:r>
                      <a:endParaRPr lang="sl-SI" sz="1000">
                        <a:effectLst/>
                        <a:latin typeface="Calibri"/>
                        <a:ea typeface="Calibri"/>
                        <a:cs typeface="Times New Roman"/>
                      </a:endParaRPr>
                    </a:p>
                  </a:txBody>
                  <a:tcPr marL="57130" marR="5713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sl-SI" sz="1000">
                          <a:effectLst/>
                          <a:latin typeface="Tahoma"/>
                          <a:ea typeface="Times New Roman"/>
                          <a:cs typeface="Times New Roman"/>
                        </a:rPr>
                        <a:t>MLIN 855272</a:t>
                      </a:r>
                      <a:endParaRPr lang="sl-SI" sz="1000">
                        <a:effectLst/>
                        <a:latin typeface="Calibri"/>
                        <a:ea typeface="Calibri"/>
                        <a:cs typeface="Times New Roman"/>
                      </a:endParaRPr>
                    </a:p>
                    <a:p>
                      <a:pPr algn="just">
                        <a:lnSpc>
                          <a:spcPct val="115000"/>
                        </a:lnSpc>
                        <a:spcAft>
                          <a:spcPts val="0"/>
                        </a:spcAft>
                      </a:pPr>
                      <a:r>
                        <a:rPr lang="sl-SI" sz="1000">
                          <a:effectLst/>
                          <a:latin typeface="Tahoma"/>
                          <a:ea typeface="Times New Roman"/>
                          <a:cs typeface="Times New Roman"/>
                        </a:rPr>
                        <a:t>PIKO 855094</a:t>
                      </a:r>
                      <a:endParaRPr lang="sl-SI" sz="1000">
                        <a:effectLst/>
                        <a:latin typeface="Calibri"/>
                        <a:ea typeface="Calibri"/>
                        <a:cs typeface="Times New Roman"/>
                      </a:endParaRPr>
                    </a:p>
                  </a:txBody>
                  <a:tcPr marL="57130" marR="5713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751347">
                <a:tc>
                  <a:txBody>
                    <a:bodyPr/>
                    <a:lstStyle/>
                    <a:p>
                      <a:pPr algn="just">
                        <a:lnSpc>
                          <a:spcPct val="115000"/>
                        </a:lnSpc>
                        <a:spcAft>
                          <a:spcPts val="0"/>
                        </a:spcAft>
                      </a:pPr>
                      <a:r>
                        <a:rPr lang="sl-SI" sz="1000">
                          <a:effectLst/>
                          <a:latin typeface="Tahoma"/>
                          <a:ea typeface="Times New Roman"/>
                          <a:cs typeface="Times New Roman"/>
                        </a:rPr>
                        <a:t> </a:t>
                      </a:r>
                      <a:endParaRPr lang="sl-SI" sz="1000">
                        <a:effectLst/>
                        <a:latin typeface="Calibri"/>
                        <a:ea typeface="Calibri"/>
                        <a:cs typeface="Times New Roman"/>
                      </a:endParaRPr>
                    </a:p>
                    <a:p>
                      <a:pPr algn="just">
                        <a:lnSpc>
                          <a:spcPct val="115000"/>
                        </a:lnSpc>
                        <a:spcAft>
                          <a:spcPts val="0"/>
                        </a:spcAft>
                      </a:pPr>
                      <a:r>
                        <a:rPr lang="sl-SI" sz="1000">
                          <a:effectLst/>
                          <a:latin typeface="Tahoma"/>
                          <a:ea typeface="Times New Roman"/>
                          <a:cs typeface="Times New Roman"/>
                        </a:rPr>
                        <a:t>46.</a:t>
                      </a:r>
                      <a:endParaRPr lang="sl-SI" sz="1000">
                        <a:effectLst/>
                        <a:latin typeface="Calibri"/>
                        <a:ea typeface="Calibri"/>
                        <a:cs typeface="Times New Roman"/>
                      </a:endParaRPr>
                    </a:p>
                  </a:txBody>
                  <a:tcPr marL="57130" marR="5713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sl-SI" sz="1000" b="1">
                          <a:effectLst/>
                          <a:latin typeface="Tahoma"/>
                          <a:ea typeface="Times New Roman"/>
                          <a:cs typeface="Times New Roman"/>
                        </a:rPr>
                        <a:t>LIZA SI 34515125</a:t>
                      </a:r>
                      <a:endParaRPr lang="sl-SI" sz="1000">
                        <a:effectLst/>
                        <a:latin typeface="Calibri"/>
                        <a:ea typeface="Calibri"/>
                        <a:cs typeface="Times New Roman"/>
                      </a:endParaRPr>
                    </a:p>
                    <a:p>
                      <a:pPr algn="just">
                        <a:lnSpc>
                          <a:spcPct val="115000"/>
                        </a:lnSpc>
                        <a:spcAft>
                          <a:spcPts val="0"/>
                        </a:spcAft>
                      </a:pPr>
                      <a:r>
                        <a:rPr lang="sl-SI" sz="1000">
                          <a:effectLst/>
                          <a:latin typeface="Tahoma"/>
                          <a:ea typeface="Times New Roman"/>
                          <a:cs typeface="Times New Roman"/>
                        </a:rPr>
                        <a:t>Rojstvo: 18.12.2015</a:t>
                      </a:r>
                      <a:endParaRPr lang="sl-SI" sz="1000">
                        <a:effectLst/>
                        <a:latin typeface="Calibri"/>
                        <a:ea typeface="Calibri"/>
                        <a:cs typeface="Times New Roman"/>
                      </a:endParaRPr>
                    </a:p>
                    <a:p>
                      <a:pPr algn="just">
                        <a:lnSpc>
                          <a:spcPct val="115000"/>
                        </a:lnSpc>
                        <a:spcAft>
                          <a:spcPts val="0"/>
                        </a:spcAft>
                      </a:pPr>
                      <a:r>
                        <a:rPr lang="sl-SI" sz="1000">
                          <a:effectLst/>
                          <a:latin typeface="Tahoma"/>
                          <a:ea typeface="Times New Roman"/>
                          <a:cs typeface="Times New Roman"/>
                        </a:rPr>
                        <a:t>O: Mario 853290</a:t>
                      </a:r>
                      <a:endParaRPr lang="sl-SI" sz="1000">
                        <a:effectLst/>
                        <a:latin typeface="Calibri"/>
                        <a:ea typeface="Calibri"/>
                        <a:cs typeface="Times New Roman"/>
                      </a:endParaRPr>
                    </a:p>
                    <a:p>
                      <a:pPr algn="just">
                        <a:lnSpc>
                          <a:spcPct val="115000"/>
                        </a:lnSpc>
                        <a:spcAft>
                          <a:spcPts val="0"/>
                        </a:spcAft>
                      </a:pPr>
                      <a:r>
                        <a:rPr lang="sl-SI" sz="1000">
                          <a:effectLst/>
                          <a:latin typeface="Tahoma"/>
                          <a:ea typeface="Times New Roman"/>
                          <a:cs typeface="Times New Roman"/>
                        </a:rPr>
                        <a:t>M: Lina SI 43880498</a:t>
                      </a:r>
                      <a:endParaRPr lang="sl-SI" sz="1000">
                        <a:effectLst/>
                        <a:latin typeface="Calibri"/>
                        <a:ea typeface="Calibri"/>
                        <a:cs typeface="Times New Roman"/>
                      </a:endParaRPr>
                    </a:p>
                  </a:txBody>
                  <a:tcPr marL="57130" marR="5713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sl-SI" sz="1000" dirty="0">
                          <a:effectLst/>
                          <a:latin typeface="Tahoma"/>
                          <a:ea typeface="Times New Roman"/>
                          <a:cs typeface="Times New Roman"/>
                        </a:rPr>
                        <a:t> </a:t>
                      </a:r>
                      <a:endParaRPr lang="sl-SI" sz="1000" dirty="0">
                        <a:effectLst/>
                        <a:latin typeface="Calibri"/>
                        <a:ea typeface="Calibri"/>
                        <a:cs typeface="Times New Roman"/>
                      </a:endParaRPr>
                    </a:p>
                    <a:p>
                      <a:pPr algn="just">
                        <a:lnSpc>
                          <a:spcPct val="115000"/>
                        </a:lnSpc>
                        <a:spcAft>
                          <a:spcPts val="0"/>
                        </a:spcAft>
                      </a:pPr>
                      <a:r>
                        <a:rPr lang="sl-SI" sz="1000" dirty="0">
                          <a:effectLst/>
                          <a:latin typeface="Tahoma"/>
                          <a:ea typeface="Times New Roman"/>
                          <a:cs typeface="Times New Roman"/>
                        </a:rPr>
                        <a:t>Šturm Bojan</a:t>
                      </a:r>
                      <a:endParaRPr lang="sl-SI" sz="1000" dirty="0">
                        <a:effectLst/>
                        <a:latin typeface="Calibri"/>
                        <a:ea typeface="Calibri"/>
                        <a:cs typeface="Times New Roman"/>
                      </a:endParaRPr>
                    </a:p>
                    <a:p>
                      <a:pPr algn="just">
                        <a:lnSpc>
                          <a:spcPct val="115000"/>
                        </a:lnSpc>
                        <a:spcAft>
                          <a:spcPts val="0"/>
                        </a:spcAft>
                      </a:pPr>
                      <a:r>
                        <a:rPr lang="sl-SI" sz="1000" dirty="0">
                          <a:effectLst/>
                          <a:latin typeface="Tahoma"/>
                          <a:ea typeface="Times New Roman"/>
                          <a:cs typeface="Times New Roman"/>
                        </a:rPr>
                        <a:t>Volarje 31</a:t>
                      </a:r>
                      <a:endParaRPr lang="sl-SI" sz="1000" dirty="0">
                        <a:effectLst/>
                        <a:latin typeface="Calibri"/>
                        <a:ea typeface="Calibri"/>
                        <a:cs typeface="Times New Roman"/>
                      </a:endParaRPr>
                    </a:p>
                    <a:p>
                      <a:pPr algn="just">
                        <a:lnSpc>
                          <a:spcPct val="115000"/>
                        </a:lnSpc>
                        <a:spcAft>
                          <a:spcPts val="0"/>
                        </a:spcAft>
                      </a:pPr>
                      <a:r>
                        <a:rPr lang="sl-SI" sz="1000" dirty="0">
                          <a:effectLst/>
                          <a:latin typeface="Tahoma"/>
                          <a:ea typeface="Times New Roman"/>
                          <a:cs typeface="Times New Roman"/>
                        </a:rPr>
                        <a:t>5220 Tolmin</a:t>
                      </a:r>
                      <a:endParaRPr lang="sl-SI" sz="1000" dirty="0">
                        <a:effectLst/>
                        <a:latin typeface="Calibri"/>
                        <a:ea typeface="Calibri"/>
                        <a:cs typeface="Times New Roman"/>
                      </a:endParaRPr>
                    </a:p>
                  </a:txBody>
                  <a:tcPr marL="57130" marR="5713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sl-SI" sz="1000" b="1">
                          <a:effectLst/>
                          <a:latin typeface="Tahoma"/>
                          <a:ea typeface="Times New Roman"/>
                          <a:cs typeface="Times New Roman"/>
                        </a:rPr>
                        <a:t>BM</a:t>
                      </a:r>
                      <a:endParaRPr lang="sl-SI" sz="1000">
                        <a:effectLst/>
                        <a:latin typeface="Calibri"/>
                        <a:ea typeface="Calibri"/>
                        <a:cs typeface="Times New Roman"/>
                      </a:endParaRPr>
                    </a:p>
                    <a:p>
                      <a:pPr algn="just">
                        <a:lnSpc>
                          <a:spcPct val="115000"/>
                        </a:lnSpc>
                        <a:spcAft>
                          <a:spcPts val="0"/>
                        </a:spcAft>
                      </a:pPr>
                      <a:r>
                        <a:rPr lang="sl-SI" sz="1000" b="1">
                          <a:effectLst/>
                          <a:latin typeface="Tahoma"/>
                          <a:ea typeface="Times New Roman"/>
                          <a:cs typeface="Times New Roman"/>
                        </a:rPr>
                        <a:t>2020</a:t>
                      </a:r>
                      <a:endParaRPr lang="sl-SI" sz="1000">
                        <a:effectLst/>
                        <a:latin typeface="Calibri"/>
                        <a:ea typeface="Calibri"/>
                        <a:cs typeface="Times New Roman"/>
                      </a:endParaRPr>
                    </a:p>
                  </a:txBody>
                  <a:tcPr marL="57130" marR="5713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sl-SI" sz="1000">
                          <a:effectLst/>
                          <a:latin typeface="Tahoma"/>
                          <a:ea typeface="Times New Roman"/>
                          <a:cs typeface="Times New Roman"/>
                        </a:rPr>
                        <a:t>126</a:t>
                      </a:r>
                      <a:endParaRPr lang="sl-SI" sz="1000">
                        <a:effectLst/>
                        <a:latin typeface="Calibri"/>
                        <a:ea typeface="Calibri"/>
                        <a:cs typeface="Times New Roman"/>
                      </a:endParaRPr>
                    </a:p>
                    <a:p>
                      <a:pPr algn="just">
                        <a:lnSpc>
                          <a:spcPct val="115000"/>
                        </a:lnSpc>
                        <a:spcAft>
                          <a:spcPts val="0"/>
                        </a:spcAft>
                      </a:pPr>
                      <a:r>
                        <a:rPr lang="sl-SI" sz="1000">
                          <a:effectLst/>
                          <a:latin typeface="Tahoma"/>
                          <a:ea typeface="Times New Roman"/>
                          <a:cs typeface="Times New Roman"/>
                        </a:rPr>
                        <a:t>129</a:t>
                      </a:r>
                      <a:endParaRPr lang="sl-SI" sz="1000">
                        <a:effectLst/>
                        <a:latin typeface="Calibri"/>
                        <a:ea typeface="Calibri"/>
                        <a:cs typeface="Times New Roman"/>
                      </a:endParaRPr>
                    </a:p>
                    <a:p>
                      <a:pPr algn="just">
                        <a:lnSpc>
                          <a:spcPct val="115000"/>
                        </a:lnSpc>
                        <a:spcAft>
                          <a:spcPts val="0"/>
                        </a:spcAft>
                      </a:pPr>
                      <a:r>
                        <a:rPr lang="sl-SI" sz="1000">
                          <a:effectLst/>
                          <a:latin typeface="Tahoma"/>
                          <a:ea typeface="Times New Roman"/>
                          <a:cs typeface="Times New Roman"/>
                        </a:rPr>
                        <a:t>130</a:t>
                      </a:r>
                      <a:endParaRPr lang="sl-SI" sz="1000">
                        <a:effectLst/>
                        <a:latin typeface="Calibri"/>
                        <a:ea typeface="Calibri"/>
                        <a:cs typeface="Times New Roman"/>
                      </a:endParaRPr>
                    </a:p>
                    <a:p>
                      <a:pPr algn="just">
                        <a:lnSpc>
                          <a:spcPct val="115000"/>
                        </a:lnSpc>
                        <a:spcAft>
                          <a:spcPts val="0"/>
                        </a:spcAft>
                      </a:pPr>
                      <a:r>
                        <a:rPr lang="sl-SI" sz="1000">
                          <a:effectLst/>
                          <a:latin typeface="Tahoma"/>
                          <a:ea typeface="Times New Roman"/>
                          <a:cs typeface="Times New Roman"/>
                        </a:rPr>
                        <a:t>176</a:t>
                      </a:r>
                      <a:endParaRPr lang="sl-SI" sz="1000">
                        <a:effectLst/>
                        <a:latin typeface="Calibri"/>
                        <a:ea typeface="Calibri"/>
                        <a:cs typeface="Times New Roman"/>
                      </a:endParaRPr>
                    </a:p>
                  </a:txBody>
                  <a:tcPr marL="57130" marR="5713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sl-SI" sz="1000">
                          <a:effectLst/>
                          <a:latin typeface="Tahoma"/>
                          <a:ea typeface="Times New Roman"/>
                          <a:cs typeface="Times New Roman"/>
                        </a:rPr>
                        <a:t>MLIN 855272</a:t>
                      </a:r>
                      <a:endParaRPr lang="sl-SI" sz="1000">
                        <a:effectLst/>
                        <a:latin typeface="Calibri"/>
                        <a:ea typeface="Calibri"/>
                        <a:cs typeface="Times New Roman"/>
                      </a:endParaRPr>
                    </a:p>
                    <a:p>
                      <a:pPr algn="just">
                        <a:lnSpc>
                          <a:spcPct val="115000"/>
                        </a:lnSpc>
                        <a:spcAft>
                          <a:spcPts val="0"/>
                        </a:spcAft>
                      </a:pPr>
                      <a:r>
                        <a:rPr lang="sl-SI" sz="1000">
                          <a:effectLst/>
                          <a:latin typeface="Tahoma"/>
                          <a:ea typeface="Times New Roman"/>
                          <a:cs typeface="Times New Roman"/>
                        </a:rPr>
                        <a:t>BIL 854184</a:t>
                      </a:r>
                      <a:endParaRPr lang="sl-SI" sz="1000">
                        <a:effectLst/>
                        <a:latin typeface="Calibri"/>
                        <a:ea typeface="Calibri"/>
                        <a:cs typeface="Times New Roman"/>
                      </a:endParaRPr>
                    </a:p>
                    <a:p>
                      <a:pPr algn="just">
                        <a:lnSpc>
                          <a:spcPct val="115000"/>
                        </a:lnSpc>
                        <a:spcAft>
                          <a:spcPts val="0"/>
                        </a:spcAft>
                      </a:pPr>
                      <a:r>
                        <a:rPr lang="sl-SI" sz="1000">
                          <a:effectLst/>
                          <a:latin typeface="Tahoma"/>
                          <a:ea typeface="Times New Roman"/>
                          <a:cs typeface="Times New Roman"/>
                        </a:rPr>
                        <a:t> </a:t>
                      </a:r>
                      <a:endParaRPr lang="sl-SI" sz="1000">
                        <a:effectLst/>
                        <a:latin typeface="Calibri"/>
                        <a:ea typeface="Calibri"/>
                        <a:cs typeface="Times New Roman"/>
                      </a:endParaRPr>
                    </a:p>
                  </a:txBody>
                  <a:tcPr marL="57130" marR="5713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4"/>
                  </a:ext>
                </a:extLst>
              </a:tr>
              <a:tr h="751347">
                <a:tc>
                  <a:txBody>
                    <a:bodyPr/>
                    <a:lstStyle/>
                    <a:p>
                      <a:pPr algn="just">
                        <a:lnSpc>
                          <a:spcPct val="115000"/>
                        </a:lnSpc>
                        <a:spcAft>
                          <a:spcPts val="0"/>
                        </a:spcAft>
                      </a:pPr>
                      <a:r>
                        <a:rPr lang="sl-SI" sz="1000">
                          <a:effectLst/>
                          <a:latin typeface="Tahoma"/>
                          <a:ea typeface="Times New Roman"/>
                          <a:cs typeface="Times New Roman"/>
                        </a:rPr>
                        <a:t> </a:t>
                      </a:r>
                      <a:endParaRPr lang="sl-SI" sz="1000">
                        <a:effectLst/>
                        <a:latin typeface="Calibri"/>
                        <a:ea typeface="Calibri"/>
                        <a:cs typeface="Times New Roman"/>
                      </a:endParaRPr>
                    </a:p>
                    <a:p>
                      <a:pPr algn="just">
                        <a:lnSpc>
                          <a:spcPct val="115000"/>
                        </a:lnSpc>
                        <a:spcAft>
                          <a:spcPts val="0"/>
                        </a:spcAft>
                      </a:pPr>
                      <a:r>
                        <a:rPr lang="sl-SI" sz="1000">
                          <a:effectLst/>
                          <a:latin typeface="Tahoma"/>
                          <a:ea typeface="Times New Roman"/>
                          <a:cs typeface="Times New Roman"/>
                        </a:rPr>
                        <a:t>47.</a:t>
                      </a:r>
                      <a:endParaRPr lang="sl-SI" sz="1000">
                        <a:effectLst/>
                        <a:latin typeface="Calibri"/>
                        <a:ea typeface="Calibri"/>
                        <a:cs typeface="Times New Roman"/>
                      </a:endParaRPr>
                    </a:p>
                  </a:txBody>
                  <a:tcPr marL="57130" marR="5713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sl-SI" sz="1000" b="1">
                          <a:effectLst/>
                          <a:latin typeface="Tahoma"/>
                          <a:ea typeface="Times New Roman"/>
                          <a:cs typeface="Times New Roman"/>
                        </a:rPr>
                        <a:t>SAVA SI 44590808</a:t>
                      </a:r>
                      <a:endParaRPr lang="sl-SI" sz="1000">
                        <a:effectLst/>
                        <a:latin typeface="Calibri"/>
                        <a:ea typeface="Calibri"/>
                        <a:cs typeface="Times New Roman"/>
                      </a:endParaRPr>
                    </a:p>
                    <a:p>
                      <a:pPr algn="just">
                        <a:lnSpc>
                          <a:spcPct val="115000"/>
                        </a:lnSpc>
                        <a:spcAft>
                          <a:spcPts val="0"/>
                        </a:spcAft>
                      </a:pPr>
                      <a:r>
                        <a:rPr lang="sl-SI" sz="1000">
                          <a:effectLst/>
                          <a:latin typeface="Tahoma"/>
                          <a:ea typeface="Times New Roman"/>
                          <a:cs typeface="Times New Roman"/>
                        </a:rPr>
                        <a:t>Rojstvo: 5.3.2016</a:t>
                      </a:r>
                      <a:endParaRPr lang="sl-SI" sz="1000">
                        <a:effectLst/>
                        <a:latin typeface="Calibri"/>
                        <a:ea typeface="Calibri"/>
                        <a:cs typeface="Times New Roman"/>
                      </a:endParaRPr>
                    </a:p>
                    <a:p>
                      <a:pPr algn="just">
                        <a:lnSpc>
                          <a:spcPct val="115000"/>
                        </a:lnSpc>
                        <a:spcAft>
                          <a:spcPts val="0"/>
                        </a:spcAft>
                      </a:pPr>
                      <a:r>
                        <a:rPr lang="sl-SI" sz="1000">
                          <a:effectLst/>
                          <a:latin typeface="Tahoma"/>
                          <a:ea typeface="Times New Roman"/>
                          <a:cs typeface="Times New Roman"/>
                        </a:rPr>
                        <a:t>O: Savo 853820</a:t>
                      </a:r>
                      <a:endParaRPr lang="sl-SI" sz="1000">
                        <a:effectLst/>
                        <a:latin typeface="Calibri"/>
                        <a:ea typeface="Calibri"/>
                        <a:cs typeface="Times New Roman"/>
                      </a:endParaRPr>
                    </a:p>
                    <a:p>
                      <a:pPr algn="just">
                        <a:lnSpc>
                          <a:spcPct val="115000"/>
                        </a:lnSpc>
                        <a:spcAft>
                          <a:spcPts val="0"/>
                        </a:spcAft>
                      </a:pPr>
                      <a:r>
                        <a:rPr lang="sl-SI" sz="1000">
                          <a:effectLst/>
                          <a:latin typeface="Tahoma"/>
                          <a:ea typeface="Times New Roman"/>
                          <a:cs typeface="Times New Roman"/>
                        </a:rPr>
                        <a:t>M: Mandarina SI 44410500</a:t>
                      </a:r>
                      <a:endParaRPr lang="sl-SI" sz="1000">
                        <a:effectLst/>
                        <a:latin typeface="Calibri"/>
                        <a:ea typeface="Calibri"/>
                        <a:cs typeface="Times New Roman"/>
                      </a:endParaRPr>
                    </a:p>
                  </a:txBody>
                  <a:tcPr marL="57130" marR="5713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sl-SI" sz="1000">
                          <a:effectLst/>
                          <a:latin typeface="Tahoma"/>
                          <a:ea typeface="Times New Roman"/>
                          <a:cs typeface="Times New Roman"/>
                        </a:rPr>
                        <a:t> </a:t>
                      </a:r>
                      <a:endParaRPr lang="sl-SI" sz="1000">
                        <a:effectLst/>
                        <a:latin typeface="Calibri"/>
                        <a:ea typeface="Calibri"/>
                        <a:cs typeface="Times New Roman"/>
                      </a:endParaRPr>
                    </a:p>
                    <a:p>
                      <a:pPr algn="just">
                        <a:lnSpc>
                          <a:spcPct val="115000"/>
                        </a:lnSpc>
                        <a:spcAft>
                          <a:spcPts val="0"/>
                        </a:spcAft>
                      </a:pPr>
                      <a:r>
                        <a:rPr lang="sl-SI" sz="1000">
                          <a:effectLst/>
                          <a:latin typeface="Tahoma"/>
                          <a:ea typeface="Times New Roman"/>
                          <a:cs typeface="Times New Roman"/>
                        </a:rPr>
                        <a:t>Selič Magdalena</a:t>
                      </a:r>
                      <a:endParaRPr lang="sl-SI" sz="1000">
                        <a:effectLst/>
                        <a:latin typeface="Calibri"/>
                        <a:ea typeface="Calibri"/>
                        <a:cs typeface="Times New Roman"/>
                      </a:endParaRPr>
                    </a:p>
                    <a:p>
                      <a:pPr algn="just">
                        <a:lnSpc>
                          <a:spcPct val="115000"/>
                        </a:lnSpc>
                        <a:spcAft>
                          <a:spcPts val="0"/>
                        </a:spcAft>
                      </a:pPr>
                      <a:r>
                        <a:rPr lang="sl-SI" sz="1000">
                          <a:effectLst/>
                          <a:latin typeface="Tahoma"/>
                          <a:ea typeface="Times New Roman"/>
                          <a:cs typeface="Times New Roman"/>
                        </a:rPr>
                        <a:t>Leskovca 3a</a:t>
                      </a:r>
                      <a:endParaRPr lang="sl-SI" sz="1000">
                        <a:effectLst/>
                        <a:latin typeface="Calibri"/>
                        <a:ea typeface="Calibri"/>
                        <a:cs typeface="Times New Roman"/>
                      </a:endParaRPr>
                    </a:p>
                    <a:p>
                      <a:pPr algn="just">
                        <a:lnSpc>
                          <a:spcPct val="115000"/>
                        </a:lnSpc>
                        <a:spcAft>
                          <a:spcPts val="0"/>
                        </a:spcAft>
                      </a:pPr>
                      <a:r>
                        <a:rPr lang="sl-SI" sz="1000">
                          <a:effectLst/>
                          <a:latin typeface="Tahoma"/>
                          <a:ea typeface="Times New Roman"/>
                          <a:cs typeface="Times New Roman"/>
                        </a:rPr>
                        <a:t>3270 laško</a:t>
                      </a:r>
                      <a:endParaRPr lang="sl-SI" sz="1000">
                        <a:effectLst/>
                        <a:latin typeface="Calibri"/>
                        <a:ea typeface="Calibri"/>
                        <a:cs typeface="Times New Roman"/>
                      </a:endParaRPr>
                    </a:p>
                  </a:txBody>
                  <a:tcPr marL="57130" marR="5713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sl-SI" sz="1000" b="1" dirty="0">
                          <a:effectLst/>
                          <a:latin typeface="Tahoma"/>
                          <a:ea typeface="Times New Roman"/>
                          <a:cs typeface="Times New Roman"/>
                        </a:rPr>
                        <a:t>BM</a:t>
                      </a:r>
                      <a:endParaRPr lang="sl-SI" sz="1000" dirty="0">
                        <a:effectLst/>
                        <a:latin typeface="Calibri"/>
                        <a:ea typeface="Calibri"/>
                        <a:cs typeface="Times New Roman"/>
                      </a:endParaRPr>
                    </a:p>
                    <a:p>
                      <a:pPr algn="just">
                        <a:lnSpc>
                          <a:spcPct val="115000"/>
                        </a:lnSpc>
                        <a:spcAft>
                          <a:spcPts val="0"/>
                        </a:spcAft>
                      </a:pPr>
                      <a:r>
                        <a:rPr lang="sl-SI" sz="1000" b="1" dirty="0">
                          <a:effectLst/>
                          <a:latin typeface="Tahoma"/>
                          <a:ea typeface="Times New Roman"/>
                          <a:cs typeface="Times New Roman"/>
                        </a:rPr>
                        <a:t>2019</a:t>
                      </a:r>
                      <a:endParaRPr lang="sl-SI" sz="1000" dirty="0">
                        <a:effectLst/>
                        <a:latin typeface="Calibri"/>
                        <a:ea typeface="Calibri"/>
                        <a:cs typeface="Times New Roman"/>
                      </a:endParaRPr>
                    </a:p>
                  </a:txBody>
                  <a:tcPr marL="57130" marR="5713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sl-SI" sz="1000" dirty="0">
                          <a:effectLst/>
                          <a:latin typeface="Tahoma"/>
                          <a:ea typeface="Times New Roman"/>
                          <a:cs typeface="Times New Roman"/>
                        </a:rPr>
                        <a:t>117</a:t>
                      </a:r>
                      <a:endParaRPr lang="sl-SI" sz="1000" dirty="0">
                        <a:effectLst/>
                        <a:latin typeface="Calibri"/>
                        <a:ea typeface="Calibri"/>
                        <a:cs typeface="Times New Roman"/>
                      </a:endParaRPr>
                    </a:p>
                    <a:p>
                      <a:pPr algn="just">
                        <a:lnSpc>
                          <a:spcPct val="115000"/>
                        </a:lnSpc>
                        <a:spcAft>
                          <a:spcPts val="0"/>
                        </a:spcAft>
                      </a:pPr>
                      <a:r>
                        <a:rPr lang="sl-SI" sz="1000" dirty="0">
                          <a:effectLst/>
                          <a:latin typeface="Tahoma"/>
                          <a:ea typeface="Times New Roman"/>
                          <a:cs typeface="Times New Roman"/>
                        </a:rPr>
                        <a:t>120</a:t>
                      </a:r>
                      <a:endParaRPr lang="sl-SI" sz="1000" dirty="0">
                        <a:effectLst/>
                        <a:latin typeface="Calibri"/>
                        <a:ea typeface="Calibri"/>
                        <a:cs typeface="Times New Roman"/>
                      </a:endParaRPr>
                    </a:p>
                    <a:p>
                      <a:pPr algn="just">
                        <a:lnSpc>
                          <a:spcPct val="115000"/>
                        </a:lnSpc>
                        <a:spcAft>
                          <a:spcPts val="0"/>
                        </a:spcAft>
                      </a:pPr>
                      <a:r>
                        <a:rPr lang="sl-SI" sz="1000" dirty="0">
                          <a:effectLst/>
                          <a:latin typeface="Tahoma"/>
                          <a:ea typeface="Times New Roman"/>
                          <a:cs typeface="Times New Roman"/>
                        </a:rPr>
                        <a:t>117</a:t>
                      </a:r>
                      <a:endParaRPr lang="sl-SI" sz="1000" dirty="0">
                        <a:effectLst/>
                        <a:latin typeface="Calibri"/>
                        <a:ea typeface="Calibri"/>
                        <a:cs typeface="Times New Roman"/>
                      </a:endParaRPr>
                    </a:p>
                    <a:p>
                      <a:pPr algn="just">
                        <a:lnSpc>
                          <a:spcPct val="115000"/>
                        </a:lnSpc>
                        <a:spcAft>
                          <a:spcPts val="0"/>
                        </a:spcAft>
                      </a:pPr>
                      <a:r>
                        <a:rPr lang="sl-SI" sz="1000" dirty="0">
                          <a:effectLst/>
                          <a:latin typeface="Tahoma"/>
                          <a:ea typeface="Times New Roman"/>
                          <a:cs typeface="Times New Roman"/>
                        </a:rPr>
                        <a:t>163</a:t>
                      </a:r>
                      <a:endParaRPr lang="sl-SI" sz="1000" dirty="0">
                        <a:effectLst/>
                        <a:latin typeface="Calibri"/>
                        <a:ea typeface="Calibri"/>
                        <a:cs typeface="Times New Roman"/>
                      </a:endParaRPr>
                    </a:p>
                  </a:txBody>
                  <a:tcPr marL="57130" marR="5713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sl-SI" sz="1000">
                          <a:effectLst/>
                          <a:latin typeface="Tahoma"/>
                          <a:ea typeface="Times New Roman"/>
                          <a:cs typeface="Times New Roman"/>
                        </a:rPr>
                        <a:t>PIKO 855094</a:t>
                      </a:r>
                      <a:endParaRPr lang="sl-SI" sz="1000">
                        <a:effectLst/>
                        <a:latin typeface="Calibri"/>
                        <a:ea typeface="Calibri"/>
                        <a:cs typeface="Times New Roman"/>
                      </a:endParaRPr>
                    </a:p>
                    <a:p>
                      <a:pPr algn="just">
                        <a:lnSpc>
                          <a:spcPct val="115000"/>
                        </a:lnSpc>
                        <a:spcAft>
                          <a:spcPts val="0"/>
                        </a:spcAft>
                      </a:pPr>
                      <a:r>
                        <a:rPr lang="sl-SI" sz="1000">
                          <a:effectLst/>
                          <a:latin typeface="Tahoma"/>
                          <a:ea typeface="Times New Roman"/>
                          <a:cs typeface="Times New Roman"/>
                        </a:rPr>
                        <a:t>GREN 854285</a:t>
                      </a:r>
                      <a:endParaRPr lang="sl-SI" sz="1000">
                        <a:effectLst/>
                        <a:latin typeface="Calibri"/>
                        <a:ea typeface="Calibri"/>
                        <a:cs typeface="Times New Roman"/>
                      </a:endParaRPr>
                    </a:p>
                  </a:txBody>
                  <a:tcPr marL="57130" marR="5713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5"/>
                  </a:ext>
                </a:extLst>
              </a:tr>
              <a:tr h="751347">
                <a:tc>
                  <a:txBody>
                    <a:bodyPr/>
                    <a:lstStyle/>
                    <a:p>
                      <a:pPr algn="just">
                        <a:lnSpc>
                          <a:spcPct val="115000"/>
                        </a:lnSpc>
                        <a:spcAft>
                          <a:spcPts val="0"/>
                        </a:spcAft>
                      </a:pPr>
                      <a:r>
                        <a:rPr lang="sl-SI" sz="1000">
                          <a:effectLst/>
                          <a:latin typeface="Tahoma"/>
                          <a:ea typeface="Times New Roman"/>
                          <a:cs typeface="Times New Roman"/>
                        </a:rPr>
                        <a:t> </a:t>
                      </a:r>
                      <a:endParaRPr lang="sl-SI" sz="1000">
                        <a:effectLst/>
                        <a:latin typeface="Calibri"/>
                        <a:ea typeface="Calibri"/>
                        <a:cs typeface="Times New Roman"/>
                      </a:endParaRPr>
                    </a:p>
                    <a:p>
                      <a:pPr algn="just">
                        <a:lnSpc>
                          <a:spcPct val="115000"/>
                        </a:lnSpc>
                        <a:spcAft>
                          <a:spcPts val="0"/>
                        </a:spcAft>
                      </a:pPr>
                      <a:r>
                        <a:rPr lang="sl-SI" sz="1000">
                          <a:effectLst/>
                          <a:latin typeface="Tahoma"/>
                          <a:ea typeface="Times New Roman"/>
                          <a:cs typeface="Times New Roman"/>
                        </a:rPr>
                        <a:t>48.</a:t>
                      </a:r>
                      <a:endParaRPr lang="sl-SI" sz="1000">
                        <a:effectLst/>
                        <a:latin typeface="Calibri"/>
                        <a:ea typeface="Calibri"/>
                        <a:cs typeface="Times New Roman"/>
                      </a:endParaRPr>
                    </a:p>
                  </a:txBody>
                  <a:tcPr marL="57130" marR="5713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sl-SI" sz="1000" b="1">
                          <a:effectLst/>
                          <a:latin typeface="Tahoma"/>
                          <a:ea typeface="Times New Roman"/>
                          <a:cs typeface="Times New Roman"/>
                        </a:rPr>
                        <a:t>DORA SI 84775207</a:t>
                      </a:r>
                      <a:endParaRPr lang="sl-SI" sz="1000">
                        <a:effectLst/>
                        <a:latin typeface="Calibri"/>
                        <a:ea typeface="Calibri"/>
                        <a:cs typeface="Times New Roman"/>
                      </a:endParaRPr>
                    </a:p>
                    <a:p>
                      <a:pPr algn="just">
                        <a:lnSpc>
                          <a:spcPct val="115000"/>
                        </a:lnSpc>
                        <a:spcAft>
                          <a:spcPts val="0"/>
                        </a:spcAft>
                      </a:pPr>
                      <a:r>
                        <a:rPr lang="sl-SI" sz="1000">
                          <a:effectLst/>
                          <a:latin typeface="Tahoma"/>
                          <a:ea typeface="Times New Roman"/>
                          <a:cs typeface="Times New Roman"/>
                        </a:rPr>
                        <a:t>Rojstvo: 10.3.2016</a:t>
                      </a:r>
                      <a:endParaRPr lang="sl-SI" sz="1000">
                        <a:effectLst/>
                        <a:latin typeface="Calibri"/>
                        <a:ea typeface="Calibri"/>
                        <a:cs typeface="Times New Roman"/>
                      </a:endParaRPr>
                    </a:p>
                    <a:p>
                      <a:pPr algn="just">
                        <a:lnSpc>
                          <a:spcPct val="115000"/>
                        </a:lnSpc>
                        <a:spcAft>
                          <a:spcPts val="0"/>
                        </a:spcAft>
                      </a:pPr>
                      <a:r>
                        <a:rPr lang="sl-SI" sz="1000">
                          <a:effectLst/>
                          <a:latin typeface="Tahoma"/>
                          <a:ea typeface="Times New Roman"/>
                          <a:cs typeface="Times New Roman"/>
                        </a:rPr>
                        <a:t>O: Net 853522</a:t>
                      </a:r>
                      <a:endParaRPr lang="sl-SI" sz="1000">
                        <a:effectLst/>
                        <a:latin typeface="Calibri"/>
                        <a:ea typeface="Calibri"/>
                        <a:cs typeface="Times New Roman"/>
                      </a:endParaRPr>
                    </a:p>
                    <a:p>
                      <a:pPr algn="just">
                        <a:lnSpc>
                          <a:spcPct val="115000"/>
                        </a:lnSpc>
                        <a:spcAft>
                          <a:spcPts val="0"/>
                        </a:spcAft>
                      </a:pPr>
                      <a:r>
                        <a:rPr lang="sl-SI" sz="1000">
                          <a:effectLst/>
                          <a:latin typeface="Tahoma"/>
                          <a:ea typeface="Times New Roman"/>
                          <a:cs typeface="Times New Roman"/>
                        </a:rPr>
                        <a:t>M: Detala SI 83392971</a:t>
                      </a:r>
                      <a:endParaRPr lang="sl-SI" sz="1000">
                        <a:effectLst/>
                        <a:latin typeface="Calibri"/>
                        <a:ea typeface="Calibri"/>
                        <a:cs typeface="Times New Roman"/>
                      </a:endParaRPr>
                    </a:p>
                  </a:txBody>
                  <a:tcPr marL="57130" marR="5713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sl-SI" sz="1000">
                          <a:effectLst/>
                          <a:latin typeface="Tahoma"/>
                          <a:ea typeface="Times New Roman"/>
                          <a:cs typeface="Times New Roman"/>
                        </a:rPr>
                        <a:t> </a:t>
                      </a:r>
                      <a:endParaRPr lang="sl-SI" sz="1000">
                        <a:effectLst/>
                        <a:latin typeface="Calibri"/>
                        <a:ea typeface="Calibri"/>
                        <a:cs typeface="Times New Roman"/>
                      </a:endParaRPr>
                    </a:p>
                    <a:p>
                      <a:pPr algn="just">
                        <a:lnSpc>
                          <a:spcPct val="115000"/>
                        </a:lnSpc>
                        <a:spcAft>
                          <a:spcPts val="0"/>
                        </a:spcAft>
                      </a:pPr>
                      <a:r>
                        <a:rPr lang="sl-SI" sz="1000">
                          <a:effectLst/>
                          <a:latin typeface="Tahoma"/>
                          <a:ea typeface="Times New Roman"/>
                          <a:cs typeface="Times New Roman"/>
                        </a:rPr>
                        <a:t>Kosovelj Mitja</a:t>
                      </a:r>
                      <a:endParaRPr lang="sl-SI" sz="1000">
                        <a:effectLst/>
                        <a:latin typeface="Calibri"/>
                        <a:ea typeface="Calibri"/>
                        <a:cs typeface="Times New Roman"/>
                      </a:endParaRPr>
                    </a:p>
                    <a:p>
                      <a:pPr algn="just">
                        <a:lnSpc>
                          <a:spcPct val="115000"/>
                        </a:lnSpc>
                        <a:spcAft>
                          <a:spcPts val="0"/>
                        </a:spcAft>
                      </a:pPr>
                      <a:r>
                        <a:rPr lang="sl-SI" sz="1000">
                          <a:effectLst/>
                          <a:latin typeface="Tahoma"/>
                          <a:ea typeface="Times New Roman"/>
                          <a:cs typeface="Times New Roman"/>
                        </a:rPr>
                        <a:t>Zagrajec 1</a:t>
                      </a:r>
                      <a:endParaRPr lang="sl-SI" sz="1000">
                        <a:effectLst/>
                        <a:latin typeface="Calibri"/>
                        <a:ea typeface="Calibri"/>
                        <a:cs typeface="Times New Roman"/>
                      </a:endParaRPr>
                    </a:p>
                    <a:p>
                      <a:pPr algn="just">
                        <a:lnSpc>
                          <a:spcPct val="115000"/>
                        </a:lnSpc>
                        <a:spcAft>
                          <a:spcPts val="0"/>
                        </a:spcAft>
                      </a:pPr>
                      <a:r>
                        <a:rPr lang="sl-SI" sz="1000">
                          <a:effectLst/>
                          <a:latin typeface="Tahoma"/>
                          <a:ea typeface="Times New Roman"/>
                          <a:cs typeface="Times New Roman"/>
                        </a:rPr>
                        <a:t>6223 Komen</a:t>
                      </a:r>
                      <a:endParaRPr lang="sl-SI" sz="1000">
                        <a:effectLst/>
                        <a:latin typeface="Calibri"/>
                        <a:ea typeface="Calibri"/>
                        <a:cs typeface="Times New Roman"/>
                      </a:endParaRPr>
                    </a:p>
                  </a:txBody>
                  <a:tcPr marL="57130" marR="5713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sl-SI" sz="1000" b="1">
                          <a:effectLst/>
                          <a:latin typeface="Tahoma"/>
                          <a:ea typeface="Times New Roman"/>
                          <a:cs typeface="Times New Roman"/>
                        </a:rPr>
                        <a:t>BM</a:t>
                      </a:r>
                      <a:endParaRPr lang="sl-SI" sz="1000">
                        <a:effectLst/>
                        <a:latin typeface="Calibri"/>
                        <a:ea typeface="Calibri"/>
                        <a:cs typeface="Times New Roman"/>
                      </a:endParaRPr>
                    </a:p>
                    <a:p>
                      <a:pPr algn="just">
                        <a:lnSpc>
                          <a:spcPct val="115000"/>
                        </a:lnSpc>
                        <a:spcAft>
                          <a:spcPts val="0"/>
                        </a:spcAft>
                      </a:pPr>
                      <a:r>
                        <a:rPr lang="sl-SI" sz="1000" b="1">
                          <a:effectLst/>
                          <a:latin typeface="Tahoma"/>
                          <a:ea typeface="Times New Roman"/>
                          <a:cs typeface="Times New Roman"/>
                        </a:rPr>
                        <a:t>2019</a:t>
                      </a:r>
                      <a:endParaRPr lang="sl-SI" sz="1000">
                        <a:effectLst/>
                        <a:latin typeface="Calibri"/>
                        <a:ea typeface="Calibri"/>
                        <a:cs typeface="Times New Roman"/>
                      </a:endParaRPr>
                    </a:p>
                  </a:txBody>
                  <a:tcPr marL="57130" marR="5713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sl-SI" sz="1000" dirty="0">
                          <a:effectLst/>
                          <a:latin typeface="Tahoma"/>
                          <a:ea typeface="Times New Roman"/>
                          <a:cs typeface="Times New Roman"/>
                        </a:rPr>
                        <a:t>122</a:t>
                      </a:r>
                      <a:endParaRPr lang="sl-SI" sz="1000" dirty="0">
                        <a:effectLst/>
                        <a:latin typeface="Calibri"/>
                        <a:ea typeface="Calibri"/>
                        <a:cs typeface="Times New Roman"/>
                      </a:endParaRPr>
                    </a:p>
                    <a:p>
                      <a:pPr algn="just">
                        <a:lnSpc>
                          <a:spcPct val="115000"/>
                        </a:lnSpc>
                        <a:spcAft>
                          <a:spcPts val="0"/>
                        </a:spcAft>
                      </a:pPr>
                      <a:r>
                        <a:rPr lang="sl-SI" sz="1000" dirty="0">
                          <a:effectLst/>
                          <a:latin typeface="Tahoma"/>
                          <a:ea typeface="Times New Roman"/>
                          <a:cs typeface="Times New Roman"/>
                        </a:rPr>
                        <a:t>125</a:t>
                      </a:r>
                      <a:endParaRPr lang="sl-SI" sz="1000" dirty="0">
                        <a:effectLst/>
                        <a:latin typeface="Calibri"/>
                        <a:ea typeface="Calibri"/>
                        <a:cs typeface="Times New Roman"/>
                      </a:endParaRPr>
                    </a:p>
                    <a:p>
                      <a:pPr algn="just">
                        <a:lnSpc>
                          <a:spcPct val="115000"/>
                        </a:lnSpc>
                        <a:spcAft>
                          <a:spcPts val="0"/>
                        </a:spcAft>
                      </a:pPr>
                      <a:r>
                        <a:rPr lang="sl-SI" sz="1000" dirty="0">
                          <a:effectLst/>
                          <a:latin typeface="Tahoma"/>
                          <a:ea typeface="Times New Roman"/>
                          <a:cs typeface="Times New Roman"/>
                        </a:rPr>
                        <a:t>123</a:t>
                      </a:r>
                      <a:endParaRPr lang="sl-SI" sz="1000" dirty="0">
                        <a:effectLst/>
                        <a:latin typeface="Calibri"/>
                        <a:ea typeface="Calibri"/>
                        <a:cs typeface="Times New Roman"/>
                      </a:endParaRPr>
                    </a:p>
                    <a:p>
                      <a:pPr algn="just">
                        <a:lnSpc>
                          <a:spcPct val="115000"/>
                        </a:lnSpc>
                        <a:spcAft>
                          <a:spcPts val="0"/>
                        </a:spcAft>
                      </a:pPr>
                      <a:r>
                        <a:rPr lang="sl-SI" sz="1000" dirty="0">
                          <a:effectLst/>
                          <a:latin typeface="Tahoma"/>
                          <a:ea typeface="Times New Roman"/>
                          <a:cs typeface="Times New Roman"/>
                        </a:rPr>
                        <a:t>172</a:t>
                      </a:r>
                      <a:endParaRPr lang="sl-SI" sz="1000" dirty="0">
                        <a:effectLst/>
                        <a:latin typeface="Calibri"/>
                        <a:ea typeface="Calibri"/>
                        <a:cs typeface="Times New Roman"/>
                      </a:endParaRPr>
                    </a:p>
                  </a:txBody>
                  <a:tcPr marL="57130" marR="5713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sl-SI" sz="1000" dirty="0">
                          <a:effectLst/>
                          <a:latin typeface="Tahoma"/>
                          <a:ea typeface="Times New Roman"/>
                          <a:cs typeface="Times New Roman"/>
                        </a:rPr>
                        <a:t>MLIN 855272</a:t>
                      </a:r>
                      <a:endParaRPr lang="sl-SI" sz="1000" dirty="0">
                        <a:effectLst/>
                        <a:latin typeface="Calibri"/>
                        <a:ea typeface="Calibri"/>
                        <a:cs typeface="Times New Roman"/>
                      </a:endParaRPr>
                    </a:p>
                    <a:p>
                      <a:pPr algn="just">
                        <a:lnSpc>
                          <a:spcPct val="115000"/>
                        </a:lnSpc>
                        <a:spcAft>
                          <a:spcPts val="0"/>
                        </a:spcAft>
                      </a:pPr>
                      <a:r>
                        <a:rPr lang="sl-SI" sz="1000" dirty="0">
                          <a:effectLst/>
                          <a:latin typeface="Tahoma"/>
                          <a:ea typeface="Times New Roman"/>
                          <a:cs typeface="Times New Roman"/>
                        </a:rPr>
                        <a:t>GRBAC 853847</a:t>
                      </a:r>
                      <a:endParaRPr lang="sl-SI" sz="1000" dirty="0">
                        <a:effectLst/>
                        <a:latin typeface="Calibri"/>
                        <a:ea typeface="Calibri"/>
                        <a:cs typeface="Times New Roman"/>
                      </a:endParaRPr>
                    </a:p>
                  </a:txBody>
                  <a:tcPr marL="57130" marR="5713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6"/>
                  </a:ext>
                </a:extLst>
              </a:tr>
            </a:tbl>
          </a:graphicData>
        </a:graphic>
      </p:graphicFrame>
    </p:spTree>
    <p:extLst>
      <p:ext uri="{BB962C8B-B14F-4D97-AF65-F5344CB8AC3E}">
        <p14:creationId xmlns:p14="http://schemas.microsoft.com/office/powerpoint/2010/main" val="1312646602"/>
      </p:ext>
    </p:extLst>
  </p:cSld>
  <p:clrMapOvr>
    <a:masterClrMapping/>
  </p:clrMapOvr>
</p:sld>
</file>

<file path=ppt/theme/theme1.xml><?xml version="1.0" encoding="utf-8"?>
<a:theme xmlns:a="http://schemas.openxmlformats.org/drawingml/2006/main" name="Officeova tema">
  <a:themeElements>
    <a:clrScheme name="Pisarn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Pisarn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isarn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ova tema">
  <a:themeElements>
    <a:clrScheme name="Pisarn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Pisarn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isarn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ova tema">
  <a:themeElements>
    <a:clrScheme name="Pisarn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Pisarn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isarn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Pisarn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Pisarna">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isarn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2.xml><?xml version="1.0" encoding="utf-8"?>
<a:themeOverride xmlns:a="http://schemas.openxmlformats.org/drawingml/2006/main">
  <a:clrScheme name="Pisarn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Pisarna">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isarn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docProps/app.xml><?xml version="1.0" encoding="utf-8"?>
<Properties xmlns="http://schemas.openxmlformats.org/officeDocument/2006/extended-properties" xmlns:vt="http://schemas.openxmlformats.org/officeDocument/2006/docPropsVTypes">
  <TotalTime>1635</TotalTime>
  <Words>6136</Words>
  <Application>Microsoft Macintosh PowerPoint</Application>
  <PresentationFormat>On-screen Show (4:3)</PresentationFormat>
  <Paragraphs>2151</Paragraphs>
  <Slides>42</Slides>
  <Notes>3</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42</vt:i4>
      </vt:variant>
    </vt:vector>
  </HeadingPairs>
  <TitlesOfParts>
    <vt:vector size="47" baseType="lpstr">
      <vt:lpstr>Arial</vt:lpstr>
      <vt:lpstr>Calibri</vt:lpstr>
      <vt:lpstr>Symbol</vt:lpstr>
      <vt:lpstr>Tahoma</vt:lpstr>
      <vt:lpstr>Officeova tema</vt:lpstr>
      <vt:lpstr> VSEBINSKO POROČILO (STROKOVNI DEL) ZA 2022 IN PROGRAM ZA 2023  Matjaž Hribar, KGZS – Zavod Ljubljana, strokovni vodja in tajnik Rejskega Društva CIKA Anton Jamnik, predsednik Rejskega Društva CIKA </vt:lpstr>
      <vt:lpstr>VSEBINA</vt:lpstr>
      <vt:lpstr>OCENJEVANJE KRAV CIKASTE PASME, 2022 IN SKUPAJ 2014 - 2022</vt:lpstr>
      <vt:lpstr>LASTNOSTI, KI SE JIH OPISUJE KOT NAPAKO PRI OCENJEVANJU KRAV CIKASTE PASME</vt:lpstr>
      <vt:lpstr>SEZNAM BIKOVSKIH MATER CIKASTE PASME ZA  LETO 2022</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 ŠTEVILO ODBRANIH BIKOVSKIH MATER CIKASTE PASME ZA LETO 2023 </vt:lpstr>
      <vt:lpstr>GENOTIPIZACIJA CIKASTIH BIKOV (ODVZEM 2021, REZULTATI 2022)</vt:lpstr>
      <vt:lpstr>GENOTIPIZACIJA CIKASTIH BIKOV (ODVZEM 2022, REZULTATI 2023)</vt:lpstr>
      <vt:lpstr>ODBIRA PLEMENSKIH BIKOV CIKASTE PASME PO OBMOČJIH IN LETIH (2015 – 2022)</vt:lpstr>
      <vt:lpstr>VHLEVITEV PLEMESKIH BIKOV CIKASTE PASME NA OC PRESKA (2015 – 2022)</vt:lpstr>
      <vt:lpstr>ODBIRA PLEMENSKIH BIKOV CIKASTE PASME V LETU 2022 IN PLAN 2023</vt:lpstr>
      <vt:lpstr>ŠTEVILO PRVIH OSEMENITEV KRAV PO PASMAH IN LETIH</vt:lpstr>
      <vt:lpstr>MLEČNOST KRAV (305 dni) CIKASTE PASME (*letna mlečnost)</vt:lpstr>
      <vt:lpstr>ČLANSTVO REJCEV V REJSKEM DRUŠTVU CIKA  (2016, 2020 in 2022)</vt:lpstr>
      <vt:lpstr>REJSKI CILJ – STALEŽ KRAV CIKASTE PASME</vt:lpstr>
      <vt:lpstr>PowerPoint Presentation</vt:lpstr>
      <vt:lpstr>PowerPoint Presentation</vt:lpstr>
      <vt:lpstr>PowerPoint Presentation</vt:lpstr>
      <vt:lpstr>PowerPoint Presentation</vt:lpstr>
      <vt:lpstr>IZGUBLJENI RODOVNIŠKI PODATKI</vt:lpstr>
      <vt:lpstr>PowerPoint Presentation</vt:lpstr>
      <vt:lpstr>PowerPoint Presentation</vt:lpstr>
      <vt:lpstr>Stopnja sorodnosti med plemenskimi biki in živo populacijo ženskih plemenskih živali cikaste pasme govedi  v (%) </vt:lpstr>
      <vt:lpstr>DRUŠTVENE AKTIVNOSTI V LETU 2022</vt:lpstr>
      <vt:lpstr>PowerPoint Presentation</vt:lpstr>
      <vt:lpstr>PROGRAM DELA ZA LETO 2023</vt:lpstr>
      <vt:lpstr>PowerPoint Presentation</vt:lpstr>
      <vt:lpstr>PRIZNANJA Rejskega Društva CIKA (5 zvoncev)</vt:lpstr>
      <vt:lpstr>PowerPoint Presentation</vt:lpstr>
      <vt:lpstr>PowerPoint Presentation</vt:lpstr>
      <vt:lpstr>PowerPoint Presentation</vt:lpstr>
      <vt:lpstr>PowerPoint Presentation</vt:lpstr>
      <vt:lpstr>ČASTNI ČLAN, FRANC RUTAR</vt:lpstr>
    </vt:vector>
  </TitlesOfParts>
  <Company>Hewlett-Packard Company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VSEBINSKO POROČILO (STROKOVNI DEL) ZA 2022 IN PROGRAM ZA 2023  Matjaž Hribar, KGZS – Zavod Ljubljana, strokovni vodja in tajnik Rejskega Društva CIKA Anton Jamnik, predsednik Rejskega Društva CIKA </dc:title>
  <dc:creator>Hewlett-Packard Company</dc:creator>
  <cp:lastModifiedBy>Microsoft Office User</cp:lastModifiedBy>
  <cp:revision>64</cp:revision>
  <cp:lastPrinted>2023-02-06T10:10:34Z</cp:lastPrinted>
  <dcterms:created xsi:type="dcterms:W3CDTF">2023-01-16T08:57:20Z</dcterms:created>
  <dcterms:modified xsi:type="dcterms:W3CDTF">2023-02-17T12:18:22Z</dcterms:modified>
</cp:coreProperties>
</file>