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60" r:id="rId5"/>
    <p:sldId id="256" r:id="rId6"/>
    <p:sldId id="262" r:id="rId7"/>
    <p:sldId id="263" r:id="rId8"/>
    <p:sldId id="264" r:id="rId9"/>
    <p:sldId id="265" r:id="rId10"/>
    <p:sldId id="266" r:id="rId11"/>
    <p:sldId id="267" r:id="rId12"/>
    <p:sldId id="268" r:id="rId13"/>
    <p:sldId id="269" r:id="rId14"/>
    <p:sldId id="270" r:id="rId15"/>
    <p:sldId id="271" r:id="rId16"/>
    <p:sldId id="278" r:id="rId17"/>
    <p:sldId id="294" r:id="rId18"/>
    <p:sldId id="292" r:id="rId19"/>
    <p:sldId id="299" r:id="rId20"/>
    <p:sldId id="272" r:id="rId21"/>
    <p:sldId id="274" r:id="rId22"/>
    <p:sldId id="279" r:id="rId23"/>
    <p:sldId id="273" r:id="rId24"/>
    <p:sldId id="275" r:id="rId25"/>
    <p:sldId id="276" r:id="rId26"/>
    <p:sldId id="277" r:id="rId27"/>
    <p:sldId id="280" r:id="rId28"/>
    <p:sldId id="281" r:id="rId29"/>
    <p:sldId id="297" r:id="rId30"/>
    <p:sldId id="298" r:id="rId31"/>
    <p:sldId id="282" r:id="rId32"/>
    <p:sldId id="283" r:id="rId33"/>
    <p:sldId id="284" r:id="rId34"/>
    <p:sldId id="285" r:id="rId35"/>
    <p:sldId id="286" r:id="rId36"/>
    <p:sldId id="287" r:id="rId37"/>
    <p:sldId id="290" r:id="rId38"/>
    <p:sldId id="291" r:id="rId39"/>
    <p:sldId id="289" r:id="rId40"/>
    <p:sldId id="288" r:id="rId41"/>
    <p:sldId id="295" r:id="rId42"/>
    <p:sldId id="296" r:id="rId43"/>
    <p:sldId id="261" r:id="rId4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MOJE_DELO\PINCGAVC\REJSKI_PROGRAM_2010\Grafikoni.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20365509866825E-2"/>
          <c:y val="6.7145034290068586E-2"/>
          <c:w val="0.73823490070536202"/>
          <c:h val="0.71489173228346459"/>
        </c:manualLayout>
      </c:layout>
      <c:barChart>
        <c:barDir val="col"/>
        <c:grouping val="clustered"/>
        <c:varyColors val="0"/>
        <c:ser>
          <c:idx val="0"/>
          <c:order val="0"/>
          <c:tx>
            <c:v>CK krave</c:v>
          </c:tx>
          <c:invertIfNegative val="0"/>
          <c:dLbls>
            <c:dLbl>
              <c:idx val="3"/>
              <c:layout>
                <c:manualLayout>
                  <c:x val="-6.0313630880579009E-3"/>
                  <c:y val="1.2165450121654575E-2"/>
                </c:manualLayout>
              </c:layout>
              <c:dLblPos val="outEnd"/>
              <c:showLegendKey val="0"/>
              <c:showVal val="1"/>
              <c:showCatName val="0"/>
              <c:showSerName val="0"/>
              <c:showPercent val="0"/>
              <c:showBubbleSize val="0"/>
            </c:dLbl>
            <c:txPr>
              <a:bodyPr/>
              <a:lstStyle/>
              <a:p>
                <a:pPr>
                  <a:defRPr sz="800"/>
                </a:pPr>
                <a:endParaRPr lang="sl-SI"/>
              </a:p>
            </c:txPr>
            <c:showLegendKey val="0"/>
            <c:showVal val="1"/>
            <c:showCatName val="0"/>
            <c:showSerName val="0"/>
            <c:showPercent val="0"/>
            <c:showBubbleSize val="0"/>
            <c:showLeaderLines val="0"/>
          </c:dLbls>
          <c:cat>
            <c:strRef>
              <c:f>List3!$A$3:$A$7</c:f>
              <c:strCache>
                <c:ptCount val="5"/>
                <c:pt idx="0">
                  <c:v>&lt;2</c:v>
                </c:pt>
                <c:pt idx="1">
                  <c:v>3-5</c:v>
                </c:pt>
                <c:pt idx="2">
                  <c:v>6-8</c:v>
                </c:pt>
                <c:pt idx="3">
                  <c:v>9-10</c:v>
                </c:pt>
                <c:pt idx="4">
                  <c:v>&gt;10</c:v>
                </c:pt>
              </c:strCache>
            </c:strRef>
          </c:cat>
          <c:val>
            <c:numRef>
              <c:f>List3!$B$3:$B$7</c:f>
              <c:numCache>
                <c:formatCode>General</c:formatCode>
                <c:ptCount val="5"/>
                <c:pt idx="0">
                  <c:v>499</c:v>
                </c:pt>
                <c:pt idx="1">
                  <c:v>478</c:v>
                </c:pt>
                <c:pt idx="2">
                  <c:v>269</c:v>
                </c:pt>
                <c:pt idx="3">
                  <c:v>149</c:v>
                </c:pt>
                <c:pt idx="4">
                  <c:v>252</c:v>
                </c:pt>
              </c:numCache>
            </c:numRef>
          </c:val>
        </c:ser>
        <c:ser>
          <c:idx val="1"/>
          <c:order val="1"/>
          <c:tx>
            <c:v>vse krave</c:v>
          </c:tx>
          <c:invertIfNegative val="0"/>
          <c:dLbls>
            <c:dLbl>
              <c:idx val="1"/>
              <c:layout>
                <c:manualLayout>
                  <c:x val="0"/>
                  <c:y val="1.2165450121654502E-2"/>
                </c:manualLayout>
              </c:layout>
              <c:dLblPos val="outEnd"/>
              <c:showLegendKey val="0"/>
              <c:showVal val="1"/>
              <c:showCatName val="0"/>
              <c:showSerName val="0"/>
              <c:showPercent val="0"/>
              <c:showBubbleSize val="0"/>
            </c:dLbl>
            <c:dLbl>
              <c:idx val="3"/>
              <c:layout>
                <c:manualLayout>
                  <c:x val="-7.3715808393843139E-17"/>
                  <c:y val="-1.2165450121654502E-2"/>
                </c:manualLayout>
              </c:layout>
              <c:dLblPos val="outEnd"/>
              <c:showLegendKey val="0"/>
              <c:showVal val="1"/>
              <c:showCatName val="0"/>
              <c:showSerName val="0"/>
              <c:showPercent val="0"/>
              <c:showBubbleSize val="0"/>
            </c:dLbl>
            <c:txPr>
              <a:bodyPr/>
              <a:lstStyle/>
              <a:p>
                <a:pPr>
                  <a:defRPr sz="800"/>
                </a:pPr>
                <a:endParaRPr lang="sl-SI"/>
              </a:p>
            </c:txPr>
            <c:showLegendKey val="0"/>
            <c:showVal val="1"/>
            <c:showCatName val="0"/>
            <c:showSerName val="0"/>
            <c:showPercent val="0"/>
            <c:showBubbleSize val="0"/>
            <c:showLeaderLines val="0"/>
          </c:dLbls>
          <c:cat>
            <c:strRef>
              <c:f>List3!$A$3:$A$7</c:f>
              <c:strCache>
                <c:ptCount val="5"/>
                <c:pt idx="0">
                  <c:v>&lt;2</c:v>
                </c:pt>
                <c:pt idx="1">
                  <c:v>3-5</c:v>
                </c:pt>
                <c:pt idx="2">
                  <c:v>6-8</c:v>
                </c:pt>
                <c:pt idx="3">
                  <c:v>9-10</c:v>
                </c:pt>
                <c:pt idx="4">
                  <c:v>&gt;10</c:v>
                </c:pt>
              </c:strCache>
            </c:strRef>
          </c:cat>
          <c:val>
            <c:numRef>
              <c:f>List3!$C$3:$C$7</c:f>
              <c:numCache>
                <c:formatCode>General</c:formatCode>
                <c:ptCount val="5"/>
                <c:pt idx="0">
                  <c:v>562</c:v>
                </c:pt>
                <c:pt idx="1">
                  <c:v>726</c:v>
                </c:pt>
                <c:pt idx="2">
                  <c:v>434</c:v>
                </c:pt>
                <c:pt idx="3">
                  <c:v>205</c:v>
                </c:pt>
                <c:pt idx="4">
                  <c:v>493</c:v>
                </c:pt>
              </c:numCache>
            </c:numRef>
          </c:val>
        </c:ser>
        <c:dLbls>
          <c:showLegendKey val="0"/>
          <c:showVal val="0"/>
          <c:showCatName val="0"/>
          <c:showSerName val="0"/>
          <c:showPercent val="0"/>
          <c:showBubbleSize val="0"/>
        </c:dLbls>
        <c:gapWidth val="261"/>
        <c:overlap val="-100"/>
        <c:axId val="183456512"/>
        <c:axId val="183458432"/>
      </c:barChart>
      <c:barChart>
        <c:barDir val="col"/>
        <c:grouping val="clustered"/>
        <c:varyColors val="0"/>
        <c:ser>
          <c:idx val="2"/>
          <c:order val="2"/>
          <c:tx>
            <c:v>% od vseh CK krav</c:v>
          </c:tx>
          <c:invertIfNegative val="0"/>
          <c:dLbls>
            <c:dLbl>
              <c:idx val="0"/>
              <c:tx>
                <c:rich>
                  <a:bodyPr/>
                  <a:lstStyle/>
                  <a:p>
                    <a:r>
                      <a:rPr lang="en-US"/>
                      <a:t>30,3</a:t>
                    </a:r>
                    <a:r>
                      <a:rPr lang="sl-SI"/>
                      <a:t> %</a:t>
                    </a:r>
                    <a:endParaRPr lang="en-US"/>
                  </a:p>
                </c:rich>
              </c:tx>
              <c:showLegendKey val="0"/>
              <c:showVal val="1"/>
              <c:showCatName val="0"/>
              <c:showSerName val="0"/>
              <c:showPercent val="0"/>
              <c:showBubbleSize val="0"/>
            </c:dLbl>
            <c:dLbl>
              <c:idx val="1"/>
              <c:tx>
                <c:rich>
                  <a:bodyPr/>
                  <a:lstStyle/>
                  <a:p>
                    <a:r>
                      <a:rPr lang="en-US"/>
                      <a:t>29,0</a:t>
                    </a:r>
                    <a:r>
                      <a:rPr lang="sl-SI"/>
                      <a:t> %</a:t>
                    </a:r>
                    <a:endParaRPr lang="en-US"/>
                  </a:p>
                </c:rich>
              </c:tx>
              <c:showLegendKey val="0"/>
              <c:showVal val="1"/>
              <c:showCatName val="0"/>
              <c:showSerName val="0"/>
              <c:showPercent val="0"/>
              <c:showBubbleSize val="0"/>
            </c:dLbl>
            <c:dLbl>
              <c:idx val="2"/>
              <c:layout>
                <c:manualLayout>
                  <c:x val="-1.0052271813429835E-2"/>
                  <c:y val="0"/>
                </c:manualLayout>
              </c:layout>
              <c:tx>
                <c:rich>
                  <a:bodyPr/>
                  <a:lstStyle/>
                  <a:p>
                    <a:r>
                      <a:rPr lang="en-US" sz="800"/>
                      <a:t>16,3</a:t>
                    </a:r>
                    <a:r>
                      <a:rPr lang="sl-SI" sz="800"/>
                      <a:t> %</a:t>
                    </a:r>
                    <a:endParaRPr lang="en-US" sz="800"/>
                  </a:p>
                </c:rich>
              </c:tx>
              <c:dLblPos val="outEnd"/>
              <c:showLegendKey val="0"/>
              <c:showVal val="1"/>
              <c:showCatName val="0"/>
              <c:showSerName val="0"/>
              <c:showPercent val="0"/>
              <c:showBubbleSize val="0"/>
            </c:dLbl>
            <c:dLbl>
              <c:idx val="3"/>
              <c:layout>
                <c:manualLayout>
                  <c:x val="-8.0418174507439419E-3"/>
                  <c:y val="1.2165450121654502E-2"/>
                </c:manualLayout>
              </c:layout>
              <c:tx>
                <c:rich>
                  <a:bodyPr/>
                  <a:lstStyle/>
                  <a:p>
                    <a:r>
                      <a:rPr lang="en-US" sz="800"/>
                      <a:t>9,0</a:t>
                    </a:r>
                    <a:r>
                      <a:rPr lang="sl-SI" sz="800"/>
                      <a:t> %</a:t>
                    </a:r>
                    <a:endParaRPr lang="en-US" sz="800"/>
                  </a:p>
                </c:rich>
              </c:tx>
              <c:dLblPos val="outEnd"/>
              <c:showLegendKey val="0"/>
              <c:showVal val="1"/>
              <c:showCatName val="0"/>
              <c:showSerName val="0"/>
              <c:showPercent val="0"/>
              <c:showBubbleSize val="0"/>
            </c:dLbl>
            <c:dLbl>
              <c:idx val="4"/>
              <c:tx>
                <c:rich>
                  <a:bodyPr/>
                  <a:lstStyle/>
                  <a:p>
                    <a:r>
                      <a:rPr lang="en-US"/>
                      <a:t>15,3</a:t>
                    </a:r>
                    <a:r>
                      <a:rPr lang="sl-SI"/>
                      <a:t> %</a:t>
                    </a:r>
                    <a:endParaRPr lang="en-US"/>
                  </a:p>
                </c:rich>
              </c:tx>
              <c:showLegendKey val="0"/>
              <c:showVal val="1"/>
              <c:showCatName val="0"/>
              <c:showSerName val="0"/>
              <c:showPercent val="0"/>
              <c:showBubbleSize val="0"/>
            </c:dLbl>
            <c:txPr>
              <a:bodyPr/>
              <a:lstStyle/>
              <a:p>
                <a:pPr>
                  <a:defRPr sz="800"/>
                </a:pPr>
                <a:endParaRPr lang="sl-SI"/>
              </a:p>
            </c:txPr>
            <c:showLegendKey val="0"/>
            <c:showVal val="1"/>
            <c:showCatName val="0"/>
            <c:showSerName val="0"/>
            <c:showPercent val="0"/>
            <c:showBubbleSize val="0"/>
            <c:showLeaderLines val="0"/>
          </c:dLbls>
          <c:val>
            <c:numRef>
              <c:f>List3!$E$3:$E$7</c:f>
              <c:numCache>
                <c:formatCode>0.0</c:formatCode>
                <c:ptCount val="5"/>
                <c:pt idx="0">
                  <c:v>30.297510625379477</c:v>
                </c:pt>
                <c:pt idx="1">
                  <c:v>29.022465088038857</c:v>
                </c:pt>
                <c:pt idx="2">
                  <c:v>16.332726168791741</c:v>
                </c:pt>
                <c:pt idx="3">
                  <c:v>9.0467516697024895</c:v>
                </c:pt>
                <c:pt idx="4">
                  <c:v>15.300546448087433</c:v>
                </c:pt>
              </c:numCache>
            </c:numRef>
          </c:val>
        </c:ser>
        <c:dLbls>
          <c:showLegendKey val="0"/>
          <c:showVal val="0"/>
          <c:showCatName val="0"/>
          <c:showSerName val="0"/>
          <c:showPercent val="0"/>
          <c:showBubbleSize val="0"/>
        </c:dLbls>
        <c:gapWidth val="500"/>
        <c:overlap val="-100"/>
        <c:axId val="183472896"/>
        <c:axId val="183474432"/>
      </c:barChart>
      <c:catAx>
        <c:axId val="183456512"/>
        <c:scaling>
          <c:orientation val="minMax"/>
        </c:scaling>
        <c:delete val="0"/>
        <c:axPos val="b"/>
        <c:title>
          <c:tx>
            <c:rich>
              <a:bodyPr/>
              <a:lstStyle/>
              <a:p>
                <a:pPr>
                  <a:defRPr sz="800" baseline="0">
                    <a:latin typeface="Arial" pitchFamily="34" charset="0"/>
                  </a:defRPr>
                </a:pPr>
                <a:r>
                  <a:rPr lang="sl-SI" sz="800" baseline="0">
                    <a:latin typeface="Arial" pitchFamily="34" charset="0"/>
                  </a:rPr>
                  <a:t>Velikost črede (krave)</a:t>
                </a:r>
                <a:endParaRPr lang="en-US" sz="800" baseline="0">
                  <a:latin typeface="Arial" pitchFamily="34" charset="0"/>
                </a:endParaRPr>
              </a:p>
            </c:rich>
          </c:tx>
          <c:layout>
            <c:manualLayout>
              <c:xMode val="edge"/>
              <c:yMode val="edge"/>
              <c:x val="0.4014608246345564"/>
              <c:y val="0.85881308632041431"/>
            </c:manualLayout>
          </c:layout>
          <c:overlay val="0"/>
        </c:title>
        <c:numFmt formatCode="General" sourceLinked="1"/>
        <c:majorTickMark val="out"/>
        <c:minorTickMark val="none"/>
        <c:tickLblPos val="nextTo"/>
        <c:crossAx val="183458432"/>
        <c:crosses val="autoZero"/>
        <c:auto val="1"/>
        <c:lblAlgn val="ctr"/>
        <c:lblOffset val="100"/>
        <c:noMultiLvlLbl val="0"/>
      </c:catAx>
      <c:valAx>
        <c:axId val="183458432"/>
        <c:scaling>
          <c:orientation val="minMax"/>
        </c:scaling>
        <c:delete val="0"/>
        <c:axPos val="l"/>
        <c:majorGridlines/>
        <c:title>
          <c:tx>
            <c:rich>
              <a:bodyPr rot="-5400000" vert="horz"/>
              <a:lstStyle/>
              <a:p>
                <a:pPr>
                  <a:defRPr/>
                </a:pPr>
                <a:r>
                  <a:rPr lang="sl-SI"/>
                  <a:t>Število krav</a:t>
                </a:r>
              </a:p>
            </c:rich>
          </c:tx>
          <c:overlay val="0"/>
        </c:title>
        <c:numFmt formatCode="General" sourceLinked="1"/>
        <c:majorTickMark val="out"/>
        <c:minorTickMark val="none"/>
        <c:tickLblPos val="nextTo"/>
        <c:crossAx val="183456512"/>
        <c:crosses val="autoZero"/>
        <c:crossBetween val="between"/>
      </c:valAx>
      <c:catAx>
        <c:axId val="183472896"/>
        <c:scaling>
          <c:orientation val="minMax"/>
        </c:scaling>
        <c:delete val="1"/>
        <c:axPos val="b"/>
        <c:majorTickMark val="out"/>
        <c:minorTickMark val="none"/>
        <c:tickLblPos val="nextTo"/>
        <c:crossAx val="183474432"/>
        <c:crosses val="autoZero"/>
        <c:auto val="1"/>
        <c:lblAlgn val="ctr"/>
        <c:lblOffset val="100"/>
        <c:noMultiLvlLbl val="0"/>
      </c:catAx>
      <c:valAx>
        <c:axId val="183474432"/>
        <c:scaling>
          <c:orientation val="minMax"/>
        </c:scaling>
        <c:delete val="0"/>
        <c:axPos val="r"/>
        <c:title>
          <c:tx>
            <c:rich>
              <a:bodyPr rot="-5400000" vert="horz"/>
              <a:lstStyle/>
              <a:p>
                <a:pPr>
                  <a:defRPr sz="800" baseline="0">
                    <a:latin typeface="Arial" pitchFamily="34" charset="0"/>
                    <a:cs typeface="Arial" pitchFamily="34" charset="0"/>
                  </a:defRPr>
                </a:pPr>
                <a:r>
                  <a:rPr lang="sl-SI" sz="800" baseline="0">
                    <a:latin typeface="Arial" pitchFamily="34" charset="0"/>
                    <a:cs typeface="Arial" pitchFamily="34" charset="0"/>
                  </a:rPr>
                  <a:t>% CK krav znotraj razreda  od vseh CK krav</a:t>
                </a:r>
              </a:p>
            </c:rich>
          </c:tx>
          <c:layout>
            <c:manualLayout>
              <c:xMode val="edge"/>
              <c:yMode val="edge"/>
              <c:x val="0.88516917894310265"/>
              <c:y val="6.0693462587249586E-2"/>
            </c:manualLayout>
          </c:layout>
          <c:overlay val="0"/>
        </c:title>
        <c:numFmt formatCode="0.0" sourceLinked="1"/>
        <c:majorTickMark val="out"/>
        <c:minorTickMark val="none"/>
        <c:tickLblPos val="nextTo"/>
        <c:crossAx val="183472896"/>
        <c:crosses val="max"/>
        <c:crossBetween val="between"/>
      </c:valAx>
    </c:plotArea>
    <c:legend>
      <c:legendPos val="r"/>
      <c:layout>
        <c:manualLayout>
          <c:xMode val="edge"/>
          <c:yMode val="edge"/>
          <c:x val="0.21870286576168929"/>
          <c:y val="0.88861839201399118"/>
          <c:w val="0.62895927601809953"/>
          <c:h val="0.10346926482354692"/>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v>CK KRAVE</c:v>
          </c:tx>
          <c:spPr>
            <a:solidFill>
              <a:srgbClr val="0070C0"/>
            </a:solidFill>
            <a:ln>
              <a:solidFill>
                <a:schemeClr val="accent1"/>
              </a:solidFill>
            </a:ln>
          </c:spPr>
          <c:invertIfNegative val="0"/>
          <c:dLbls>
            <c:txPr>
              <a:bodyPr rot="-5400000" vert="horz"/>
              <a:lstStyle/>
              <a:p>
                <a:pPr>
                  <a:defRPr sz="1200" b="1"/>
                </a:pPr>
                <a:endParaRPr lang="sl-SI"/>
              </a:p>
            </c:txPr>
            <c:showLegendKey val="0"/>
            <c:showVal val="1"/>
            <c:showCatName val="0"/>
            <c:showSerName val="0"/>
            <c:showPercent val="0"/>
            <c:showBubbleSize val="0"/>
            <c:showLeaderLines val="0"/>
          </c:dLbls>
          <c:cat>
            <c:strRef>
              <c:f>[podatki_za_ck_20211231.xlsx]List1!$B$21:$B$25</c:f>
              <c:strCache>
                <c:ptCount val="5"/>
                <c:pt idx="0">
                  <c:v>&lt;3</c:v>
                </c:pt>
                <c:pt idx="1">
                  <c:v>3-5</c:v>
                </c:pt>
                <c:pt idx="2">
                  <c:v>6-8</c:v>
                </c:pt>
                <c:pt idx="3">
                  <c:v>9-10</c:v>
                </c:pt>
                <c:pt idx="4">
                  <c:v>&gt;10</c:v>
                </c:pt>
              </c:strCache>
            </c:strRef>
          </c:cat>
          <c:val>
            <c:numRef>
              <c:f>[podatki_za_ck_20211231.xlsx]List1!$D$21:$D$25</c:f>
              <c:numCache>
                <c:formatCode>General</c:formatCode>
                <c:ptCount val="5"/>
                <c:pt idx="0">
                  <c:v>459</c:v>
                </c:pt>
                <c:pt idx="1">
                  <c:v>759</c:v>
                </c:pt>
                <c:pt idx="2">
                  <c:v>422</c:v>
                </c:pt>
                <c:pt idx="3">
                  <c:v>188</c:v>
                </c:pt>
                <c:pt idx="4">
                  <c:v>653</c:v>
                </c:pt>
              </c:numCache>
            </c:numRef>
          </c:val>
        </c:ser>
        <c:ser>
          <c:idx val="0"/>
          <c:order val="2"/>
          <c:tx>
            <c:v>vse krave</c:v>
          </c:tx>
          <c:spPr>
            <a:solidFill>
              <a:srgbClr val="C00000"/>
            </a:solidFill>
          </c:spPr>
          <c:invertIfNegative val="0"/>
          <c:dLbls>
            <c:txPr>
              <a:bodyPr rot="-5400000" vert="horz"/>
              <a:lstStyle/>
              <a:p>
                <a:pPr>
                  <a:defRPr sz="1200" b="1"/>
                </a:pPr>
                <a:endParaRPr lang="sl-SI"/>
              </a:p>
            </c:txPr>
            <c:showLegendKey val="0"/>
            <c:showVal val="1"/>
            <c:showCatName val="0"/>
            <c:showSerName val="0"/>
            <c:showPercent val="0"/>
            <c:showBubbleSize val="0"/>
            <c:showLeaderLines val="0"/>
          </c:dLbls>
          <c:cat>
            <c:strRef>
              <c:f>[podatki_za_ck_20211231.xlsx]List1!$B$21:$B$25</c:f>
              <c:strCache>
                <c:ptCount val="5"/>
                <c:pt idx="0">
                  <c:v>&lt;3</c:v>
                </c:pt>
                <c:pt idx="1">
                  <c:v>3-5</c:v>
                </c:pt>
                <c:pt idx="2">
                  <c:v>6-8</c:v>
                </c:pt>
                <c:pt idx="3">
                  <c:v>9-10</c:v>
                </c:pt>
                <c:pt idx="4">
                  <c:v>&gt;10</c:v>
                </c:pt>
              </c:strCache>
            </c:strRef>
          </c:cat>
          <c:val>
            <c:numRef>
              <c:f>[podatki_za_ck_20211231.xlsx]List1!$E$21:$E$25</c:f>
              <c:numCache>
                <c:formatCode>General</c:formatCode>
                <c:ptCount val="5"/>
                <c:pt idx="0">
                  <c:v>537</c:v>
                </c:pt>
                <c:pt idx="1">
                  <c:v>1106</c:v>
                </c:pt>
                <c:pt idx="2">
                  <c:v>704</c:v>
                </c:pt>
                <c:pt idx="3">
                  <c:v>322</c:v>
                </c:pt>
                <c:pt idx="4">
                  <c:v>1772</c:v>
                </c:pt>
              </c:numCache>
            </c:numRef>
          </c:val>
        </c:ser>
        <c:dLbls>
          <c:showLegendKey val="0"/>
          <c:showVal val="0"/>
          <c:showCatName val="0"/>
          <c:showSerName val="0"/>
          <c:showPercent val="0"/>
          <c:showBubbleSize val="0"/>
        </c:dLbls>
        <c:gapWidth val="139"/>
        <c:overlap val="-100"/>
        <c:axId val="137700096"/>
        <c:axId val="137702016"/>
      </c:barChart>
      <c:barChart>
        <c:barDir val="col"/>
        <c:grouping val="clustered"/>
        <c:varyColors val="0"/>
        <c:ser>
          <c:idx val="2"/>
          <c:order val="1"/>
          <c:tx>
            <c:v>% od vseh CK krav</c:v>
          </c:tx>
          <c:invertIfNegative val="0"/>
          <c:dLbls>
            <c:txPr>
              <a:bodyPr rot="-5400000" vert="horz"/>
              <a:lstStyle/>
              <a:p>
                <a:pPr>
                  <a:defRPr sz="1200" b="1"/>
                </a:pPr>
                <a:endParaRPr lang="sl-SI"/>
              </a:p>
            </c:txPr>
            <c:showLegendKey val="0"/>
            <c:showVal val="1"/>
            <c:showCatName val="0"/>
            <c:showSerName val="0"/>
            <c:showPercent val="0"/>
            <c:showBubbleSize val="0"/>
            <c:showLeaderLines val="0"/>
          </c:dLbls>
          <c:val>
            <c:numRef>
              <c:f>[podatki_za_ck_20211231.xlsx]List1!$F$21:$F$25</c:f>
              <c:numCache>
                <c:formatCode>0.0</c:formatCode>
                <c:ptCount val="5"/>
                <c:pt idx="0">
                  <c:v>18.500604594921402</c:v>
                </c:pt>
                <c:pt idx="1">
                  <c:v>30.592503022974611</c:v>
                </c:pt>
                <c:pt idx="2">
                  <c:v>17.009270455461508</c:v>
                </c:pt>
                <c:pt idx="3">
                  <c:v>7.5775896815800072</c:v>
                </c:pt>
                <c:pt idx="4">
                  <c:v>26.320032245062475</c:v>
                </c:pt>
              </c:numCache>
            </c:numRef>
          </c:val>
        </c:ser>
        <c:dLbls>
          <c:showLegendKey val="0"/>
          <c:showVal val="0"/>
          <c:showCatName val="0"/>
          <c:showSerName val="0"/>
          <c:showPercent val="0"/>
          <c:showBubbleSize val="0"/>
        </c:dLbls>
        <c:gapWidth val="500"/>
        <c:overlap val="-100"/>
        <c:axId val="137734400"/>
        <c:axId val="137732864"/>
      </c:barChart>
      <c:catAx>
        <c:axId val="137700096"/>
        <c:scaling>
          <c:orientation val="minMax"/>
        </c:scaling>
        <c:delete val="0"/>
        <c:axPos val="b"/>
        <c:majorTickMark val="out"/>
        <c:minorTickMark val="none"/>
        <c:tickLblPos val="nextTo"/>
        <c:crossAx val="137702016"/>
        <c:crosses val="autoZero"/>
        <c:auto val="1"/>
        <c:lblAlgn val="ctr"/>
        <c:lblOffset val="100"/>
        <c:noMultiLvlLbl val="0"/>
      </c:catAx>
      <c:valAx>
        <c:axId val="137702016"/>
        <c:scaling>
          <c:orientation val="minMax"/>
          <c:max val="2000"/>
        </c:scaling>
        <c:delete val="0"/>
        <c:axPos val="l"/>
        <c:majorGridlines/>
        <c:numFmt formatCode="General" sourceLinked="1"/>
        <c:majorTickMark val="out"/>
        <c:minorTickMark val="none"/>
        <c:tickLblPos val="nextTo"/>
        <c:crossAx val="137700096"/>
        <c:crosses val="autoZero"/>
        <c:crossBetween val="between"/>
      </c:valAx>
      <c:valAx>
        <c:axId val="137732864"/>
        <c:scaling>
          <c:orientation val="minMax"/>
        </c:scaling>
        <c:delete val="0"/>
        <c:axPos val="r"/>
        <c:numFmt formatCode="0.0" sourceLinked="1"/>
        <c:majorTickMark val="out"/>
        <c:minorTickMark val="none"/>
        <c:tickLblPos val="nextTo"/>
        <c:crossAx val="137734400"/>
        <c:crosses val="max"/>
        <c:crossBetween val="between"/>
      </c:valAx>
      <c:catAx>
        <c:axId val="137734400"/>
        <c:scaling>
          <c:orientation val="minMax"/>
        </c:scaling>
        <c:delete val="1"/>
        <c:axPos val="b"/>
        <c:majorTickMark val="out"/>
        <c:minorTickMark val="none"/>
        <c:tickLblPos val="nextTo"/>
        <c:crossAx val="137732864"/>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l-SI" sz="1800" dirty="0"/>
              <a:t>Stopnja </a:t>
            </a:r>
            <a:r>
              <a:rPr lang="sl-SI" sz="1800" dirty="0" err="1"/>
              <a:t>inbridinga</a:t>
            </a:r>
            <a:r>
              <a:rPr lang="sl-SI" sz="1800" baseline="0" dirty="0"/>
              <a:t> plemenic </a:t>
            </a:r>
            <a:r>
              <a:rPr lang="sl-SI" sz="1800" baseline="0" dirty="0" err="1"/>
              <a:t>cikaste</a:t>
            </a:r>
            <a:r>
              <a:rPr lang="sl-SI" sz="1800" baseline="0" dirty="0"/>
              <a:t> pasme</a:t>
            </a:r>
            <a:endParaRPr lang="sl-SI" sz="1800" dirty="0"/>
          </a:p>
        </c:rich>
      </c:tx>
      <c:overlay val="0"/>
    </c:title>
    <c:autoTitleDeleted val="0"/>
    <c:plotArea>
      <c:layout>
        <c:manualLayout>
          <c:layoutTarget val="inner"/>
          <c:xMode val="edge"/>
          <c:yMode val="edge"/>
          <c:x val="6.224371534475967E-2"/>
          <c:y val="0.12619519347938413"/>
          <c:w val="0.92172271262788985"/>
          <c:h val="0.7812028822194359"/>
        </c:manualLayout>
      </c:layout>
      <c:lineChart>
        <c:grouping val="standard"/>
        <c:varyColors val="0"/>
        <c:ser>
          <c:idx val="0"/>
          <c:order val="0"/>
          <c:cat>
            <c:numRef>
              <c:f>'List3 (2)'!$M$22:$M$41</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cat>
          <c:val>
            <c:numRef>
              <c:f>'List3 (2)'!$N$22:$N$41</c:f>
              <c:numCache>
                <c:formatCode>General</c:formatCode>
                <c:ptCount val="20"/>
                <c:pt idx="0">
                  <c:v>2.4875710227272729</c:v>
                </c:pt>
                <c:pt idx="1">
                  <c:v>1.6888385052447552</c:v>
                </c:pt>
                <c:pt idx="2">
                  <c:v>0.47101276676829268</c:v>
                </c:pt>
                <c:pt idx="3">
                  <c:v>0.96723090277777768</c:v>
                </c:pt>
                <c:pt idx="4">
                  <c:v>0.68051718114837401</c:v>
                </c:pt>
                <c:pt idx="5">
                  <c:v>1.3614692561254154</c:v>
                </c:pt>
                <c:pt idx="6">
                  <c:v>1.2451550975349379</c:v>
                </c:pt>
                <c:pt idx="7">
                  <c:v>0.98174396045705214</c:v>
                </c:pt>
                <c:pt idx="8">
                  <c:v>1.7099036545049948</c:v>
                </c:pt>
                <c:pt idx="9">
                  <c:v>1.680700612622638</c:v>
                </c:pt>
                <c:pt idx="10">
                  <c:v>1.5509109497070312</c:v>
                </c:pt>
                <c:pt idx="11">
                  <c:v>1.5216415578668767</c:v>
                </c:pt>
                <c:pt idx="12">
                  <c:v>1.6694012038204649</c:v>
                </c:pt>
                <c:pt idx="13">
                  <c:v>1.7905057069084518</c:v>
                </c:pt>
                <c:pt idx="14">
                  <c:v>2.0424561193811956</c:v>
                </c:pt>
                <c:pt idx="15">
                  <c:v>2.183147213038275</c:v>
                </c:pt>
                <c:pt idx="16">
                  <c:v>1.7014334900210599</c:v>
                </c:pt>
                <c:pt idx="17">
                  <c:v>1.8391220622761231</c:v>
                </c:pt>
                <c:pt idx="18">
                  <c:v>2.0630821760962985</c:v>
                </c:pt>
                <c:pt idx="19">
                  <c:v>2.0244786015120879</c:v>
                </c:pt>
              </c:numCache>
            </c:numRef>
          </c:val>
          <c:smooth val="0"/>
          <c:extLst xmlns:c16r2="http://schemas.microsoft.com/office/drawing/2015/06/chart">
            <c:ext xmlns:c16="http://schemas.microsoft.com/office/drawing/2014/chart" uri="{C3380CC4-5D6E-409C-BE32-E72D297353CC}">
              <c16:uniqueId val="{00000000-EA5E-4243-A40E-A7785CA298D2}"/>
            </c:ext>
          </c:extLst>
        </c:ser>
        <c:dLbls>
          <c:showLegendKey val="0"/>
          <c:showVal val="0"/>
          <c:showCatName val="0"/>
          <c:showSerName val="0"/>
          <c:showPercent val="0"/>
          <c:showBubbleSize val="0"/>
        </c:dLbls>
        <c:marker val="1"/>
        <c:smooth val="0"/>
        <c:axId val="222683520"/>
        <c:axId val="222685056"/>
      </c:lineChart>
      <c:lineChart>
        <c:grouping val="standard"/>
        <c:varyColors val="0"/>
        <c:ser>
          <c:idx val="1"/>
          <c:order val="1"/>
          <c:tx>
            <c:v>n</c:v>
          </c:tx>
          <c:spPr>
            <a:ln>
              <a:noFill/>
            </a:ln>
          </c:spPr>
          <c:marker>
            <c:symbol val="none"/>
          </c:marker>
          <c:dLbls>
            <c:dLbl>
              <c:idx val="0"/>
              <c:layout>
                <c:manualLayout>
                  <c:x val="-4.166666666666665E-2"/>
                  <c:y val="-0.4907407407407407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A5E-4243-A40E-A7785CA298D2}"/>
                </c:ext>
              </c:extLst>
            </c:dLbl>
            <c:dLbl>
              <c:idx val="1"/>
              <c:layout>
                <c:manualLayout>
                  <c:x val="-2.7777777777777776E-2"/>
                  <c:y val="-0.3335275223464199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A5E-4243-A40E-A7785CA298D2}"/>
                </c:ext>
              </c:extLst>
            </c:dLbl>
            <c:dLbl>
              <c:idx val="2"/>
              <c:layout>
                <c:manualLayout>
                  <c:x val="-4.4444663167104111E-2"/>
                  <c:y val="0.1342592592592592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A5E-4243-A40E-A7785CA298D2}"/>
                </c:ext>
              </c:extLst>
            </c:dLbl>
            <c:dLbl>
              <c:idx val="3"/>
              <c:layout>
                <c:manualLayout>
                  <c:x val="-4.1666666666666664E-2"/>
                  <c:y val="-5.578217058532019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A5E-4243-A40E-A7785CA298D2}"/>
                </c:ext>
              </c:extLst>
            </c:dLbl>
            <c:dLbl>
              <c:idx val="4"/>
              <c:layout>
                <c:manualLayout>
                  <c:x val="-4.1666885389326336E-2"/>
                  <c:y val="0.1944444444444444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EA5E-4243-A40E-A7785CA298D2}"/>
                </c:ext>
              </c:extLst>
            </c:dLbl>
            <c:dLbl>
              <c:idx val="5"/>
              <c:layout>
                <c:manualLayout>
                  <c:x val="-5.2777996500437442E-2"/>
                  <c:y val="-0.1115320375162894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A5E-4243-A40E-A7785CA298D2}"/>
                </c:ext>
              </c:extLst>
            </c:dLbl>
            <c:dLbl>
              <c:idx val="6"/>
              <c:layout>
                <c:manualLayout>
                  <c:x val="-3.3333333333333333E-2"/>
                  <c:y val="-7.00596516344547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A5E-4243-A40E-A7785CA298D2}"/>
                </c:ext>
              </c:extLst>
            </c:dLbl>
            <c:dLbl>
              <c:idx val="7"/>
              <c:layout>
                <c:manualLayout>
                  <c:x val="-0.05"/>
                  <c:y val="0.212671475506121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EA5E-4243-A40E-A7785CA298D2}"/>
                </c:ext>
              </c:extLst>
            </c:dLbl>
            <c:dLbl>
              <c:idx val="8"/>
              <c:layout>
                <c:manualLayout>
                  <c:x val="-5.5555555555555608E-2"/>
                  <c:y val="-0.139633647192702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EA5E-4243-A40E-A7785CA298D2}"/>
                </c:ext>
              </c:extLst>
            </c:dLbl>
            <c:dLbl>
              <c:idx val="9"/>
              <c:layout>
                <c:manualLayout>
                  <c:x val="-4.4444663167104111E-2"/>
                  <c:y val="0.138662335040287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EA5E-4243-A40E-A7785CA298D2}"/>
                </c:ext>
              </c:extLst>
            </c:dLbl>
            <c:dLbl>
              <c:idx val="10"/>
              <c:layout>
                <c:manualLayout>
                  <c:x val="-4.1666885389326336E-2"/>
                  <c:y val="-4.25083053429510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EA5E-4243-A40E-A7785CA298D2}"/>
                </c:ext>
              </c:extLst>
            </c:dLbl>
            <c:dLbl>
              <c:idx val="11"/>
              <c:layout>
                <c:manualLayout>
                  <c:x val="-4.1666666666666567E-2"/>
                  <c:y val="0.1477594846098783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EA5E-4243-A40E-A7785CA298D2}"/>
                </c:ext>
              </c:extLst>
            </c:dLbl>
            <c:dLbl>
              <c:idx val="12"/>
              <c:layout>
                <c:manualLayout>
                  <c:x val="-4.7222222222222117E-2"/>
                  <c:y val="-5.62032193528256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EA5E-4243-A40E-A7785CA298D2}"/>
                </c:ext>
              </c:extLst>
            </c:dLbl>
            <c:dLbl>
              <c:idx val="13"/>
              <c:layout>
                <c:manualLayout>
                  <c:x val="-3.888888888888889E-2"/>
                  <c:y val="0.1570188866251858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EA5E-4243-A40E-A7785CA298D2}"/>
                </c:ext>
              </c:extLst>
            </c:dLbl>
            <c:dLbl>
              <c:idx val="14"/>
              <c:layout>
                <c:manualLayout>
                  <c:x val="-4.4444444444444543E-2"/>
                  <c:y val="-7.47866306921425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EA5E-4243-A40E-A7785CA298D2}"/>
                </c:ext>
              </c:extLst>
            </c:dLbl>
            <c:dLbl>
              <c:idx val="15"/>
              <c:layout>
                <c:manualLayout>
                  <c:x val="-4.1666666666666768E-2"/>
                  <c:y val="-8.40456656204688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EA5E-4243-A40E-A7785CA298D2}"/>
                </c:ext>
              </c:extLst>
            </c:dLbl>
            <c:dLbl>
              <c:idx val="16"/>
              <c:layout>
                <c:manualLayout>
                  <c:x val="-3.6111548556430347E-2"/>
                  <c:y val="0.2261718334159278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EA5E-4243-A40E-A7785CA298D2}"/>
                </c:ext>
              </c:extLst>
            </c:dLbl>
            <c:dLbl>
              <c:idx val="17"/>
              <c:layout>
                <c:manualLayout>
                  <c:x val="-5.833333333333323E-2"/>
                  <c:y val="4.147201879485348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2-EA5E-4243-A40E-A7785CA298D2}"/>
                </c:ext>
              </c:extLst>
            </c:dLbl>
            <c:dLbl>
              <c:idx val="18"/>
              <c:layout>
                <c:manualLayout>
                  <c:x val="-2.777777777777788E-2"/>
                  <c:y val="-9.32400932400932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EA5E-4243-A40E-A7785CA298D2}"/>
                </c:ext>
              </c:extLst>
            </c:dLbl>
            <c:dLbl>
              <c:idx val="19"/>
              <c:layout>
                <c:manualLayout>
                  <c:x val="-8.3333333333335362E-3"/>
                  <c:y val="-4.19580419580419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4-EA5E-4243-A40E-A7785CA298D2}"/>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'List3 (2)'!$O$22:$O$41</c:f>
              <c:numCache>
                <c:formatCode>General</c:formatCode>
                <c:ptCount val="20"/>
                <c:pt idx="0">
                  <c:v>110</c:v>
                </c:pt>
                <c:pt idx="1">
                  <c:v>143</c:v>
                </c:pt>
                <c:pt idx="2">
                  <c:v>164</c:v>
                </c:pt>
                <c:pt idx="3">
                  <c:v>225</c:v>
                </c:pt>
                <c:pt idx="4">
                  <c:v>246</c:v>
                </c:pt>
                <c:pt idx="5">
                  <c:v>301</c:v>
                </c:pt>
                <c:pt idx="6">
                  <c:v>322</c:v>
                </c:pt>
                <c:pt idx="7">
                  <c:v>374</c:v>
                </c:pt>
                <c:pt idx="8">
                  <c:v>366</c:v>
                </c:pt>
                <c:pt idx="9">
                  <c:v>430</c:v>
                </c:pt>
                <c:pt idx="10">
                  <c:v>450</c:v>
                </c:pt>
                <c:pt idx="11">
                  <c:v>440</c:v>
                </c:pt>
                <c:pt idx="12">
                  <c:v>436</c:v>
                </c:pt>
                <c:pt idx="13">
                  <c:v>503</c:v>
                </c:pt>
                <c:pt idx="14">
                  <c:v>513</c:v>
                </c:pt>
                <c:pt idx="15">
                  <c:v>544</c:v>
                </c:pt>
                <c:pt idx="16">
                  <c:v>594</c:v>
                </c:pt>
                <c:pt idx="17">
                  <c:v>628</c:v>
                </c:pt>
                <c:pt idx="18">
                  <c:v>680</c:v>
                </c:pt>
                <c:pt idx="19">
                  <c:v>558</c:v>
                </c:pt>
              </c:numCache>
            </c:numRef>
          </c:val>
          <c:smooth val="0"/>
          <c:extLst xmlns:c16r2="http://schemas.microsoft.com/office/drawing/2015/06/chart">
            <c:ext xmlns:c16="http://schemas.microsoft.com/office/drawing/2014/chart" uri="{C3380CC4-5D6E-409C-BE32-E72D297353CC}">
              <c16:uniqueId val="{00000015-EA5E-4243-A40E-A7785CA298D2}"/>
            </c:ext>
          </c:extLst>
        </c:ser>
        <c:dLbls>
          <c:showLegendKey val="0"/>
          <c:showVal val="0"/>
          <c:showCatName val="0"/>
          <c:showSerName val="0"/>
          <c:showPercent val="0"/>
          <c:showBubbleSize val="0"/>
        </c:dLbls>
        <c:marker val="1"/>
        <c:smooth val="0"/>
        <c:axId val="222966912"/>
        <c:axId val="222686592"/>
      </c:lineChart>
      <c:catAx>
        <c:axId val="222683520"/>
        <c:scaling>
          <c:orientation val="minMax"/>
        </c:scaling>
        <c:delete val="0"/>
        <c:axPos val="b"/>
        <c:numFmt formatCode="General" sourceLinked="1"/>
        <c:majorTickMark val="none"/>
        <c:minorTickMark val="none"/>
        <c:tickLblPos val="nextTo"/>
        <c:txPr>
          <a:bodyPr rot="-4200000"/>
          <a:lstStyle/>
          <a:p>
            <a:pPr>
              <a:defRPr/>
            </a:pPr>
            <a:endParaRPr lang="sl-SI"/>
          </a:p>
        </c:txPr>
        <c:crossAx val="222685056"/>
        <c:crosses val="autoZero"/>
        <c:auto val="1"/>
        <c:lblAlgn val="ctr"/>
        <c:lblOffset val="100"/>
        <c:noMultiLvlLbl val="0"/>
      </c:catAx>
      <c:valAx>
        <c:axId val="222685056"/>
        <c:scaling>
          <c:orientation val="minMax"/>
        </c:scaling>
        <c:delete val="0"/>
        <c:axPos val="l"/>
        <c:majorGridlines/>
        <c:numFmt formatCode="#,##0.0\ &quot;%&quot;" sourceLinked="0"/>
        <c:majorTickMark val="none"/>
        <c:minorTickMark val="none"/>
        <c:tickLblPos val="nextTo"/>
        <c:crossAx val="222683520"/>
        <c:crosses val="autoZero"/>
        <c:crossBetween val="between"/>
      </c:valAx>
      <c:valAx>
        <c:axId val="222686592"/>
        <c:scaling>
          <c:orientation val="minMax"/>
        </c:scaling>
        <c:delete val="0"/>
        <c:axPos val="r"/>
        <c:numFmt formatCode="General" sourceLinked="1"/>
        <c:majorTickMark val="none"/>
        <c:minorTickMark val="none"/>
        <c:tickLblPos val="none"/>
        <c:spPr>
          <a:noFill/>
        </c:spPr>
        <c:crossAx val="222966912"/>
        <c:crosses val="max"/>
        <c:crossBetween val="between"/>
      </c:valAx>
      <c:catAx>
        <c:axId val="222966912"/>
        <c:scaling>
          <c:orientation val="minMax"/>
        </c:scaling>
        <c:delete val="1"/>
        <c:axPos val="b"/>
        <c:majorTickMark val="out"/>
        <c:minorTickMark val="none"/>
        <c:tickLblPos val="nextTo"/>
        <c:crossAx val="222686592"/>
        <c:crosses val="autoZero"/>
        <c:auto val="1"/>
        <c:lblAlgn val="ctr"/>
        <c:lblOffset val="100"/>
        <c:noMultiLvlLbl val="0"/>
      </c:catAx>
    </c:plotArea>
    <c:plotVisOnly val="1"/>
    <c:dispBlanksAs val="gap"/>
    <c:showDLblsOverMax val="0"/>
  </c:chart>
  <c:spPr>
    <a:ln>
      <a:solidFill>
        <a:schemeClr val="accent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B490B-769E-4A9E-9544-FB38E3A3EF6B}" type="datetimeFigureOut">
              <a:rPr lang="sl-SI" smtClean="0"/>
              <a:t>3. 05. 2022</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D9AC4-43C9-4DD7-92B4-BB22DAA95FF5}" type="slidenum">
              <a:rPr lang="sl-SI" smtClean="0"/>
              <a:t>‹#›</a:t>
            </a:fld>
            <a:endParaRPr lang="sl-SI"/>
          </a:p>
        </p:txBody>
      </p:sp>
    </p:spTree>
    <p:extLst>
      <p:ext uri="{BB962C8B-B14F-4D97-AF65-F5344CB8AC3E}">
        <p14:creationId xmlns:p14="http://schemas.microsoft.com/office/powerpoint/2010/main" val="918562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027910A6-B555-451B-A718-A86BFEC1A059}" type="slidenum">
              <a:rPr lang="sl-SI" smtClean="0"/>
              <a:t>3</a:t>
            </a:fld>
            <a:endParaRPr lang="sl-SI"/>
          </a:p>
        </p:txBody>
      </p:sp>
    </p:spTree>
    <p:extLst>
      <p:ext uri="{BB962C8B-B14F-4D97-AF65-F5344CB8AC3E}">
        <p14:creationId xmlns:p14="http://schemas.microsoft.com/office/powerpoint/2010/main" val="372476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l-SI" sz="1200" dirty="0" smtClean="0"/>
              <a:t>Osnovni rejski cilj ohranjanja avtohtonih pasem domačih živali je njihovo ohranjanje v izvornem tipu. Zato je pri govedu </a:t>
            </a:r>
            <a:r>
              <a:rPr lang="sl-SI" sz="1200" dirty="0" err="1" smtClean="0"/>
              <a:t>cikaste</a:t>
            </a:r>
            <a:r>
              <a:rPr lang="sl-SI" sz="1200" dirty="0" smtClean="0"/>
              <a:t> pasme potrebno oblikovati populacijo te pasme iz tistih živali, ki izpolnjujejo želene rejske cilje. To so živali v </a:t>
            </a:r>
            <a:r>
              <a:rPr lang="sl-SI" sz="1200" dirty="0" err="1" smtClean="0"/>
              <a:t>cikastem</a:t>
            </a:r>
            <a:r>
              <a:rPr lang="sl-SI" sz="1200" dirty="0" smtClean="0"/>
              <a:t> (izvornem) tipu. Osnova in pomoč pri doseganju rejskih ciljev so zgodovinski viri, ki prikazujejo razvoj in oblikovanje pasme in so zato najboljša podlaga za strokovno usmeritev pasme. Posebno pozornost je potrebno usmeriti tudi v preprečevanje parjenja v sorodstvu. </a:t>
            </a:r>
          </a:p>
          <a:p>
            <a:pPr marL="0" indent="0" algn="just">
              <a:buNone/>
            </a:pPr>
            <a:endParaRPr lang="sl-SI" sz="1200" dirty="0" smtClean="0"/>
          </a:p>
          <a:p>
            <a:pPr algn="just"/>
            <a:r>
              <a:rPr lang="sl-SI" sz="1200" dirty="0" smtClean="0"/>
              <a:t>Živali naj bodo lahke, s tankimi kostmi in </a:t>
            </a:r>
            <a:r>
              <a:rPr lang="sl-SI" sz="1200" dirty="0" err="1" smtClean="0"/>
              <a:t>nerobustne</a:t>
            </a:r>
            <a:r>
              <a:rPr lang="sl-SI" sz="1200" dirty="0" smtClean="0"/>
              <a:t> konstitucije, v kombiniranem tipu z večjim poudarkom na prireji mleka. Živali naj bodo manjšega okvira in korektnih telesnih oblik. </a:t>
            </a:r>
            <a:r>
              <a:rPr lang="sl-SI" dirty="0" smtClean="0"/>
              <a:t>Za </a:t>
            </a:r>
            <a:r>
              <a:rPr lang="sl-SI" dirty="0" err="1" smtClean="0"/>
              <a:t>cikasto</a:t>
            </a:r>
            <a:r>
              <a:rPr lang="sl-SI" dirty="0" smtClean="0"/>
              <a:t> govedo je značilna relativno velika mlečnost (glede na telesno maso), velika </a:t>
            </a:r>
            <a:r>
              <a:rPr lang="sl-SI" dirty="0" err="1" smtClean="0"/>
              <a:t>konzumacijska</a:t>
            </a:r>
            <a:r>
              <a:rPr lang="sl-SI" dirty="0" smtClean="0"/>
              <a:t> sposobnost, zelo dobra konverzija, odlične pašne lastnosti, odlična konstitucija (življenjska sila – odpornost proti neugodnim vplivom okolja) in nezahtevnost za rejo. Pasma ima večino telesnih lastnosti, ki so pomembne in potrebne za rejo v težkih in skromnih pogojih reje, odlično izraženih. Živali odlikuje sposobnost prilagajanja na pašo na strmem terenu. Poudarjene morajo biti tiste sekundarne lastnosti, ki omogočajo dolgo življenjsko dobo ter odpornost in prilagodljivost na težke in skromne pogoje reje, sposobnost paše na hribovskih in gorskih pašnikih. Zaželena je velika odpornost na bolezni, dolga življenjska doba, dobra plodnost, lahke telitve ter močno izražen materinski čut. </a:t>
            </a:r>
            <a:endParaRPr lang="sl-SI" sz="1200" dirty="0" smtClean="0"/>
          </a:p>
          <a:p>
            <a:endParaRPr lang="sl-SI" dirty="0" smtClean="0"/>
          </a:p>
          <a:p>
            <a:r>
              <a:rPr lang="sl-SI" dirty="0" smtClean="0"/>
              <a:t>Splošna navodila iz banove uredbe:  Barva in razdelitev barv naj se presoja s stališča, da je tem bolje, čim bolj prevladuje temeljna rjava barva nad belo, in to tudi tedaj, če se pojavljajo na belem polju rjave lise ali če je bela hrbtna proga prekinjena.  Premočno razširjenje bele barve nakazuje oslabljeno konstitucijo in se rado podeduje. Pri bikih je v tem pogledu strože soditi kakor pri kravah.  Nekdanja prevelika strogost ni v skladu z modernimi rejskimi načeli za odbiro živali po obliki in koristnosti niti z novejšimi izsledki o barvi domačih živali. </a:t>
            </a:r>
            <a:r>
              <a:rPr lang="sl-SI" smtClean="0"/>
              <a:t>Edino bela (ožja ali širša) hrbtna in trebušna proga se mora zahtevati, ker je to zunanji znak pasemske pripadnosti. </a:t>
            </a:r>
            <a:endParaRPr lang="sl-SI" dirty="0"/>
          </a:p>
        </p:txBody>
      </p:sp>
      <p:sp>
        <p:nvSpPr>
          <p:cNvPr id="4" name="Slide Number Placeholder 3"/>
          <p:cNvSpPr>
            <a:spLocks noGrp="1"/>
          </p:cNvSpPr>
          <p:nvPr>
            <p:ph type="sldNum" sz="quarter" idx="10"/>
          </p:nvPr>
        </p:nvSpPr>
        <p:spPr/>
        <p:txBody>
          <a:bodyPr/>
          <a:lstStyle/>
          <a:p>
            <a:fld id="{C6B553E0-615B-4368-9595-60880B89C9E5}" type="slidenum">
              <a:rPr lang="sl-SI" smtClean="0"/>
              <a:pPr/>
              <a:t>26</a:t>
            </a:fld>
            <a:endParaRPr lang="sl-SI"/>
          </a:p>
        </p:txBody>
      </p:sp>
    </p:spTree>
    <p:extLst>
      <p:ext uri="{BB962C8B-B14F-4D97-AF65-F5344CB8AC3E}">
        <p14:creationId xmlns:p14="http://schemas.microsoft.com/office/powerpoint/2010/main" val="318415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094DDDD3-BEDD-45AC-ACB5-F4352B606A3D}" type="slidenum">
              <a:rPr lang="sl-SI" smtClean="0"/>
              <a:t>28</a:t>
            </a:fld>
            <a:endParaRPr lang="sl-SI"/>
          </a:p>
        </p:txBody>
      </p:sp>
    </p:spTree>
    <p:extLst>
      <p:ext uri="{BB962C8B-B14F-4D97-AF65-F5344CB8AC3E}">
        <p14:creationId xmlns:p14="http://schemas.microsoft.com/office/powerpoint/2010/main" val="343903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C92122CF-F2E8-4A68-AF5D-60AAA115F6E0}" type="datetimeFigureOut">
              <a:rPr lang="sl-SI" smtClean="0"/>
              <a:t>3. 05. 2022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255155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92122CF-F2E8-4A68-AF5D-60AAA115F6E0}" type="datetimeFigureOut">
              <a:rPr lang="sl-SI" smtClean="0"/>
              <a:t>3. 05. 2022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100527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92122CF-F2E8-4A68-AF5D-60AAA115F6E0}" type="datetimeFigureOut">
              <a:rPr lang="sl-SI" smtClean="0"/>
              <a:t>3. 05. 2022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262191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92122CF-F2E8-4A68-AF5D-60AAA115F6E0}" type="datetimeFigureOut">
              <a:rPr lang="sl-SI" smtClean="0"/>
              <a:t>3. 05. 2022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336827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C92122CF-F2E8-4A68-AF5D-60AAA115F6E0}" type="datetimeFigureOut">
              <a:rPr lang="sl-SI" smtClean="0"/>
              <a:t>3. 05. 2022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340053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C92122CF-F2E8-4A68-AF5D-60AAA115F6E0}" type="datetimeFigureOut">
              <a:rPr lang="sl-SI" smtClean="0"/>
              <a:t>3. 05. 2022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320569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C92122CF-F2E8-4A68-AF5D-60AAA115F6E0}" type="datetimeFigureOut">
              <a:rPr lang="sl-SI" smtClean="0"/>
              <a:t>3. 05. 2022</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320588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C92122CF-F2E8-4A68-AF5D-60AAA115F6E0}" type="datetimeFigureOut">
              <a:rPr lang="sl-SI" smtClean="0"/>
              <a:t>3. 05. 2022</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64287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92122CF-F2E8-4A68-AF5D-60AAA115F6E0}" type="datetimeFigureOut">
              <a:rPr lang="sl-SI" smtClean="0"/>
              <a:t>3. 05. 2022</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109917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92122CF-F2E8-4A68-AF5D-60AAA115F6E0}" type="datetimeFigureOut">
              <a:rPr lang="sl-SI" smtClean="0"/>
              <a:t>3. 05. 2022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388448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92122CF-F2E8-4A68-AF5D-60AAA115F6E0}" type="datetimeFigureOut">
              <a:rPr lang="sl-SI" smtClean="0"/>
              <a:t>3. 05. 2022</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E3D063A-D231-4041-8CF2-A3C2BA01CFE8}" type="slidenum">
              <a:rPr lang="sl-SI" smtClean="0"/>
              <a:t>‹#›</a:t>
            </a:fld>
            <a:endParaRPr lang="sl-SI"/>
          </a:p>
        </p:txBody>
      </p:sp>
    </p:spTree>
    <p:extLst>
      <p:ext uri="{BB962C8B-B14F-4D97-AF65-F5344CB8AC3E}">
        <p14:creationId xmlns:p14="http://schemas.microsoft.com/office/powerpoint/2010/main" val="380792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122CF-F2E8-4A68-AF5D-60AAA115F6E0}" type="datetimeFigureOut">
              <a:rPr lang="sl-SI" smtClean="0"/>
              <a:t>3. 05. 2022</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D063A-D231-4041-8CF2-A3C2BA01CFE8}" type="slidenum">
              <a:rPr lang="sl-SI" smtClean="0"/>
              <a:t>‹#›</a:t>
            </a:fld>
            <a:endParaRPr lang="sl-SI"/>
          </a:p>
        </p:txBody>
      </p:sp>
    </p:spTree>
    <p:extLst>
      <p:ext uri="{BB962C8B-B14F-4D97-AF65-F5344CB8AC3E}">
        <p14:creationId xmlns:p14="http://schemas.microsoft.com/office/powerpoint/2010/main" val="410067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11560" y="188640"/>
            <a:ext cx="7772400" cy="3672408"/>
          </a:xfrm>
        </p:spPr>
        <p:txBody>
          <a:bodyPr>
            <a:normAutofit fontScale="90000"/>
          </a:bodyPr>
          <a:lstStyle/>
          <a:p>
            <a:r>
              <a:rPr lang="sl-SI" dirty="0" smtClean="0"/>
              <a:t/>
            </a:r>
            <a:br>
              <a:rPr lang="sl-SI" dirty="0" smtClean="0"/>
            </a:br>
            <a:r>
              <a:rPr lang="sl-SI" b="1" dirty="0" smtClean="0"/>
              <a:t>VSEBINSKO POROČILO (STROKOVNI DEL) ZA 2021 IN PROGRAM ZA 2022</a:t>
            </a:r>
            <a:r>
              <a:rPr lang="sl-SI" dirty="0" smtClean="0"/>
              <a:t/>
            </a:r>
            <a:br>
              <a:rPr lang="sl-SI" dirty="0" smtClean="0"/>
            </a:br>
            <a:r>
              <a:rPr lang="sl-SI" dirty="0" smtClean="0"/>
              <a:t/>
            </a:r>
            <a:br>
              <a:rPr lang="sl-SI" dirty="0" smtClean="0"/>
            </a:br>
            <a:r>
              <a:rPr lang="sl-SI" sz="3100" b="1" dirty="0" smtClean="0"/>
              <a:t>Matjaž Hribar</a:t>
            </a:r>
            <a:r>
              <a:rPr lang="sl-SI" sz="3100" dirty="0" smtClean="0"/>
              <a:t>, KGZS – Zavod Ljubljana,</a:t>
            </a:r>
            <a:r>
              <a:rPr lang="sl-SI" sz="3600" dirty="0" smtClean="0"/>
              <a:t/>
            </a:r>
            <a:br>
              <a:rPr lang="sl-SI" sz="3600" dirty="0" smtClean="0"/>
            </a:br>
            <a:r>
              <a:rPr lang="sl-SI" sz="3100" dirty="0" smtClean="0"/>
              <a:t>strokovni vodja in tajnik Rejskega Društva CIKA</a:t>
            </a:r>
            <a:br>
              <a:rPr lang="sl-SI" sz="3100" dirty="0" smtClean="0"/>
            </a:br>
            <a:r>
              <a:rPr lang="sl-SI" sz="3100" b="1" dirty="0" smtClean="0"/>
              <a:t>Anton </a:t>
            </a:r>
            <a:r>
              <a:rPr lang="sl-SI" sz="3100" b="1" dirty="0"/>
              <a:t>J</a:t>
            </a:r>
            <a:r>
              <a:rPr lang="sl-SI" sz="3100" b="1" dirty="0" smtClean="0"/>
              <a:t>amnik</a:t>
            </a:r>
            <a:r>
              <a:rPr lang="sl-SI" sz="3100" dirty="0" smtClean="0"/>
              <a:t>, predsednik Rejskega Društva CIKA</a:t>
            </a:r>
            <a:br>
              <a:rPr lang="sl-SI" sz="3100" dirty="0" smtClean="0"/>
            </a:br>
            <a:endParaRPr lang="sl-SI" sz="3100" dirty="0"/>
          </a:p>
        </p:txBody>
      </p:sp>
      <p:pic>
        <p:nvPicPr>
          <p:cNvPr id="4" name="Picture 2" descr="C:\Users\uporabnik\Documents\nerazporejeno\PRO CIKA (Logotipi)\Logotip CK (jpg) 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79" y="4005064"/>
            <a:ext cx="2016225"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261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307499159"/>
              </p:ext>
            </p:extLst>
          </p:nvPr>
        </p:nvGraphicFramePr>
        <p:xfrm>
          <a:off x="539552" y="188640"/>
          <a:ext cx="8208913" cy="5863335"/>
        </p:xfrm>
        <a:graphic>
          <a:graphicData uri="http://schemas.openxmlformats.org/drawingml/2006/table">
            <a:tbl>
              <a:tblPr firstRow="1" firstCol="1" lastRow="1" lastCol="1" bandRow="1" bandCol="1"/>
              <a:tblGrid>
                <a:gridCol w="438005">
                  <a:extLst>
                    <a:ext uri="{9D8B030D-6E8A-4147-A177-3AD203B41FA5}">
                      <a16:colId xmlns="" xmlns:a16="http://schemas.microsoft.com/office/drawing/2014/main" val="20000"/>
                    </a:ext>
                  </a:extLst>
                </a:gridCol>
                <a:gridCol w="2441021">
                  <a:extLst>
                    <a:ext uri="{9D8B030D-6E8A-4147-A177-3AD203B41FA5}">
                      <a16:colId xmlns="" xmlns:a16="http://schemas.microsoft.com/office/drawing/2014/main" val="20001"/>
                    </a:ext>
                  </a:extLst>
                </a:gridCol>
                <a:gridCol w="2325367">
                  <a:extLst>
                    <a:ext uri="{9D8B030D-6E8A-4147-A177-3AD203B41FA5}">
                      <a16:colId xmlns="" xmlns:a16="http://schemas.microsoft.com/office/drawing/2014/main" val="20002"/>
                    </a:ext>
                  </a:extLst>
                </a:gridCol>
                <a:gridCol w="789887">
                  <a:extLst>
                    <a:ext uri="{9D8B030D-6E8A-4147-A177-3AD203B41FA5}">
                      <a16:colId xmlns="" xmlns:a16="http://schemas.microsoft.com/office/drawing/2014/main" val="20003"/>
                    </a:ext>
                  </a:extLst>
                </a:gridCol>
                <a:gridCol w="546275">
                  <a:extLst>
                    <a:ext uri="{9D8B030D-6E8A-4147-A177-3AD203B41FA5}">
                      <a16:colId xmlns="" xmlns:a16="http://schemas.microsoft.com/office/drawing/2014/main" val="20004"/>
                    </a:ext>
                  </a:extLst>
                </a:gridCol>
                <a:gridCol w="1668358">
                  <a:extLst>
                    <a:ext uri="{9D8B030D-6E8A-4147-A177-3AD203B41FA5}">
                      <a16:colId xmlns="" xmlns:a16="http://schemas.microsoft.com/office/drawing/2014/main" val="20005"/>
                    </a:ext>
                  </a:extLst>
                </a:gridCol>
              </a:tblGrid>
              <a:tr h="720080">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39.</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34387047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27.6.2014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Rudolf 853293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SI </a:t>
                      </a:r>
                      <a:r>
                        <a:rPr lang="sl-SI" sz="1000" dirty="0" smtClean="0">
                          <a:effectLst/>
                          <a:latin typeface="Tahoma"/>
                          <a:ea typeface="Times New Roman"/>
                          <a:cs typeface="Times New Roman"/>
                        </a:rPr>
                        <a:t>33531906</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Premru Miha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Jenkova ulica 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6230 Postojna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20080">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54385706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14.7.2014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Stol 853210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Srna SI </a:t>
                      </a:r>
                      <a:r>
                        <a:rPr lang="sl-SI" sz="1000" dirty="0" smtClean="0">
                          <a:effectLst/>
                          <a:latin typeface="Tahoma"/>
                          <a:ea typeface="Times New Roman"/>
                          <a:cs typeface="Times New Roman"/>
                        </a:rPr>
                        <a:t>13524854</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Kenda Marko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Bača pri Podbrdu 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5243 Podbrdo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20080">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41.</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PLANINKA SI 04280060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31.7.2017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Grom 853271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Punči SI 33520092</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Štimec Barbara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Krkovo nad faro 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1336 </a:t>
                      </a:r>
                      <a:r>
                        <a:rPr lang="sl-SI" sz="1000" dirty="0" smtClean="0">
                          <a:effectLst/>
                          <a:latin typeface="Tahoma"/>
                          <a:ea typeface="Times New Roman"/>
                          <a:cs typeface="Times New Roman"/>
                        </a:rPr>
                        <a:t>Kostel</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NORD 853525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40619">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AJKA SI 64383617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16.12.2014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Gallileo</a:t>
                      </a:r>
                      <a:r>
                        <a:rPr lang="sl-SI" sz="1000" dirty="0">
                          <a:effectLst/>
                          <a:latin typeface="Tahoma"/>
                          <a:ea typeface="Times New Roman"/>
                          <a:cs typeface="Times New Roman"/>
                        </a:rPr>
                        <a:t> 852221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Ajda SI 53091556</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Cencelj Anica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Jeronim 50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3305 Vransko</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40619">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94536984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10.1.2015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Sest 853072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Zvonka SI 83715956</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Štefančič Blaž</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Fara 2a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1336 Kostel</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NRDO 853853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40619">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44556224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15.1.2015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Sandokan 853538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Cika SI 83454022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Švalj Jože</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Orehovec 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8311 Kostanjevica na Krki</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40619">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RESKA SI 04587233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1.2.2015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Mario 853290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Roža SI 53984326</a:t>
                      </a:r>
                      <a:r>
                        <a:rPr lang="sl-SI" sz="1000" b="1">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Šturm Bojan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Volarje 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6220 Tolmin</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740619">
                <a:tc>
                  <a:txBody>
                    <a:bodyPr/>
                    <a:lstStyle/>
                    <a:p>
                      <a:pPr algn="just">
                        <a:lnSpc>
                          <a:spcPct val="115000"/>
                        </a:lnSpc>
                        <a:spcAft>
                          <a:spcPts val="0"/>
                        </a:spcAft>
                      </a:pPr>
                      <a:r>
                        <a:rPr lang="sl-SI" sz="1000">
                          <a:effectLst/>
                          <a:latin typeface="Tahoma"/>
                          <a:ea typeface="Times New Roman"/>
                          <a:cs typeface="Times New Roman"/>
                        </a:rPr>
                        <a:t>46.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MARINKA SI 94488881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9.2.2015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Dino 853413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Mavra SI 93976404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Kreže Jože</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Podkraj 33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1430 Hrastnik</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BIL 854184</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75522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1337353191"/>
              </p:ext>
            </p:extLst>
          </p:nvPr>
        </p:nvGraphicFramePr>
        <p:xfrm>
          <a:off x="395536" y="358301"/>
          <a:ext cx="8280920" cy="5916435"/>
        </p:xfrm>
        <a:graphic>
          <a:graphicData uri="http://schemas.openxmlformats.org/drawingml/2006/table">
            <a:tbl>
              <a:tblPr firstRow="1" firstCol="1" lastRow="1" lastCol="1" bandRow="1" bandCol="1"/>
              <a:tblGrid>
                <a:gridCol w="441847">
                  <a:extLst>
                    <a:ext uri="{9D8B030D-6E8A-4147-A177-3AD203B41FA5}">
                      <a16:colId xmlns="" xmlns:a16="http://schemas.microsoft.com/office/drawing/2014/main" val="20000"/>
                    </a:ext>
                  </a:extLst>
                </a:gridCol>
                <a:gridCol w="2462432">
                  <a:extLst>
                    <a:ext uri="{9D8B030D-6E8A-4147-A177-3AD203B41FA5}">
                      <a16:colId xmlns="" xmlns:a16="http://schemas.microsoft.com/office/drawing/2014/main" val="20001"/>
                    </a:ext>
                  </a:extLst>
                </a:gridCol>
                <a:gridCol w="2345764">
                  <a:extLst>
                    <a:ext uri="{9D8B030D-6E8A-4147-A177-3AD203B41FA5}">
                      <a16:colId xmlns="" xmlns:a16="http://schemas.microsoft.com/office/drawing/2014/main" val="20002"/>
                    </a:ext>
                  </a:extLst>
                </a:gridCol>
                <a:gridCol w="796816">
                  <a:extLst>
                    <a:ext uri="{9D8B030D-6E8A-4147-A177-3AD203B41FA5}">
                      <a16:colId xmlns="" xmlns:a16="http://schemas.microsoft.com/office/drawing/2014/main" val="20003"/>
                    </a:ext>
                  </a:extLst>
                </a:gridCol>
                <a:gridCol w="551068">
                  <a:extLst>
                    <a:ext uri="{9D8B030D-6E8A-4147-A177-3AD203B41FA5}">
                      <a16:colId xmlns="" xmlns:a16="http://schemas.microsoft.com/office/drawing/2014/main" val="20004"/>
                    </a:ext>
                  </a:extLst>
                </a:gridCol>
                <a:gridCol w="1682993">
                  <a:extLst>
                    <a:ext uri="{9D8B030D-6E8A-4147-A177-3AD203B41FA5}">
                      <a16:colId xmlns="" xmlns:a16="http://schemas.microsoft.com/office/drawing/2014/main" val="20005"/>
                    </a:ext>
                  </a:extLst>
                </a:gridCol>
              </a:tblGrid>
              <a:tr h="738792">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47.</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RESA SI 14573882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15.4.2015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Mrk 853474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SI 44118868</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Sitar Simona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Volčji Potok 35a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1236 Radomlje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3879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GENOVEFA SI 64585785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27.4.2015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Muri 853746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Gora SI 44335513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Košir Karničar Marijana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Zgornje Jezersko 104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4206 Zgornje Jezersko</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SONAR 854088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3879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64551973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23.6.2015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Dunaj 853739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SI 94247316</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err="1">
                          <a:effectLst/>
                          <a:latin typeface="Tahoma"/>
                          <a:ea typeface="Times New Roman"/>
                          <a:cs typeface="Times New Roman"/>
                        </a:rPr>
                        <a:t>Kalister</a:t>
                      </a:r>
                      <a:r>
                        <a:rPr lang="sl-SI" sz="1000" dirty="0">
                          <a:effectLst/>
                          <a:latin typeface="Tahoma"/>
                          <a:ea typeface="Times New Roman"/>
                          <a:cs typeface="Times New Roman"/>
                        </a:rPr>
                        <a:t> Boštjan</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Knežak 114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6253 </a:t>
                      </a:r>
                      <a:r>
                        <a:rPr lang="sl-SI" sz="1000" dirty="0" smtClean="0">
                          <a:effectLst/>
                          <a:latin typeface="Tahoma"/>
                          <a:ea typeface="Times New Roman"/>
                          <a:cs typeface="Times New Roman"/>
                        </a:rPr>
                        <a:t>Knežak</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NRDO 853853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3879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TIA SI 04374299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2.10.2015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Doni 853506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SI 94128240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Kosovelj Mitja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Zagrajec 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6223 Komen</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3879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84707299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17.10.2015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Mrak 853076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Sora SI 541903328</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Sluga Jurij</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Razbor 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3222 Razbor</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GREN 854285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4489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ŠPELA SI 74735037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30.11.2015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Navtik 853268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Robida SI </a:t>
                      </a:r>
                      <a:r>
                        <a:rPr lang="sl-SI" sz="1000" dirty="0" smtClean="0">
                          <a:effectLst/>
                          <a:latin typeface="Tahoma"/>
                          <a:ea typeface="Times New Roman"/>
                          <a:cs typeface="Times New Roman"/>
                        </a:rPr>
                        <a:t>84407607</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Burja Marjan</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Potok v Črni 6a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1242 Stahovica</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MIKO 854610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3879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LIZA SI 34515125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18.12.2015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Mario 853290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Lina SI 43880498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Šturm Bojan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Volarje 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5220 Tolmin</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SONAR 854088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73879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SAVA SI 44590808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5.3.2016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Savo 853820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Mandarina SI 44410500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Selič Magdalena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Leskovca 3a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3270 laško</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78539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2696552758"/>
              </p:ext>
            </p:extLst>
          </p:nvPr>
        </p:nvGraphicFramePr>
        <p:xfrm>
          <a:off x="395536" y="476672"/>
          <a:ext cx="8496945" cy="5896352"/>
        </p:xfrm>
        <a:graphic>
          <a:graphicData uri="http://schemas.openxmlformats.org/drawingml/2006/table">
            <a:tbl>
              <a:tblPr firstRow="1" firstCol="1" lastRow="1" lastCol="1" bandRow="1" bandCol="1"/>
              <a:tblGrid>
                <a:gridCol w="453372">
                  <a:extLst>
                    <a:ext uri="{9D8B030D-6E8A-4147-A177-3AD203B41FA5}">
                      <a16:colId xmlns="" xmlns:a16="http://schemas.microsoft.com/office/drawing/2014/main" val="20000"/>
                    </a:ext>
                  </a:extLst>
                </a:gridCol>
                <a:gridCol w="2526670">
                  <a:extLst>
                    <a:ext uri="{9D8B030D-6E8A-4147-A177-3AD203B41FA5}">
                      <a16:colId xmlns="" xmlns:a16="http://schemas.microsoft.com/office/drawing/2014/main" val="20001"/>
                    </a:ext>
                  </a:extLst>
                </a:gridCol>
                <a:gridCol w="2406956">
                  <a:extLst>
                    <a:ext uri="{9D8B030D-6E8A-4147-A177-3AD203B41FA5}">
                      <a16:colId xmlns="" xmlns:a16="http://schemas.microsoft.com/office/drawing/2014/main" val="20002"/>
                    </a:ext>
                  </a:extLst>
                </a:gridCol>
                <a:gridCol w="817603">
                  <a:extLst>
                    <a:ext uri="{9D8B030D-6E8A-4147-A177-3AD203B41FA5}">
                      <a16:colId xmlns="" xmlns:a16="http://schemas.microsoft.com/office/drawing/2014/main" val="20003"/>
                    </a:ext>
                  </a:extLst>
                </a:gridCol>
                <a:gridCol w="565445">
                  <a:extLst>
                    <a:ext uri="{9D8B030D-6E8A-4147-A177-3AD203B41FA5}">
                      <a16:colId xmlns="" xmlns:a16="http://schemas.microsoft.com/office/drawing/2014/main" val="20004"/>
                    </a:ext>
                  </a:extLst>
                </a:gridCol>
                <a:gridCol w="1726899">
                  <a:extLst>
                    <a:ext uri="{9D8B030D-6E8A-4147-A177-3AD203B41FA5}">
                      <a16:colId xmlns="" xmlns:a16="http://schemas.microsoft.com/office/drawing/2014/main" val="20005"/>
                    </a:ext>
                  </a:extLst>
                </a:gridCol>
              </a:tblGrid>
              <a:tr h="737044">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55.</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DORA SI 84775207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10.3.2016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Net 853522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Detala SI 83392971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Kosovelj Mitja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Zagrajec 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6223 Komen</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GRBAC 853847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37044">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84745877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22.3.2016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Nikodem 853535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Mavra SI 73479332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Smolej Miha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Planina pod Golico 4a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4270 Jesenice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37044">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MALA SI 84784669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24.4.2016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Marč 853508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Rdeška SI 63064805</a:t>
                      </a:r>
                      <a:r>
                        <a:rPr lang="sl-SI" sz="1000" b="1">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VF UL, Ljubljana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Gerbičeva ulica 60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1000 Ljubljana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37044">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04751375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25.4.2016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Same 853868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Sisi SI 64388021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Mohorič srečko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Čekovnik 10b</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5280 Idrija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JARC 854286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37044">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54775413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26.4.2016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Fram 853296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Detala SI 04468552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Slapnik Jure</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Rovt pod Menino 37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3341 Šmartno ob Dreti</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37044">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KRKA SI 24620763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21.6.2016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Grbac 853847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Kaja SI 33374509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Štimec Barbara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Krkovo nad Faro 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1336 Kostel</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37044">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94777844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27.6.2016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Rudolf 853293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Kresnička SI 24230355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Tonin Mali Marko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Bela Peč 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1241 Kamnik</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737044">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CUKII SI 54662438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27.6.2016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Sever 853529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Cikla SI 44280059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Štimec Barbara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Krkovo nad Faro 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1336 Kostel</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SAVO 853820</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75818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4051449711"/>
              </p:ext>
            </p:extLst>
          </p:nvPr>
        </p:nvGraphicFramePr>
        <p:xfrm>
          <a:off x="395536" y="188640"/>
          <a:ext cx="8280919" cy="6477264"/>
        </p:xfrm>
        <a:graphic>
          <a:graphicData uri="http://schemas.openxmlformats.org/drawingml/2006/table">
            <a:tbl>
              <a:tblPr firstRow="1" firstCol="1" lastRow="1" lastCol="1" bandRow="1" bandCol="1"/>
              <a:tblGrid>
                <a:gridCol w="441847">
                  <a:extLst>
                    <a:ext uri="{9D8B030D-6E8A-4147-A177-3AD203B41FA5}">
                      <a16:colId xmlns="" xmlns:a16="http://schemas.microsoft.com/office/drawing/2014/main" val="20000"/>
                    </a:ext>
                  </a:extLst>
                </a:gridCol>
                <a:gridCol w="2462432">
                  <a:extLst>
                    <a:ext uri="{9D8B030D-6E8A-4147-A177-3AD203B41FA5}">
                      <a16:colId xmlns="" xmlns:a16="http://schemas.microsoft.com/office/drawing/2014/main" val="20001"/>
                    </a:ext>
                  </a:extLst>
                </a:gridCol>
                <a:gridCol w="2345763">
                  <a:extLst>
                    <a:ext uri="{9D8B030D-6E8A-4147-A177-3AD203B41FA5}">
                      <a16:colId xmlns="" xmlns:a16="http://schemas.microsoft.com/office/drawing/2014/main" val="20002"/>
                    </a:ext>
                  </a:extLst>
                </a:gridCol>
                <a:gridCol w="796816">
                  <a:extLst>
                    <a:ext uri="{9D8B030D-6E8A-4147-A177-3AD203B41FA5}">
                      <a16:colId xmlns="" xmlns:a16="http://schemas.microsoft.com/office/drawing/2014/main" val="20003"/>
                    </a:ext>
                  </a:extLst>
                </a:gridCol>
                <a:gridCol w="551068">
                  <a:extLst>
                    <a:ext uri="{9D8B030D-6E8A-4147-A177-3AD203B41FA5}">
                      <a16:colId xmlns="" xmlns:a16="http://schemas.microsoft.com/office/drawing/2014/main" val="20004"/>
                    </a:ext>
                  </a:extLst>
                </a:gridCol>
                <a:gridCol w="1682993">
                  <a:extLst>
                    <a:ext uri="{9D8B030D-6E8A-4147-A177-3AD203B41FA5}">
                      <a16:colId xmlns="" xmlns:a16="http://schemas.microsoft.com/office/drawing/2014/main" val="20005"/>
                    </a:ext>
                  </a:extLst>
                </a:gridCol>
              </a:tblGrid>
              <a:tr h="605605">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63.</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64850014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1.10.2016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Solčavski 853029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Paula SI 64100326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Kemperl Jerneja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Podsreda 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3257 Podsreda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NRDO 853853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05605">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CINDA SI 64837783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24.11.2016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Nego 853081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Tajči SI 93631172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Emeršič Janez</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Veliki Okič 52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2285 </a:t>
                      </a:r>
                      <a:r>
                        <a:rPr lang="sl-SI" sz="1000" dirty="0" smtClean="0">
                          <a:effectLst/>
                          <a:latin typeface="Tahoma"/>
                          <a:ea typeface="Times New Roman"/>
                          <a:cs typeface="Times New Roman"/>
                        </a:rPr>
                        <a:t>Leskovec</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SAVO 853820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05605">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74852503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Rojstvo:12.12.2016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Solkan 853889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Majhna SI </a:t>
                      </a:r>
                      <a:r>
                        <a:rPr lang="sl-SI" sz="1000" dirty="0" smtClean="0">
                          <a:effectLst/>
                          <a:latin typeface="Tahoma"/>
                          <a:ea typeface="Times New Roman"/>
                          <a:cs typeface="Times New Roman"/>
                        </a:rPr>
                        <a:t>03075739</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Kožar Marija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Podjelje 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4267 Srednja vas v </a:t>
                      </a:r>
                      <a:r>
                        <a:rPr lang="sl-SI" sz="1000" dirty="0" smtClean="0">
                          <a:effectLst/>
                          <a:latin typeface="Tahoma"/>
                          <a:ea typeface="Times New Roman"/>
                          <a:cs typeface="Times New Roman"/>
                        </a:rPr>
                        <a:t>Bohinju</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854055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05605">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64933920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17.2.2017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Miro 854015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Meri SI 34047741</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Olga Pirš</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Zgornji Tuhinj 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1219 Laze v </a:t>
                      </a:r>
                      <a:r>
                        <a:rPr lang="sl-SI" sz="1000" dirty="0" smtClean="0">
                          <a:effectLst/>
                          <a:latin typeface="Tahoma"/>
                          <a:ea typeface="Times New Roman"/>
                          <a:cs typeface="Times New Roman"/>
                        </a:rPr>
                        <a:t>Tuhinju</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57008">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ŠKRLATICA SI 44585811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22.3.2017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Sneg 853500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t>
                      </a:r>
                      <a:r>
                        <a:rPr lang="sl-SI" sz="1000" dirty="0" err="1">
                          <a:effectLst/>
                          <a:latin typeface="Tahoma"/>
                          <a:ea typeface="Times New Roman"/>
                          <a:cs typeface="Times New Roman"/>
                        </a:rPr>
                        <a:t>Šija</a:t>
                      </a:r>
                      <a:r>
                        <a:rPr lang="sl-SI" sz="1000" dirty="0">
                          <a:effectLst/>
                          <a:latin typeface="Tahoma"/>
                          <a:ea typeface="Times New Roman"/>
                          <a:cs typeface="Times New Roman"/>
                        </a:rPr>
                        <a:t> SI </a:t>
                      </a:r>
                      <a:r>
                        <a:rPr lang="sl-SI" sz="1000" dirty="0" smtClean="0">
                          <a:effectLst/>
                          <a:latin typeface="Tahoma"/>
                          <a:ea typeface="Times New Roman"/>
                          <a:cs typeface="Times New Roman"/>
                        </a:rPr>
                        <a:t>34310717</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Košir Karničar Marijana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Zgornje Jezersko 104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4206 Zgornje Jezersko</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57008">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84854346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27.3.2017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Nikodem</a:t>
                      </a:r>
                      <a:r>
                        <a:rPr lang="sl-SI" sz="1000" dirty="0">
                          <a:effectLst/>
                          <a:latin typeface="Tahoma"/>
                          <a:ea typeface="Times New Roman"/>
                          <a:cs typeface="Times New Roman"/>
                        </a:rPr>
                        <a:t> 853535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SI 04110046</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Noč Alojzij</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Javorniški Rovt 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4270 </a:t>
                      </a:r>
                      <a:r>
                        <a:rPr lang="sl-SI" sz="1000" dirty="0" smtClean="0">
                          <a:effectLst/>
                          <a:latin typeface="Tahoma"/>
                          <a:ea typeface="Times New Roman"/>
                          <a:cs typeface="Times New Roman"/>
                        </a:rPr>
                        <a:t>Jesenice</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SOD 853796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57008">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54669167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1.5.2017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Nord</a:t>
                      </a:r>
                      <a:r>
                        <a:rPr lang="sl-SI" sz="1000" dirty="0">
                          <a:effectLst/>
                          <a:latin typeface="Tahoma"/>
                          <a:ea typeface="Times New Roman"/>
                          <a:cs typeface="Times New Roman"/>
                        </a:rPr>
                        <a:t> 853525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Sotla SI 73917496</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Meglen Vida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Sv. Vrh 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8230 Mokronog</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05605">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14659526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10.5.2017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Nikodem 853535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SI 84081179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Pazlar Marko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Mlinska cesta 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4260 Bled</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DIN 854638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605605">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05000641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28.6.2017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Fram 853296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Pisana SI 74517594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Uršič Milan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Godič 1a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PBM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ROMI 854352</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91154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407731546"/>
              </p:ext>
            </p:extLst>
          </p:nvPr>
        </p:nvGraphicFramePr>
        <p:xfrm>
          <a:off x="467544" y="404664"/>
          <a:ext cx="8208912" cy="5856648"/>
        </p:xfrm>
        <a:graphic>
          <a:graphicData uri="http://schemas.openxmlformats.org/drawingml/2006/table">
            <a:tbl>
              <a:tblPr firstRow="1" firstCol="1" lastRow="1" lastCol="1" bandRow="1" bandCol="1"/>
              <a:tblGrid>
                <a:gridCol w="438004">
                  <a:extLst>
                    <a:ext uri="{9D8B030D-6E8A-4147-A177-3AD203B41FA5}">
                      <a16:colId xmlns="" xmlns:a16="http://schemas.microsoft.com/office/drawing/2014/main" val="20000"/>
                    </a:ext>
                  </a:extLst>
                </a:gridCol>
                <a:gridCol w="2441020">
                  <a:extLst>
                    <a:ext uri="{9D8B030D-6E8A-4147-A177-3AD203B41FA5}">
                      <a16:colId xmlns="" xmlns:a16="http://schemas.microsoft.com/office/drawing/2014/main" val="20001"/>
                    </a:ext>
                  </a:extLst>
                </a:gridCol>
                <a:gridCol w="2325366">
                  <a:extLst>
                    <a:ext uri="{9D8B030D-6E8A-4147-A177-3AD203B41FA5}">
                      <a16:colId xmlns="" xmlns:a16="http://schemas.microsoft.com/office/drawing/2014/main" val="20002"/>
                    </a:ext>
                  </a:extLst>
                </a:gridCol>
                <a:gridCol w="789886">
                  <a:extLst>
                    <a:ext uri="{9D8B030D-6E8A-4147-A177-3AD203B41FA5}">
                      <a16:colId xmlns="" xmlns:a16="http://schemas.microsoft.com/office/drawing/2014/main" val="20003"/>
                    </a:ext>
                  </a:extLst>
                </a:gridCol>
                <a:gridCol w="546277">
                  <a:extLst>
                    <a:ext uri="{9D8B030D-6E8A-4147-A177-3AD203B41FA5}">
                      <a16:colId xmlns="" xmlns:a16="http://schemas.microsoft.com/office/drawing/2014/main" val="20004"/>
                    </a:ext>
                  </a:extLst>
                </a:gridCol>
                <a:gridCol w="1668359">
                  <a:extLst>
                    <a:ext uri="{9D8B030D-6E8A-4147-A177-3AD203B41FA5}">
                      <a16:colId xmlns="" xmlns:a16="http://schemas.microsoft.com/office/drawing/2014/main" val="20005"/>
                    </a:ext>
                  </a:extLst>
                </a:gridCol>
              </a:tblGrid>
              <a:tr h="732081">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72.</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JERA SI 24751012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5.11.2017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Nord 853525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Jelka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Hvala Andrej</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Podmelec 49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5216 Most na Soči</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3208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MICA SI 94751015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28.11.2017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Erazem 854080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Murka SI 14440029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Šturm Bojan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Volarje 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5220 Tolmin</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SONAR 854088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3208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04966490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6.3.2018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Nobel 854047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Šmarnica SI 13972707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Kuhar Andrej</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Klemenčevo 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3208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74929517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15.4.2018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Nedo 853853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Etna SI 94041110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Mrak Janez</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Studenčice 49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1215 Medvode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3208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55095879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11.5.2018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Nord 853525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Prima SI 64291026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Založnik Branko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Zgornje Laže 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3215 Loče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32081">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Times New Roman"/>
                          <a:cs typeface="Times New Roman"/>
                        </a:rPr>
                        <a:t>77.</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54922749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5.8.2018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Nord 853525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Perha SI 83199266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Založnik Branko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Zgornje Laže 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3215 Loče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194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GRBAC 853847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3208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78.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05015322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20.11.2018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Sod 853796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SI 84464103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Dimic Anamarija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Šembije 37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6253 Knežak</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NRDO 853853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732081">
                <a:tc>
                  <a:txBody>
                    <a:bodyPr/>
                    <a:lstStyle/>
                    <a:p>
                      <a:pPr algn="just">
                        <a:lnSpc>
                          <a:spcPct val="115000"/>
                        </a:lnSpc>
                        <a:spcAft>
                          <a:spcPts val="0"/>
                        </a:spcAft>
                      </a:pPr>
                      <a:r>
                        <a:rPr lang="sl-SI" sz="1000">
                          <a:effectLst/>
                          <a:latin typeface="Tahoma"/>
                          <a:ea typeface="Times New Roman"/>
                          <a:cs typeface="Times New Roman"/>
                        </a:rPr>
                        <a:t>79.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ELA SI 75120292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25.3.2019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Nedo 853853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ELI SI 43974641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Mrak Janez</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Studenčice 49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1215 Medvode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SOD 853796</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58040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8573" y="309144"/>
            <a:ext cx="8229600" cy="1143000"/>
          </a:xfrm>
        </p:spPr>
        <p:txBody>
          <a:bodyPr>
            <a:normAutofit fontScale="90000"/>
          </a:bodyPr>
          <a:lstStyle/>
          <a:p>
            <a:r>
              <a:rPr lang="sl-SI" sz="3200" b="1" dirty="0" smtClean="0">
                <a:solidFill>
                  <a:prstClr val="black"/>
                </a:solidFill>
              </a:rPr>
              <a:t/>
            </a:r>
            <a:br>
              <a:rPr lang="sl-SI" sz="3200" b="1" dirty="0" smtClean="0">
                <a:solidFill>
                  <a:prstClr val="black"/>
                </a:solidFill>
              </a:rPr>
            </a:br>
            <a:r>
              <a:rPr lang="sl-SI" sz="3600" b="1" dirty="0" smtClean="0">
                <a:solidFill>
                  <a:prstClr val="black"/>
                </a:solidFill>
              </a:rPr>
              <a:t>ŠTEVILO ODBRANIH </a:t>
            </a:r>
            <a:r>
              <a:rPr lang="sl-SI" sz="3600" b="1" dirty="0">
                <a:solidFill>
                  <a:prstClr val="black"/>
                </a:solidFill>
              </a:rPr>
              <a:t>BIKOVSKIH </a:t>
            </a:r>
            <a:r>
              <a:rPr lang="sl-SI" sz="3600" b="1" dirty="0" smtClean="0">
                <a:solidFill>
                  <a:prstClr val="black"/>
                </a:solidFill>
              </a:rPr>
              <a:t>MATER </a:t>
            </a:r>
            <a:r>
              <a:rPr lang="sl-SI" sz="3600" b="1" dirty="0">
                <a:solidFill>
                  <a:prstClr val="black"/>
                </a:solidFill>
              </a:rPr>
              <a:t>CIKASTE PASME ZA LETO </a:t>
            </a:r>
            <a:r>
              <a:rPr lang="sl-SI" sz="3600" b="1" dirty="0" smtClean="0">
                <a:solidFill>
                  <a:prstClr val="black"/>
                </a:solidFill>
              </a:rPr>
              <a:t>2022</a:t>
            </a:r>
            <a:r>
              <a:rPr lang="sl-SI" sz="3200" dirty="0">
                <a:solidFill>
                  <a:prstClr val="black"/>
                </a:solidFill>
              </a:rPr>
              <a:t/>
            </a:r>
            <a:br>
              <a:rPr lang="sl-SI" sz="3200" dirty="0">
                <a:solidFill>
                  <a:prstClr val="black"/>
                </a:solidFill>
              </a:rPr>
            </a:br>
            <a:endParaRPr lang="sl-SI"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114256511"/>
              </p:ext>
            </p:extLst>
          </p:nvPr>
        </p:nvGraphicFramePr>
        <p:xfrm>
          <a:off x="467544" y="2276873"/>
          <a:ext cx="8229600" cy="2016224"/>
        </p:xfrm>
        <a:graphic>
          <a:graphicData uri="http://schemas.openxmlformats.org/drawingml/2006/table">
            <a:tbl>
              <a:tblPr firstRow="1" bandRow="1">
                <a:tableStyleId>{5C22544A-7EE6-4342-B048-85BDC9FD1C3A}</a:tableStyleId>
              </a:tblPr>
              <a:tblGrid>
                <a:gridCol w="4896544">
                  <a:extLst>
                    <a:ext uri="{9D8B030D-6E8A-4147-A177-3AD203B41FA5}">
                      <a16:colId xmlns="" xmlns:a16="http://schemas.microsoft.com/office/drawing/2014/main" val="20000"/>
                    </a:ext>
                  </a:extLst>
                </a:gridCol>
                <a:gridCol w="3333056">
                  <a:extLst>
                    <a:ext uri="{9D8B030D-6E8A-4147-A177-3AD203B41FA5}">
                      <a16:colId xmlns="" xmlns:a16="http://schemas.microsoft.com/office/drawing/2014/main" val="20001"/>
                    </a:ext>
                  </a:extLst>
                </a:gridCol>
              </a:tblGrid>
              <a:tr h="541119">
                <a:tc>
                  <a:txBody>
                    <a:bodyPr/>
                    <a:lstStyle/>
                    <a:p>
                      <a:pPr algn="ctr"/>
                      <a:r>
                        <a:rPr lang="sl-SI" sz="2000" b="1" dirty="0" smtClean="0"/>
                        <a:t>STATUS</a:t>
                      </a:r>
                      <a:endParaRPr lang="sl-SI" sz="2000" b="1" dirty="0"/>
                    </a:p>
                  </a:txBody>
                  <a:tcPr/>
                </a:tc>
                <a:tc>
                  <a:txBody>
                    <a:bodyPr/>
                    <a:lstStyle/>
                    <a:p>
                      <a:pPr algn="ctr"/>
                      <a:r>
                        <a:rPr lang="sl-SI" sz="2000" b="1" dirty="0" smtClean="0"/>
                        <a:t>ŠTEVILO</a:t>
                      </a:r>
                      <a:endParaRPr lang="sl-SI" sz="2000" b="1" dirty="0"/>
                    </a:p>
                  </a:txBody>
                  <a:tcPr/>
                </a:tc>
                <a:extLst>
                  <a:ext uri="{0D108BD9-81ED-4DB2-BD59-A6C34878D82A}">
                    <a16:rowId xmlns="" xmlns:a16="http://schemas.microsoft.com/office/drawing/2014/main" val="10000"/>
                  </a:ext>
                </a:extLst>
              </a:tr>
              <a:tr h="933986">
                <a:tc>
                  <a:txBody>
                    <a:bodyPr/>
                    <a:lstStyle/>
                    <a:p>
                      <a:pPr algn="ctr"/>
                      <a:r>
                        <a:rPr lang="sl-SI" sz="2000" b="1" dirty="0" smtClean="0"/>
                        <a:t>POTENCIALNO</a:t>
                      </a:r>
                      <a:r>
                        <a:rPr lang="sl-SI" sz="2000" b="1" baseline="0" dirty="0" smtClean="0"/>
                        <a:t> ODBRANE BIKOVSE MATERE</a:t>
                      </a:r>
                      <a:endParaRPr lang="sl-SI" sz="2000" b="1" dirty="0"/>
                    </a:p>
                  </a:txBody>
                  <a:tcPr/>
                </a:tc>
                <a:tc>
                  <a:txBody>
                    <a:bodyPr/>
                    <a:lstStyle/>
                    <a:p>
                      <a:pPr algn="ctr"/>
                      <a:r>
                        <a:rPr lang="sl-SI" sz="2000" b="1" dirty="0" smtClean="0"/>
                        <a:t>0</a:t>
                      </a:r>
                      <a:endParaRPr lang="sl-SI" sz="2000" b="1" dirty="0"/>
                    </a:p>
                  </a:txBody>
                  <a:tcPr/>
                </a:tc>
                <a:extLst>
                  <a:ext uri="{0D108BD9-81ED-4DB2-BD59-A6C34878D82A}">
                    <a16:rowId xmlns="" xmlns:a16="http://schemas.microsoft.com/office/drawing/2014/main" val="10001"/>
                  </a:ext>
                </a:extLst>
              </a:tr>
              <a:tr h="541119">
                <a:tc>
                  <a:txBody>
                    <a:bodyPr/>
                    <a:lstStyle/>
                    <a:p>
                      <a:pPr algn="ctr"/>
                      <a:r>
                        <a:rPr lang="sl-SI" sz="2000" b="1" dirty="0" smtClean="0"/>
                        <a:t>ODBRANE BIKOVSKE MATERE</a:t>
                      </a:r>
                      <a:endParaRPr lang="sl-SI" sz="2000" b="1" dirty="0"/>
                    </a:p>
                  </a:txBody>
                  <a:tcPr/>
                </a:tc>
                <a:tc>
                  <a:txBody>
                    <a:bodyPr/>
                    <a:lstStyle/>
                    <a:p>
                      <a:pPr algn="ctr"/>
                      <a:r>
                        <a:rPr lang="sl-SI" sz="2000" b="1" dirty="0" smtClean="0"/>
                        <a:t>79</a:t>
                      </a:r>
                      <a:endParaRPr lang="sl-SI" sz="2000" b="1"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577233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778098"/>
          </a:xfrm>
        </p:spPr>
        <p:txBody>
          <a:bodyPr>
            <a:normAutofit/>
          </a:bodyPr>
          <a:lstStyle/>
          <a:p>
            <a:r>
              <a:rPr lang="sl-SI" sz="3200" b="1" dirty="0" smtClean="0"/>
              <a:t>GENOTIPIZACIJA CIKASTIH BIKOV </a:t>
            </a:r>
            <a:r>
              <a:rPr lang="sl-SI" sz="3200" b="1" dirty="0"/>
              <a:t>(</a:t>
            </a:r>
            <a:r>
              <a:rPr lang="sl-SI" sz="3200" b="1" dirty="0" smtClean="0"/>
              <a:t>2021)</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1398559262"/>
              </p:ext>
            </p:extLst>
          </p:nvPr>
        </p:nvGraphicFramePr>
        <p:xfrm>
          <a:off x="323528" y="980728"/>
          <a:ext cx="8640962" cy="4968240"/>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1152128">
                  <a:extLst>
                    <a:ext uri="{9D8B030D-6E8A-4147-A177-3AD203B41FA5}">
                      <a16:colId xmlns="" xmlns:a16="http://schemas.microsoft.com/office/drawing/2014/main" val="20002"/>
                    </a:ext>
                  </a:extLst>
                </a:gridCol>
                <a:gridCol w="1800200">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549002">
                  <a:extLst>
                    <a:ext uri="{9D8B030D-6E8A-4147-A177-3AD203B41FA5}">
                      <a16:colId xmlns="" xmlns:a16="http://schemas.microsoft.com/office/drawing/2014/main" val="20005"/>
                    </a:ext>
                  </a:extLst>
                </a:gridCol>
                <a:gridCol w="1043288">
                  <a:extLst>
                    <a:ext uri="{9D8B030D-6E8A-4147-A177-3AD203B41FA5}">
                      <a16:colId xmlns="" xmlns:a16="http://schemas.microsoft.com/office/drawing/2014/main" val="20006"/>
                    </a:ext>
                  </a:extLst>
                </a:gridCol>
              </a:tblGrid>
              <a:tr h="370840">
                <a:tc>
                  <a:txBody>
                    <a:bodyPr/>
                    <a:lstStyle/>
                    <a:p>
                      <a:pPr algn="ctr"/>
                      <a:r>
                        <a:rPr lang="sl-SI" sz="1400" dirty="0" smtClean="0"/>
                        <a:t>BIK</a:t>
                      </a:r>
                      <a:endParaRPr lang="sl-SI" sz="1400" dirty="0"/>
                    </a:p>
                  </a:txBody>
                  <a:tcPr/>
                </a:tc>
                <a:tc>
                  <a:txBody>
                    <a:bodyPr/>
                    <a:lstStyle/>
                    <a:p>
                      <a:pPr algn="ctr"/>
                      <a:r>
                        <a:rPr lang="sl-SI" sz="1400" dirty="0" smtClean="0"/>
                        <a:t>ROD.ŠT.</a:t>
                      </a:r>
                      <a:endParaRPr lang="sl-SI" sz="1400" dirty="0"/>
                    </a:p>
                  </a:txBody>
                  <a:tcPr/>
                </a:tc>
                <a:tc>
                  <a:txBody>
                    <a:bodyPr/>
                    <a:lstStyle/>
                    <a:p>
                      <a:pPr algn="ctr"/>
                      <a:r>
                        <a:rPr lang="sl-SI" sz="1400" dirty="0" smtClean="0"/>
                        <a:t>ROJSTVO</a:t>
                      </a:r>
                      <a:endParaRPr lang="sl-SI" sz="1400" dirty="0"/>
                    </a:p>
                  </a:txBody>
                  <a:tcPr/>
                </a:tc>
                <a:tc>
                  <a:txBody>
                    <a:bodyPr/>
                    <a:lstStyle/>
                    <a:p>
                      <a:pPr algn="ctr"/>
                      <a:r>
                        <a:rPr lang="sl-SI" sz="1400" dirty="0" smtClean="0"/>
                        <a:t>OČE</a:t>
                      </a:r>
                      <a:endParaRPr lang="sl-SI" sz="1400" dirty="0"/>
                    </a:p>
                  </a:txBody>
                  <a:tcPr/>
                </a:tc>
                <a:tc>
                  <a:txBody>
                    <a:bodyPr/>
                    <a:lstStyle/>
                    <a:p>
                      <a:pPr algn="ctr"/>
                      <a:r>
                        <a:rPr lang="sl-SI" sz="1400" dirty="0" smtClean="0"/>
                        <a:t>MATI</a:t>
                      </a:r>
                      <a:endParaRPr lang="sl-SI" sz="1400" dirty="0"/>
                    </a:p>
                  </a:txBody>
                  <a:tcPr/>
                </a:tc>
                <a:tc>
                  <a:txBody>
                    <a:bodyPr/>
                    <a:lstStyle/>
                    <a:p>
                      <a:pPr algn="ctr"/>
                      <a:r>
                        <a:rPr lang="sl-SI" sz="1400" dirty="0" smtClean="0"/>
                        <a:t>MNENJE GENSKE BANKE</a:t>
                      </a:r>
                      <a:endParaRPr lang="sl-SI" sz="1400" dirty="0"/>
                    </a:p>
                  </a:txBody>
                  <a:tcPr/>
                </a:tc>
                <a:tc>
                  <a:txBody>
                    <a:bodyPr/>
                    <a:lstStyle/>
                    <a:p>
                      <a:pPr algn="ctr"/>
                      <a:r>
                        <a:rPr lang="sl-SI" sz="1400" dirty="0" smtClean="0"/>
                        <a:t>ODLOČITEV KOMISIJE</a:t>
                      </a:r>
                      <a:endParaRPr lang="sl-SI" sz="1400" dirty="0"/>
                    </a:p>
                  </a:txBody>
                  <a:tcPr/>
                </a:tc>
                <a:extLst>
                  <a:ext uri="{0D108BD9-81ED-4DB2-BD59-A6C34878D82A}">
                    <a16:rowId xmlns="" xmlns:a16="http://schemas.microsoft.com/office/drawing/2014/main" val="10000"/>
                  </a:ext>
                </a:extLst>
              </a:tr>
              <a:tr h="370840">
                <a:tc>
                  <a:txBody>
                    <a:bodyPr/>
                    <a:lstStyle/>
                    <a:p>
                      <a:pPr algn="ctr"/>
                      <a:r>
                        <a:rPr lang="sl-SI" sz="1600" b="1" dirty="0" smtClean="0"/>
                        <a:t>NIKOLAJ</a:t>
                      </a:r>
                      <a:endParaRPr lang="sl-SI" sz="1600" b="1" dirty="0"/>
                    </a:p>
                  </a:txBody>
                  <a:tcPr/>
                </a:tc>
                <a:tc>
                  <a:txBody>
                    <a:bodyPr/>
                    <a:lstStyle/>
                    <a:p>
                      <a:pPr algn="ctr"/>
                      <a:r>
                        <a:rPr lang="sl-SI" sz="1600" dirty="0" smtClean="0"/>
                        <a:t>855058</a:t>
                      </a:r>
                      <a:endParaRPr lang="sl-SI" sz="1600" dirty="0"/>
                    </a:p>
                  </a:txBody>
                  <a:tcPr/>
                </a:tc>
                <a:tc>
                  <a:txBody>
                    <a:bodyPr/>
                    <a:lstStyle/>
                    <a:p>
                      <a:pPr algn="ctr"/>
                      <a:r>
                        <a:rPr lang="sl-SI" sz="1600" dirty="0" smtClean="0"/>
                        <a:t>6.12.2019</a:t>
                      </a:r>
                      <a:endParaRPr lang="sl-SI" sz="1600" dirty="0"/>
                    </a:p>
                  </a:txBody>
                  <a:tcPr/>
                </a:tc>
                <a:tc>
                  <a:txBody>
                    <a:bodyPr/>
                    <a:lstStyle/>
                    <a:p>
                      <a:pPr algn="ctr"/>
                      <a:r>
                        <a:rPr lang="sl-SI" sz="1600" b="1" dirty="0" smtClean="0"/>
                        <a:t>NAJ 854375</a:t>
                      </a:r>
                      <a:endParaRPr lang="sl-SI" sz="1600" b="1" dirty="0"/>
                    </a:p>
                  </a:txBody>
                  <a:tcPr/>
                </a:tc>
                <a:tc>
                  <a:txBody>
                    <a:bodyPr/>
                    <a:lstStyle/>
                    <a:p>
                      <a:pPr algn="ctr"/>
                      <a:r>
                        <a:rPr lang="sl-SI" sz="1600" dirty="0" smtClean="0"/>
                        <a:t>SI 64662437</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1"/>
                  </a:ext>
                </a:extLst>
              </a:tr>
              <a:tr h="370840">
                <a:tc>
                  <a:txBody>
                    <a:bodyPr/>
                    <a:lstStyle/>
                    <a:p>
                      <a:pPr algn="ctr"/>
                      <a:r>
                        <a:rPr lang="sl-SI" sz="1600" b="1" dirty="0" smtClean="0"/>
                        <a:t>NORK</a:t>
                      </a:r>
                      <a:endParaRPr lang="sl-SI" sz="1600" b="1" dirty="0"/>
                    </a:p>
                  </a:txBody>
                  <a:tcPr/>
                </a:tc>
                <a:tc>
                  <a:txBody>
                    <a:bodyPr/>
                    <a:lstStyle/>
                    <a:p>
                      <a:pPr algn="ctr"/>
                      <a:r>
                        <a:rPr lang="sl-SI" sz="1600" dirty="0" smtClean="0"/>
                        <a:t>855055</a:t>
                      </a:r>
                      <a:endParaRPr lang="sl-SI" sz="1600" dirty="0"/>
                    </a:p>
                  </a:txBody>
                  <a:tcPr/>
                </a:tc>
                <a:tc>
                  <a:txBody>
                    <a:bodyPr/>
                    <a:lstStyle/>
                    <a:p>
                      <a:pPr algn="ctr"/>
                      <a:r>
                        <a:rPr lang="sl-SI" sz="1600" dirty="0" smtClean="0"/>
                        <a:t>6.12.2019</a:t>
                      </a:r>
                      <a:endParaRPr lang="sl-SI" sz="1600" dirty="0"/>
                    </a:p>
                  </a:txBody>
                  <a:tcPr/>
                </a:tc>
                <a:tc>
                  <a:txBody>
                    <a:bodyPr/>
                    <a:lstStyle/>
                    <a:p>
                      <a:pPr algn="ctr"/>
                      <a:r>
                        <a:rPr lang="sl-SI" sz="1600" b="1" dirty="0" smtClean="0"/>
                        <a:t>NURK 854618</a:t>
                      </a:r>
                      <a:endParaRPr lang="sl-SI" sz="1600" b="1" dirty="0"/>
                    </a:p>
                  </a:txBody>
                  <a:tcPr/>
                </a:tc>
                <a:tc>
                  <a:txBody>
                    <a:bodyPr/>
                    <a:lstStyle/>
                    <a:p>
                      <a:pPr algn="ctr"/>
                      <a:r>
                        <a:rPr lang="sl-SI" sz="1600" dirty="0" smtClean="0"/>
                        <a:t>SI 23718223</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2"/>
                  </a:ext>
                </a:extLst>
              </a:tr>
              <a:tr h="370840">
                <a:tc>
                  <a:txBody>
                    <a:bodyPr/>
                    <a:lstStyle/>
                    <a:p>
                      <a:pPr algn="ctr"/>
                      <a:r>
                        <a:rPr lang="sl-SI" sz="1600" b="1" dirty="0" smtClean="0"/>
                        <a:t>RAK</a:t>
                      </a:r>
                      <a:endParaRPr lang="sl-SI" sz="1600" b="1" dirty="0"/>
                    </a:p>
                  </a:txBody>
                  <a:tcPr/>
                </a:tc>
                <a:tc>
                  <a:txBody>
                    <a:bodyPr/>
                    <a:lstStyle/>
                    <a:p>
                      <a:pPr algn="ctr"/>
                      <a:r>
                        <a:rPr lang="sl-SI" sz="1600" dirty="0" smtClean="0"/>
                        <a:t>855039</a:t>
                      </a:r>
                      <a:endParaRPr lang="sl-SI" sz="1600" dirty="0"/>
                    </a:p>
                  </a:txBody>
                  <a:tcPr/>
                </a:tc>
                <a:tc>
                  <a:txBody>
                    <a:bodyPr/>
                    <a:lstStyle/>
                    <a:p>
                      <a:pPr algn="ctr"/>
                      <a:r>
                        <a:rPr lang="sl-SI" sz="1600" dirty="0" smtClean="0"/>
                        <a:t>30.8.2019</a:t>
                      </a:r>
                      <a:endParaRPr lang="sl-SI" sz="1600" dirty="0"/>
                    </a:p>
                  </a:txBody>
                  <a:tcPr/>
                </a:tc>
                <a:tc>
                  <a:txBody>
                    <a:bodyPr/>
                    <a:lstStyle/>
                    <a:p>
                      <a:pPr algn="ctr"/>
                      <a:r>
                        <a:rPr lang="sl-SI" sz="1600" b="1" dirty="0" smtClean="0"/>
                        <a:t>RONI 854298</a:t>
                      </a:r>
                      <a:endParaRPr lang="sl-SI" sz="1600" b="1" dirty="0"/>
                    </a:p>
                  </a:txBody>
                  <a:tcPr/>
                </a:tc>
                <a:tc>
                  <a:txBody>
                    <a:bodyPr/>
                    <a:lstStyle/>
                    <a:p>
                      <a:pPr algn="ctr"/>
                      <a:r>
                        <a:rPr lang="sl-SI" sz="1600" dirty="0" smtClean="0"/>
                        <a:t>SI 24334954</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3"/>
                  </a:ext>
                </a:extLst>
              </a:tr>
              <a:tr h="370840">
                <a:tc>
                  <a:txBody>
                    <a:bodyPr/>
                    <a:lstStyle/>
                    <a:p>
                      <a:pPr algn="ctr"/>
                      <a:r>
                        <a:rPr lang="sl-SI" sz="1600" b="1" dirty="0" smtClean="0"/>
                        <a:t>SOLKAN</a:t>
                      </a:r>
                      <a:endParaRPr lang="sl-SI" sz="1600" b="1" dirty="0"/>
                    </a:p>
                  </a:txBody>
                  <a:tcPr/>
                </a:tc>
                <a:tc>
                  <a:txBody>
                    <a:bodyPr/>
                    <a:lstStyle/>
                    <a:p>
                      <a:pPr algn="ctr"/>
                      <a:r>
                        <a:rPr lang="sl-SI" sz="1600" dirty="0" smtClean="0"/>
                        <a:t>855050</a:t>
                      </a:r>
                      <a:endParaRPr lang="sl-SI" sz="1600" dirty="0"/>
                    </a:p>
                  </a:txBody>
                  <a:tcPr/>
                </a:tc>
                <a:tc>
                  <a:txBody>
                    <a:bodyPr/>
                    <a:lstStyle/>
                    <a:p>
                      <a:pPr algn="ctr"/>
                      <a:r>
                        <a:rPr lang="sl-SI" sz="1600" dirty="0" smtClean="0"/>
                        <a:t>25.11.2019</a:t>
                      </a:r>
                      <a:endParaRPr lang="sl-SI" sz="1600" dirty="0"/>
                    </a:p>
                  </a:txBody>
                  <a:tcPr/>
                </a:tc>
                <a:tc>
                  <a:txBody>
                    <a:bodyPr/>
                    <a:lstStyle/>
                    <a:p>
                      <a:pPr algn="ctr"/>
                      <a:r>
                        <a:rPr lang="sl-SI" sz="1600" b="1" dirty="0" smtClean="0"/>
                        <a:t>SVITO 854372</a:t>
                      </a:r>
                      <a:endParaRPr lang="sl-SI" sz="1600" b="1" dirty="0"/>
                    </a:p>
                  </a:txBody>
                  <a:tcPr/>
                </a:tc>
                <a:tc>
                  <a:txBody>
                    <a:bodyPr/>
                    <a:lstStyle/>
                    <a:p>
                      <a:pPr algn="ctr"/>
                      <a:r>
                        <a:rPr lang="sl-SI" sz="1600" dirty="0" smtClean="0"/>
                        <a:t>SI 34232239</a:t>
                      </a:r>
                      <a:endParaRPr lang="sl-SI" sz="1600" dirty="0"/>
                    </a:p>
                  </a:txBody>
                  <a:tcPr/>
                </a:tc>
                <a:tc>
                  <a:txBody>
                    <a:bodyPr/>
                    <a:lstStyle/>
                    <a:p>
                      <a:pPr algn="ctr"/>
                      <a:r>
                        <a:rPr lang="sl-SI" sz="1600" b="1" dirty="0" smtClean="0">
                          <a:solidFill>
                            <a:srgbClr val="FF0000"/>
                          </a:solidFill>
                        </a:rPr>
                        <a:t>INBR.</a:t>
                      </a:r>
                      <a:r>
                        <a:rPr lang="sl-SI" sz="1600" b="1" baseline="0" dirty="0" smtClean="0">
                          <a:solidFill>
                            <a:srgbClr val="FF0000"/>
                          </a:solidFill>
                        </a:rPr>
                        <a:t> (5,2)</a:t>
                      </a:r>
                      <a:endParaRPr lang="sl-SI" sz="1600" b="1" dirty="0">
                        <a:solidFill>
                          <a:srgbClr val="FF0000"/>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4"/>
                  </a:ext>
                </a:extLst>
              </a:tr>
              <a:tr h="370840">
                <a:tc>
                  <a:txBody>
                    <a:bodyPr/>
                    <a:lstStyle/>
                    <a:p>
                      <a:pPr algn="ctr"/>
                      <a:r>
                        <a:rPr lang="sl-SI" sz="1600" b="1" dirty="0" smtClean="0"/>
                        <a:t>SORD</a:t>
                      </a:r>
                      <a:endParaRPr lang="sl-SI" sz="1600" b="1" dirty="0"/>
                    </a:p>
                  </a:txBody>
                  <a:tcPr/>
                </a:tc>
                <a:tc>
                  <a:txBody>
                    <a:bodyPr/>
                    <a:lstStyle/>
                    <a:p>
                      <a:pPr algn="ctr"/>
                      <a:r>
                        <a:rPr lang="sl-SI" sz="1600" dirty="0" smtClean="0"/>
                        <a:t>855042</a:t>
                      </a:r>
                      <a:endParaRPr lang="sl-SI" sz="1600" dirty="0"/>
                    </a:p>
                  </a:txBody>
                  <a:tcPr/>
                </a:tc>
                <a:tc>
                  <a:txBody>
                    <a:bodyPr/>
                    <a:lstStyle/>
                    <a:p>
                      <a:pPr algn="ctr"/>
                      <a:r>
                        <a:rPr lang="sl-SI" sz="1600" dirty="0" smtClean="0"/>
                        <a:t>20.8.2019</a:t>
                      </a:r>
                      <a:endParaRPr lang="sl-SI" sz="1600" dirty="0"/>
                    </a:p>
                  </a:txBody>
                  <a:tcPr/>
                </a:tc>
                <a:tc>
                  <a:txBody>
                    <a:bodyPr/>
                    <a:lstStyle/>
                    <a:p>
                      <a:pPr algn="ctr"/>
                      <a:r>
                        <a:rPr lang="sl-SI" sz="1600" b="1" dirty="0" smtClean="0"/>
                        <a:t>SOKOL 854573</a:t>
                      </a:r>
                      <a:endParaRPr lang="sl-SI" sz="1600" b="1" dirty="0"/>
                    </a:p>
                  </a:txBody>
                  <a:tcPr/>
                </a:tc>
                <a:tc>
                  <a:txBody>
                    <a:bodyPr/>
                    <a:lstStyle/>
                    <a:p>
                      <a:pPr algn="ctr"/>
                      <a:r>
                        <a:rPr lang="sl-SI" sz="1600" dirty="0" smtClean="0"/>
                        <a:t>SI 43459306</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5"/>
                  </a:ext>
                </a:extLst>
              </a:tr>
              <a:tr h="370840">
                <a:tc>
                  <a:txBody>
                    <a:bodyPr/>
                    <a:lstStyle/>
                    <a:p>
                      <a:pPr algn="ctr"/>
                      <a:r>
                        <a:rPr lang="sl-SI" sz="1600" b="1" dirty="0" smtClean="0"/>
                        <a:t>MOSI</a:t>
                      </a:r>
                      <a:endParaRPr lang="sl-SI" sz="1600" b="1" dirty="0"/>
                    </a:p>
                  </a:txBody>
                  <a:tcPr/>
                </a:tc>
                <a:tc>
                  <a:txBody>
                    <a:bodyPr/>
                    <a:lstStyle/>
                    <a:p>
                      <a:pPr algn="ctr"/>
                      <a:r>
                        <a:rPr lang="sl-SI" sz="1600" dirty="0" smtClean="0"/>
                        <a:t>854737</a:t>
                      </a:r>
                      <a:endParaRPr lang="sl-SI" sz="1600" dirty="0"/>
                    </a:p>
                  </a:txBody>
                  <a:tcPr/>
                </a:tc>
                <a:tc>
                  <a:txBody>
                    <a:bodyPr/>
                    <a:lstStyle/>
                    <a:p>
                      <a:pPr algn="ctr"/>
                      <a:r>
                        <a:rPr lang="sl-SI" sz="1600" dirty="0" smtClean="0"/>
                        <a:t>21.11.2018</a:t>
                      </a:r>
                      <a:endParaRPr lang="sl-SI" sz="1600" dirty="0"/>
                    </a:p>
                  </a:txBody>
                  <a:tcPr/>
                </a:tc>
                <a:tc>
                  <a:txBody>
                    <a:bodyPr/>
                    <a:lstStyle/>
                    <a:p>
                      <a:pPr algn="ctr"/>
                      <a:r>
                        <a:rPr lang="sl-SI" sz="1600" b="1" dirty="0" smtClean="0"/>
                        <a:t>MURKO 854243</a:t>
                      </a:r>
                      <a:endParaRPr lang="sl-SI" sz="1600" b="1" dirty="0"/>
                    </a:p>
                  </a:txBody>
                  <a:tcPr/>
                </a:tc>
                <a:tc>
                  <a:txBody>
                    <a:bodyPr/>
                    <a:lstStyle/>
                    <a:p>
                      <a:pPr algn="ctr"/>
                      <a:r>
                        <a:rPr lang="sl-SI" sz="1600" dirty="0" smtClean="0"/>
                        <a:t>SI 84854346</a:t>
                      </a:r>
                      <a:endParaRPr lang="sl-SI" sz="1600" dirty="0"/>
                    </a:p>
                  </a:txBody>
                  <a:tcPr/>
                </a:tc>
                <a:tc>
                  <a:txBody>
                    <a:bodyPr/>
                    <a:lstStyle/>
                    <a:p>
                      <a:pPr algn="ctr"/>
                      <a:r>
                        <a:rPr lang="sl-SI" sz="1600" b="1" dirty="0" smtClean="0">
                          <a:solidFill>
                            <a:schemeClr val="tx1"/>
                          </a:solidFill>
                        </a:rPr>
                        <a:t>*</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6"/>
                  </a:ext>
                </a:extLst>
              </a:tr>
              <a:tr h="370840">
                <a:tc>
                  <a:txBody>
                    <a:bodyPr/>
                    <a:lstStyle/>
                    <a:p>
                      <a:pPr algn="ctr"/>
                      <a:r>
                        <a:rPr lang="sl-SI" sz="1600" b="1" dirty="0" smtClean="0"/>
                        <a:t>MOGI</a:t>
                      </a:r>
                      <a:endParaRPr lang="sl-SI" sz="1600" b="1" dirty="0"/>
                    </a:p>
                  </a:txBody>
                  <a:tcPr/>
                </a:tc>
                <a:tc>
                  <a:txBody>
                    <a:bodyPr/>
                    <a:lstStyle/>
                    <a:p>
                      <a:pPr algn="ctr"/>
                      <a:r>
                        <a:rPr lang="sl-SI" sz="1600" dirty="0" smtClean="0"/>
                        <a:t>855053</a:t>
                      </a:r>
                      <a:endParaRPr lang="sl-SI" sz="1600" dirty="0"/>
                    </a:p>
                  </a:txBody>
                  <a:tcPr/>
                </a:tc>
                <a:tc>
                  <a:txBody>
                    <a:bodyPr/>
                    <a:lstStyle/>
                    <a:p>
                      <a:pPr algn="ctr"/>
                      <a:r>
                        <a:rPr lang="sl-SI" sz="1600" dirty="0" smtClean="0"/>
                        <a:t>27.7.2019</a:t>
                      </a:r>
                      <a:endParaRPr lang="sl-SI" sz="1600" dirty="0"/>
                    </a:p>
                  </a:txBody>
                  <a:tcPr/>
                </a:tc>
                <a:tc>
                  <a:txBody>
                    <a:bodyPr/>
                    <a:lstStyle/>
                    <a:p>
                      <a:pPr algn="ctr"/>
                      <a:r>
                        <a:rPr lang="sl-SI" sz="1600" b="1" dirty="0" smtClean="0"/>
                        <a:t>MAGISTER 854621</a:t>
                      </a:r>
                      <a:endParaRPr lang="sl-SI" sz="1600" b="1" dirty="0"/>
                    </a:p>
                  </a:txBody>
                  <a:tcPr/>
                </a:tc>
                <a:tc>
                  <a:txBody>
                    <a:bodyPr/>
                    <a:lstStyle/>
                    <a:p>
                      <a:pPr algn="ctr"/>
                      <a:r>
                        <a:rPr lang="sl-SI" sz="1600" dirty="0" smtClean="0"/>
                        <a:t>SI 04856157</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7"/>
                  </a:ext>
                </a:extLst>
              </a:tr>
              <a:tr h="370840">
                <a:tc>
                  <a:txBody>
                    <a:bodyPr/>
                    <a:lstStyle/>
                    <a:p>
                      <a:pPr algn="ctr"/>
                      <a:r>
                        <a:rPr lang="sl-SI" sz="1600" b="1" dirty="0" smtClean="0"/>
                        <a:t>SALDI</a:t>
                      </a:r>
                      <a:endParaRPr lang="sl-SI" sz="1600" b="1" dirty="0"/>
                    </a:p>
                  </a:txBody>
                  <a:tcPr/>
                </a:tc>
                <a:tc>
                  <a:txBody>
                    <a:bodyPr/>
                    <a:lstStyle/>
                    <a:p>
                      <a:pPr algn="ctr"/>
                      <a:r>
                        <a:rPr lang="sl-SI" sz="1600" dirty="0" smtClean="0"/>
                        <a:t>855035</a:t>
                      </a:r>
                      <a:endParaRPr lang="sl-SI" sz="1600" dirty="0"/>
                    </a:p>
                  </a:txBody>
                  <a:tcPr/>
                </a:tc>
                <a:tc>
                  <a:txBody>
                    <a:bodyPr/>
                    <a:lstStyle/>
                    <a:p>
                      <a:pPr algn="ctr"/>
                      <a:r>
                        <a:rPr lang="sl-SI" sz="1600" dirty="0" smtClean="0"/>
                        <a:t>2.10.2019</a:t>
                      </a:r>
                      <a:endParaRPr lang="sl-SI" sz="1600" dirty="0"/>
                    </a:p>
                  </a:txBody>
                  <a:tcPr/>
                </a:tc>
                <a:tc>
                  <a:txBody>
                    <a:bodyPr/>
                    <a:lstStyle/>
                    <a:p>
                      <a:pPr algn="ctr"/>
                      <a:r>
                        <a:rPr lang="sl-SI" sz="1600" b="1" dirty="0" smtClean="0"/>
                        <a:t>SOD 853796</a:t>
                      </a:r>
                      <a:endParaRPr lang="sl-SI" sz="1600" b="1" dirty="0"/>
                    </a:p>
                  </a:txBody>
                  <a:tcPr/>
                </a:tc>
                <a:tc>
                  <a:txBody>
                    <a:bodyPr/>
                    <a:lstStyle/>
                    <a:p>
                      <a:pPr algn="ctr"/>
                      <a:r>
                        <a:rPr lang="sl-SI" sz="1600" dirty="0" smtClean="0"/>
                        <a:t>SI 94488881</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8"/>
                  </a:ext>
                </a:extLst>
              </a:tr>
              <a:tr h="370840">
                <a:tc>
                  <a:txBody>
                    <a:bodyPr/>
                    <a:lstStyle/>
                    <a:p>
                      <a:pPr algn="ctr"/>
                      <a:r>
                        <a:rPr lang="sl-SI" sz="1600" b="1" dirty="0" smtClean="0"/>
                        <a:t>SMRČI</a:t>
                      </a:r>
                      <a:endParaRPr lang="sl-SI" sz="1600" b="1" dirty="0"/>
                    </a:p>
                  </a:txBody>
                  <a:tcPr/>
                </a:tc>
                <a:tc>
                  <a:txBody>
                    <a:bodyPr/>
                    <a:lstStyle/>
                    <a:p>
                      <a:pPr algn="ctr"/>
                      <a:r>
                        <a:rPr lang="sl-SI" sz="1600" dirty="0" smtClean="0"/>
                        <a:t>855037</a:t>
                      </a:r>
                      <a:endParaRPr lang="sl-SI" sz="1600" dirty="0"/>
                    </a:p>
                  </a:txBody>
                  <a:tcPr/>
                </a:tc>
                <a:tc>
                  <a:txBody>
                    <a:bodyPr/>
                    <a:lstStyle/>
                    <a:p>
                      <a:pPr algn="ctr"/>
                      <a:r>
                        <a:rPr lang="sl-SI" sz="1600" dirty="0" smtClean="0"/>
                        <a:t>6.6.2019</a:t>
                      </a:r>
                      <a:endParaRPr lang="sl-SI" sz="1600" dirty="0"/>
                    </a:p>
                  </a:txBody>
                  <a:tcPr/>
                </a:tc>
                <a:tc>
                  <a:txBody>
                    <a:bodyPr/>
                    <a:lstStyle/>
                    <a:p>
                      <a:pPr algn="ctr"/>
                      <a:r>
                        <a:rPr lang="sl-SI" sz="1600" b="1" dirty="0" smtClean="0"/>
                        <a:t>SONCE 854166</a:t>
                      </a:r>
                      <a:endParaRPr lang="sl-SI" sz="1600" b="1" dirty="0"/>
                    </a:p>
                  </a:txBody>
                  <a:tcPr/>
                </a:tc>
                <a:tc>
                  <a:txBody>
                    <a:bodyPr/>
                    <a:lstStyle/>
                    <a:p>
                      <a:pPr algn="ctr"/>
                      <a:r>
                        <a:rPr lang="sl-SI" sz="1600" dirty="0" smtClean="0"/>
                        <a:t>SI 14923005</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9"/>
                  </a:ext>
                </a:extLst>
              </a:tr>
              <a:tr h="370840">
                <a:tc>
                  <a:txBody>
                    <a:bodyPr/>
                    <a:lstStyle/>
                    <a:p>
                      <a:pPr algn="ctr"/>
                      <a:r>
                        <a:rPr lang="sl-SI" sz="1600" b="1" dirty="0" smtClean="0"/>
                        <a:t>ERDO</a:t>
                      </a:r>
                      <a:endParaRPr lang="sl-SI" sz="1600" b="1" dirty="0"/>
                    </a:p>
                  </a:txBody>
                  <a:tcPr/>
                </a:tc>
                <a:tc>
                  <a:txBody>
                    <a:bodyPr/>
                    <a:lstStyle/>
                    <a:p>
                      <a:pPr algn="ctr"/>
                      <a:r>
                        <a:rPr lang="sl-SI" sz="1600" dirty="0" smtClean="0"/>
                        <a:t>855048</a:t>
                      </a:r>
                      <a:endParaRPr lang="sl-SI" sz="1600" dirty="0"/>
                    </a:p>
                  </a:txBody>
                  <a:tcPr/>
                </a:tc>
                <a:tc>
                  <a:txBody>
                    <a:bodyPr/>
                    <a:lstStyle/>
                    <a:p>
                      <a:pPr algn="ctr"/>
                      <a:r>
                        <a:rPr lang="sl-SI" sz="1600" dirty="0" smtClean="0"/>
                        <a:t>12.11.2019</a:t>
                      </a:r>
                      <a:endParaRPr lang="sl-SI" sz="1600" dirty="0"/>
                    </a:p>
                  </a:txBody>
                  <a:tcPr/>
                </a:tc>
                <a:tc>
                  <a:txBody>
                    <a:bodyPr/>
                    <a:lstStyle/>
                    <a:p>
                      <a:pPr algn="ctr"/>
                      <a:r>
                        <a:rPr lang="sl-SI" sz="1600" b="1" dirty="0" smtClean="0"/>
                        <a:t>ELIH 854347</a:t>
                      </a:r>
                      <a:endParaRPr lang="sl-SI" sz="1600" b="1" dirty="0"/>
                    </a:p>
                  </a:txBody>
                  <a:tcPr/>
                </a:tc>
                <a:tc>
                  <a:txBody>
                    <a:bodyPr/>
                    <a:lstStyle/>
                    <a:p>
                      <a:pPr algn="ctr"/>
                      <a:r>
                        <a:rPr lang="sl-SI" sz="1600" dirty="0" smtClean="0"/>
                        <a:t>SI 84566511</a:t>
                      </a:r>
                      <a:endParaRPr lang="sl-SI" sz="1600" dirty="0"/>
                    </a:p>
                  </a:txBody>
                  <a:tcPr/>
                </a:tc>
                <a:tc>
                  <a:txBody>
                    <a:bodyPr/>
                    <a:lstStyle/>
                    <a:p>
                      <a:pPr algn="ctr"/>
                      <a:r>
                        <a:rPr lang="sl-SI" sz="1600" b="1" dirty="0" smtClean="0">
                          <a:solidFill>
                            <a:srgbClr val="FF0000"/>
                          </a:solidFill>
                        </a:rPr>
                        <a:t>INBR. (4,3)</a:t>
                      </a:r>
                      <a:endParaRPr lang="sl-SI" sz="1600" b="1" dirty="0">
                        <a:solidFill>
                          <a:srgbClr val="FF0000"/>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10"/>
                  </a:ext>
                </a:extLst>
              </a:tr>
              <a:tr h="370840">
                <a:tc>
                  <a:txBody>
                    <a:bodyPr/>
                    <a:lstStyle/>
                    <a:p>
                      <a:pPr algn="ctr"/>
                      <a:r>
                        <a:rPr lang="sl-SI" sz="1600" b="1" dirty="0" smtClean="0"/>
                        <a:t>SMRKO</a:t>
                      </a:r>
                      <a:endParaRPr lang="sl-SI" sz="1600" b="1" dirty="0"/>
                    </a:p>
                  </a:txBody>
                  <a:tcPr/>
                </a:tc>
                <a:tc>
                  <a:txBody>
                    <a:bodyPr/>
                    <a:lstStyle/>
                    <a:p>
                      <a:pPr algn="ctr"/>
                      <a:r>
                        <a:rPr lang="sl-SI" sz="1600" dirty="0" smtClean="0"/>
                        <a:t>855052</a:t>
                      </a:r>
                      <a:endParaRPr lang="sl-SI" sz="1600" dirty="0"/>
                    </a:p>
                  </a:txBody>
                  <a:tcPr/>
                </a:tc>
                <a:tc>
                  <a:txBody>
                    <a:bodyPr/>
                    <a:lstStyle/>
                    <a:p>
                      <a:pPr algn="ctr"/>
                      <a:r>
                        <a:rPr lang="sl-SI" sz="1600" dirty="0" smtClean="0"/>
                        <a:t>14.10.2019</a:t>
                      </a:r>
                      <a:endParaRPr lang="sl-SI" sz="1600" dirty="0"/>
                    </a:p>
                  </a:txBody>
                  <a:tcPr/>
                </a:tc>
                <a:tc>
                  <a:txBody>
                    <a:bodyPr/>
                    <a:lstStyle/>
                    <a:p>
                      <a:pPr algn="ctr"/>
                      <a:r>
                        <a:rPr lang="sl-SI" sz="1600" b="1" dirty="0" smtClean="0"/>
                        <a:t>SVET 854165</a:t>
                      </a:r>
                      <a:endParaRPr lang="sl-SI" sz="1600" b="1" dirty="0"/>
                    </a:p>
                  </a:txBody>
                  <a:tcPr/>
                </a:tc>
                <a:tc>
                  <a:txBody>
                    <a:bodyPr/>
                    <a:lstStyle/>
                    <a:p>
                      <a:pPr algn="ctr"/>
                      <a:r>
                        <a:rPr lang="sl-SI" sz="1600" dirty="0" smtClean="0"/>
                        <a:t>SI 2420945</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11"/>
                  </a:ext>
                </a:extLst>
              </a:tr>
              <a:tr h="370840">
                <a:tc>
                  <a:txBody>
                    <a:bodyPr/>
                    <a:lstStyle/>
                    <a:p>
                      <a:pPr algn="ctr"/>
                      <a:r>
                        <a:rPr lang="sl-SI" sz="1600" b="1" dirty="0" smtClean="0"/>
                        <a:t>GIL</a:t>
                      </a:r>
                      <a:endParaRPr lang="sl-SI" sz="1600" b="1" dirty="0"/>
                    </a:p>
                  </a:txBody>
                  <a:tcPr/>
                </a:tc>
                <a:tc>
                  <a:txBody>
                    <a:bodyPr/>
                    <a:lstStyle/>
                    <a:p>
                      <a:pPr algn="ctr"/>
                      <a:r>
                        <a:rPr lang="sl-SI" sz="1600" dirty="0" smtClean="0"/>
                        <a:t>855049</a:t>
                      </a:r>
                      <a:endParaRPr lang="sl-SI" sz="1600" dirty="0"/>
                    </a:p>
                  </a:txBody>
                  <a:tcPr/>
                </a:tc>
                <a:tc>
                  <a:txBody>
                    <a:bodyPr/>
                    <a:lstStyle/>
                    <a:p>
                      <a:pPr algn="ctr"/>
                      <a:r>
                        <a:rPr lang="sl-SI" sz="1600" dirty="0" smtClean="0"/>
                        <a:t>12.11.2019</a:t>
                      </a:r>
                      <a:endParaRPr lang="sl-SI" sz="1600" dirty="0"/>
                    </a:p>
                  </a:txBody>
                  <a:tcPr/>
                </a:tc>
                <a:tc>
                  <a:txBody>
                    <a:bodyPr/>
                    <a:lstStyle/>
                    <a:p>
                      <a:pPr algn="ctr"/>
                      <a:r>
                        <a:rPr lang="sl-SI" sz="1600" b="1" dirty="0" smtClean="0"/>
                        <a:t>GRBAC 853847</a:t>
                      </a:r>
                      <a:endParaRPr lang="sl-SI" sz="1600" b="1" dirty="0"/>
                    </a:p>
                  </a:txBody>
                  <a:tcPr/>
                </a:tc>
                <a:tc>
                  <a:txBody>
                    <a:bodyPr/>
                    <a:lstStyle/>
                    <a:p>
                      <a:pPr algn="ctr"/>
                      <a:r>
                        <a:rPr lang="sl-SI" sz="1600" dirty="0" smtClean="0"/>
                        <a:t>SI 64505374</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12"/>
                  </a:ext>
                </a:extLst>
              </a:tr>
            </a:tbl>
          </a:graphicData>
        </a:graphic>
      </p:graphicFrame>
      <p:sp>
        <p:nvSpPr>
          <p:cNvPr id="3" name="Pravokotnik 2"/>
          <p:cNvSpPr/>
          <p:nvPr/>
        </p:nvSpPr>
        <p:spPr>
          <a:xfrm>
            <a:off x="323528" y="6165304"/>
            <a:ext cx="8076795" cy="584775"/>
          </a:xfrm>
          <a:prstGeom prst="rect">
            <a:avLst/>
          </a:prstGeom>
        </p:spPr>
        <p:txBody>
          <a:bodyPr wrap="square">
            <a:spAutoFit/>
          </a:bodyPr>
          <a:lstStyle/>
          <a:p>
            <a:pPr lvl="0"/>
            <a:r>
              <a:rPr lang="sl-SI" sz="1600" dirty="0" smtClean="0"/>
              <a:t>- Javna </a:t>
            </a:r>
            <a:r>
              <a:rPr lang="sl-SI" sz="1600" dirty="0"/>
              <a:t>služba nalog genske banke v </a:t>
            </a:r>
            <a:r>
              <a:rPr lang="sl-SI" sz="1600" dirty="0" smtClean="0"/>
              <a:t>živinoreji          </a:t>
            </a:r>
            <a:r>
              <a:rPr lang="sl-SI" sz="1600" b="1" dirty="0" smtClean="0"/>
              <a:t>* NI BIL PRIMEREN VZOREC</a:t>
            </a:r>
            <a:endParaRPr lang="sl-SI" sz="1600" b="1" dirty="0"/>
          </a:p>
          <a:p>
            <a:pPr lvl="0"/>
            <a:r>
              <a:rPr lang="sl-SI" sz="1600" dirty="0" smtClean="0"/>
              <a:t>- Rejsko Društvo CIKA</a:t>
            </a:r>
            <a:endParaRPr lang="sl-SI" sz="1600" dirty="0"/>
          </a:p>
        </p:txBody>
      </p:sp>
    </p:spTree>
    <p:extLst>
      <p:ext uri="{BB962C8B-B14F-4D97-AF65-F5344CB8AC3E}">
        <p14:creationId xmlns:p14="http://schemas.microsoft.com/office/powerpoint/2010/main" val="1301763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778098"/>
          </a:xfrm>
        </p:spPr>
        <p:txBody>
          <a:bodyPr>
            <a:normAutofit/>
          </a:bodyPr>
          <a:lstStyle/>
          <a:p>
            <a:r>
              <a:rPr lang="sl-SI" sz="3200" b="1" dirty="0" smtClean="0"/>
              <a:t>GENOTIPIZACIJA CIKASTIH BIKOV </a:t>
            </a:r>
            <a:r>
              <a:rPr lang="sl-SI" sz="3200" b="1" dirty="0"/>
              <a:t>(</a:t>
            </a:r>
            <a:r>
              <a:rPr lang="sl-SI" sz="3200" b="1" dirty="0" smtClean="0"/>
              <a:t>2021)</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583046484"/>
              </p:ext>
            </p:extLst>
          </p:nvPr>
        </p:nvGraphicFramePr>
        <p:xfrm>
          <a:off x="323528" y="1412776"/>
          <a:ext cx="8640962" cy="1630680"/>
        </p:xfrm>
        <a:graphic>
          <a:graphicData uri="http://schemas.openxmlformats.org/drawingml/2006/table">
            <a:tbl>
              <a:tblPr firstRow="1" bandRow="1">
                <a:tableStyleId>{5C22544A-7EE6-4342-B048-85BDC9FD1C3A}</a:tableStyleId>
              </a:tblPr>
              <a:tblGrid>
                <a:gridCol w="936104">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1152128">
                  <a:extLst>
                    <a:ext uri="{9D8B030D-6E8A-4147-A177-3AD203B41FA5}">
                      <a16:colId xmlns="" xmlns:a16="http://schemas.microsoft.com/office/drawing/2014/main" val="20002"/>
                    </a:ext>
                  </a:extLst>
                </a:gridCol>
                <a:gridCol w="1800200">
                  <a:extLst>
                    <a:ext uri="{9D8B030D-6E8A-4147-A177-3AD203B41FA5}">
                      <a16:colId xmlns="" xmlns:a16="http://schemas.microsoft.com/office/drawing/2014/main" val="20003"/>
                    </a:ext>
                  </a:extLst>
                </a:gridCol>
                <a:gridCol w="1296144">
                  <a:extLst>
                    <a:ext uri="{9D8B030D-6E8A-4147-A177-3AD203B41FA5}">
                      <a16:colId xmlns="" xmlns:a16="http://schemas.microsoft.com/office/drawing/2014/main" val="20004"/>
                    </a:ext>
                  </a:extLst>
                </a:gridCol>
                <a:gridCol w="1549002">
                  <a:extLst>
                    <a:ext uri="{9D8B030D-6E8A-4147-A177-3AD203B41FA5}">
                      <a16:colId xmlns="" xmlns:a16="http://schemas.microsoft.com/office/drawing/2014/main" val="20005"/>
                    </a:ext>
                  </a:extLst>
                </a:gridCol>
                <a:gridCol w="1043288">
                  <a:extLst>
                    <a:ext uri="{9D8B030D-6E8A-4147-A177-3AD203B41FA5}">
                      <a16:colId xmlns="" xmlns:a16="http://schemas.microsoft.com/office/drawing/2014/main" val="20006"/>
                    </a:ext>
                  </a:extLst>
                </a:gridCol>
              </a:tblGrid>
              <a:tr h="370840">
                <a:tc>
                  <a:txBody>
                    <a:bodyPr/>
                    <a:lstStyle/>
                    <a:p>
                      <a:pPr algn="ctr"/>
                      <a:r>
                        <a:rPr lang="sl-SI" sz="1400" dirty="0" smtClean="0"/>
                        <a:t>BIK</a:t>
                      </a:r>
                      <a:endParaRPr lang="sl-SI" sz="1400" dirty="0"/>
                    </a:p>
                  </a:txBody>
                  <a:tcPr/>
                </a:tc>
                <a:tc>
                  <a:txBody>
                    <a:bodyPr/>
                    <a:lstStyle/>
                    <a:p>
                      <a:pPr algn="ctr"/>
                      <a:r>
                        <a:rPr lang="sl-SI" sz="1400" dirty="0" smtClean="0"/>
                        <a:t>ROD.ŠT.</a:t>
                      </a:r>
                      <a:endParaRPr lang="sl-SI" sz="1400" dirty="0"/>
                    </a:p>
                  </a:txBody>
                  <a:tcPr/>
                </a:tc>
                <a:tc>
                  <a:txBody>
                    <a:bodyPr/>
                    <a:lstStyle/>
                    <a:p>
                      <a:pPr algn="ctr"/>
                      <a:r>
                        <a:rPr lang="sl-SI" sz="1400" dirty="0" smtClean="0"/>
                        <a:t>ROJSTVO</a:t>
                      </a:r>
                      <a:endParaRPr lang="sl-SI" sz="1400" dirty="0"/>
                    </a:p>
                  </a:txBody>
                  <a:tcPr/>
                </a:tc>
                <a:tc>
                  <a:txBody>
                    <a:bodyPr/>
                    <a:lstStyle/>
                    <a:p>
                      <a:pPr algn="ctr"/>
                      <a:r>
                        <a:rPr lang="sl-SI" sz="1400" dirty="0" smtClean="0"/>
                        <a:t>OČE</a:t>
                      </a:r>
                      <a:endParaRPr lang="sl-SI" sz="1400" dirty="0"/>
                    </a:p>
                  </a:txBody>
                  <a:tcPr/>
                </a:tc>
                <a:tc>
                  <a:txBody>
                    <a:bodyPr/>
                    <a:lstStyle/>
                    <a:p>
                      <a:pPr algn="ctr"/>
                      <a:r>
                        <a:rPr lang="sl-SI" sz="1400" dirty="0" smtClean="0"/>
                        <a:t>MATI</a:t>
                      </a:r>
                      <a:endParaRPr lang="sl-SI" sz="1400" dirty="0"/>
                    </a:p>
                  </a:txBody>
                  <a:tcPr/>
                </a:tc>
                <a:tc>
                  <a:txBody>
                    <a:bodyPr/>
                    <a:lstStyle/>
                    <a:p>
                      <a:pPr algn="ctr"/>
                      <a:r>
                        <a:rPr lang="sl-SI" sz="1400" dirty="0" smtClean="0"/>
                        <a:t>MNENJE GENSKE BANKE</a:t>
                      </a:r>
                      <a:endParaRPr lang="sl-SI" sz="1400" dirty="0"/>
                    </a:p>
                  </a:txBody>
                  <a:tcPr/>
                </a:tc>
                <a:tc>
                  <a:txBody>
                    <a:bodyPr/>
                    <a:lstStyle/>
                    <a:p>
                      <a:pPr algn="ctr"/>
                      <a:r>
                        <a:rPr lang="sl-SI" sz="1400" dirty="0" smtClean="0"/>
                        <a:t>ODLOČITEV KOMISIJE</a:t>
                      </a:r>
                      <a:endParaRPr lang="sl-SI" sz="1400" dirty="0"/>
                    </a:p>
                  </a:txBody>
                  <a:tcPr/>
                </a:tc>
                <a:extLst>
                  <a:ext uri="{0D108BD9-81ED-4DB2-BD59-A6C34878D82A}">
                    <a16:rowId xmlns="" xmlns:a16="http://schemas.microsoft.com/office/drawing/2014/main" val="10000"/>
                  </a:ext>
                </a:extLst>
              </a:tr>
              <a:tr h="370840">
                <a:tc>
                  <a:txBody>
                    <a:bodyPr/>
                    <a:lstStyle/>
                    <a:p>
                      <a:pPr algn="ctr"/>
                      <a:r>
                        <a:rPr lang="sl-SI" sz="1600" b="1" dirty="0" smtClean="0"/>
                        <a:t>NICVET</a:t>
                      </a:r>
                      <a:endParaRPr lang="sl-SI" sz="1600" b="1" dirty="0"/>
                    </a:p>
                  </a:txBody>
                  <a:tcPr/>
                </a:tc>
                <a:tc>
                  <a:txBody>
                    <a:bodyPr/>
                    <a:lstStyle/>
                    <a:p>
                      <a:pPr algn="ctr"/>
                      <a:r>
                        <a:rPr lang="sl-SI" sz="1600" dirty="0" smtClean="0"/>
                        <a:t>855054</a:t>
                      </a:r>
                      <a:endParaRPr lang="sl-SI" sz="1600" dirty="0"/>
                    </a:p>
                  </a:txBody>
                  <a:tcPr/>
                </a:tc>
                <a:tc>
                  <a:txBody>
                    <a:bodyPr/>
                    <a:lstStyle/>
                    <a:p>
                      <a:pPr algn="ctr"/>
                      <a:r>
                        <a:rPr lang="sl-SI" sz="1600" dirty="0" smtClean="0"/>
                        <a:t>29.4.2019</a:t>
                      </a:r>
                      <a:endParaRPr lang="sl-SI" sz="1600" dirty="0"/>
                    </a:p>
                  </a:txBody>
                  <a:tcPr/>
                </a:tc>
                <a:tc>
                  <a:txBody>
                    <a:bodyPr/>
                    <a:lstStyle/>
                    <a:p>
                      <a:pPr algn="ctr"/>
                      <a:r>
                        <a:rPr lang="sl-SI" sz="1600" b="1" dirty="0" smtClean="0"/>
                        <a:t>NIN 854081</a:t>
                      </a:r>
                      <a:endParaRPr lang="sl-SI" sz="1600" b="1" dirty="0"/>
                    </a:p>
                  </a:txBody>
                  <a:tcPr/>
                </a:tc>
                <a:tc>
                  <a:txBody>
                    <a:bodyPr/>
                    <a:lstStyle/>
                    <a:p>
                      <a:pPr algn="ctr"/>
                      <a:r>
                        <a:rPr lang="sl-SI" sz="1600" dirty="0" smtClean="0"/>
                        <a:t>SI 33327497</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1"/>
                  </a:ext>
                </a:extLst>
              </a:tr>
              <a:tr h="370840">
                <a:tc>
                  <a:txBody>
                    <a:bodyPr/>
                    <a:lstStyle/>
                    <a:p>
                      <a:pPr algn="ctr"/>
                      <a:r>
                        <a:rPr lang="sl-SI" sz="1600" b="1" dirty="0" smtClean="0"/>
                        <a:t>NOBEL</a:t>
                      </a:r>
                      <a:endParaRPr lang="sl-SI" sz="1600" b="1" dirty="0"/>
                    </a:p>
                  </a:txBody>
                  <a:tcPr/>
                </a:tc>
                <a:tc>
                  <a:txBody>
                    <a:bodyPr/>
                    <a:lstStyle/>
                    <a:p>
                      <a:pPr algn="ctr"/>
                      <a:r>
                        <a:rPr lang="sl-SI" sz="1600" dirty="0" smtClean="0"/>
                        <a:t>855059</a:t>
                      </a:r>
                      <a:endParaRPr lang="sl-SI" sz="1600" dirty="0"/>
                    </a:p>
                  </a:txBody>
                  <a:tcPr/>
                </a:tc>
                <a:tc>
                  <a:txBody>
                    <a:bodyPr/>
                    <a:lstStyle/>
                    <a:p>
                      <a:pPr algn="ctr"/>
                      <a:r>
                        <a:rPr lang="sl-SI" sz="1600" dirty="0" smtClean="0"/>
                        <a:t>2.5.2019</a:t>
                      </a:r>
                      <a:endParaRPr lang="sl-SI" sz="1600" dirty="0"/>
                    </a:p>
                  </a:txBody>
                  <a:tcPr/>
                </a:tc>
                <a:tc>
                  <a:txBody>
                    <a:bodyPr/>
                    <a:lstStyle/>
                    <a:p>
                      <a:pPr algn="ctr"/>
                      <a:r>
                        <a:rPr lang="sl-SI" sz="1600" b="1" dirty="0" smtClean="0"/>
                        <a:t>NAJ 854375</a:t>
                      </a:r>
                      <a:endParaRPr lang="sl-SI" sz="1600" b="1" dirty="0"/>
                    </a:p>
                  </a:txBody>
                  <a:tcPr/>
                </a:tc>
                <a:tc>
                  <a:txBody>
                    <a:bodyPr/>
                    <a:lstStyle/>
                    <a:p>
                      <a:pPr algn="ctr"/>
                      <a:r>
                        <a:rPr lang="sl-SI" sz="1600" dirty="0" smtClean="0"/>
                        <a:t>SI 24620763</a:t>
                      </a:r>
                      <a:endParaRPr lang="sl-SI" sz="1600" dirty="0"/>
                    </a:p>
                  </a:txBody>
                  <a:tcPr/>
                </a:tc>
                <a:tc>
                  <a:txBody>
                    <a:bodyPr/>
                    <a:lstStyle/>
                    <a:p>
                      <a:pPr algn="ctr"/>
                      <a:r>
                        <a:rPr lang="sl-SI" sz="1600" b="1" dirty="0" smtClean="0">
                          <a:solidFill>
                            <a:schemeClr val="tx1"/>
                          </a:solidFill>
                        </a:rPr>
                        <a:t>NE (</a:t>
                      </a:r>
                      <a:r>
                        <a:rPr lang="sl-SI" sz="1600" b="1" dirty="0" err="1" smtClean="0">
                          <a:solidFill>
                            <a:schemeClr val="tx1"/>
                          </a:solidFill>
                        </a:rPr>
                        <a:t>prisot</a:t>
                      </a:r>
                      <a:r>
                        <a:rPr lang="sl-SI" sz="1600" b="1" dirty="0" smtClean="0">
                          <a:solidFill>
                            <a:schemeClr val="tx1"/>
                          </a:solidFill>
                        </a:rPr>
                        <a:t>. PZ)</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2"/>
                  </a:ext>
                </a:extLst>
              </a:tr>
              <a:tr h="370840">
                <a:tc>
                  <a:txBody>
                    <a:bodyPr/>
                    <a:lstStyle/>
                    <a:p>
                      <a:pPr algn="ctr"/>
                      <a:r>
                        <a:rPr lang="sl-SI" sz="1600" b="1" dirty="0" smtClean="0"/>
                        <a:t>SIMON</a:t>
                      </a:r>
                      <a:endParaRPr lang="sl-SI" sz="1600" b="1" dirty="0"/>
                    </a:p>
                  </a:txBody>
                  <a:tcPr/>
                </a:tc>
                <a:tc>
                  <a:txBody>
                    <a:bodyPr/>
                    <a:lstStyle/>
                    <a:p>
                      <a:pPr algn="ctr"/>
                      <a:r>
                        <a:rPr lang="sl-SI" sz="1600" dirty="0" smtClean="0"/>
                        <a:t>855056</a:t>
                      </a:r>
                      <a:endParaRPr lang="sl-SI" sz="1600" dirty="0"/>
                    </a:p>
                  </a:txBody>
                  <a:tcPr/>
                </a:tc>
                <a:tc>
                  <a:txBody>
                    <a:bodyPr/>
                    <a:lstStyle/>
                    <a:p>
                      <a:pPr algn="ctr"/>
                      <a:r>
                        <a:rPr lang="sl-SI" sz="1600" dirty="0" smtClean="0"/>
                        <a:t>17.9.2019</a:t>
                      </a:r>
                      <a:endParaRPr lang="sl-SI" sz="1600" dirty="0"/>
                    </a:p>
                  </a:txBody>
                  <a:tcPr/>
                </a:tc>
                <a:tc>
                  <a:txBody>
                    <a:bodyPr/>
                    <a:lstStyle/>
                    <a:p>
                      <a:pPr algn="ctr"/>
                      <a:r>
                        <a:rPr lang="sl-SI" sz="1600" b="1" dirty="0" smtClean="0"/>
                        <a:t>SVITO 854372</a:t>
                      </a:r>
                      <a:endParaRPr lang="sl-SI" sz="1600" b="1" dirty="0"/>
                    </a:p>
                  </a:txBody>
                  <a:tcPr/>
                </a:tc>
                <a:tc>
                  <a:txBody>
                    <a:bodyPr/>
                    <a:lstStyle/>
                    <a:p>
                      <a:pPr algn="ctr"/>
                      <a:r>
                        <a:rPr lang="sl-SI" sz="1600" dirty="0" smtClean="0"/>
                        <a:t>SI 34830033</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a:t>
                      </a:r>
                      <a:endParaRPr lang="sl-SI" sz="1600" b="1" dirty="0">
                        <a:solidFill>
                          <a:schemeClr val="tx1"/>
                        </a:solidFill>
                      </a:endParaRPr>
                    </a:p>
                  </a:txBody>
                  <a:tcPr/>
                </a:tc>
                <a:extLst>
                  <a:ext uri="{0D108BD9-81ED-4DB2-BD59-A6C34878D82A}">
                    <a16:rowId xmlns="" xmlns:a16="http://schemas.microsoft.com/office/drawing/2014/main" val="10003"/>
                  </a:ext>
                </a:extLst>
              </a:tr>
            </a:tbl>
          </a:graphicData>
        </a:graphic>
      </p:graphicFrame>
      <p:sp>
        <p:nvSpPr>
          <p:cNvPr id="3" name="Pravokotnik 2"/>
          <p:cNvSpPr/>
          <p:nvPr/>
        </p:nvSpPr>
        <p:spPr>
          <a:xfrm>
            <a:off x="395536" y="3933056"/>
            <a:ext cx="8076795" cy="584775"/>
          </a:xfrm>
          <a:prstGeom prst="rect">
            <a:avLst/>
          </a:prstGeom>
        </p:spPr>
        <p:txBody>
          <a:bodyPr wrap="square">
            <a:spAutoFit/>
          </a:bodyPr>
          <a:lstStyle/>
          <a:p>
            <a:pPr lvl="0"/>
            <a:r>
              <a:rPr lang="sl-SI" sz="1600" dirty="0" smtClean="0"/>
              <a:t>- Javna </a:t>
            </a:r>
            <a:r>
              <a:rPr lang="sl-SI" sz="1600" dirty="0"/>
              <a:t>služba nalog genske banke v </a:t>
            </a:r>
            <a:r>
              <a:rPr lang="sl-SI" sz="1600" dirty="0" smtClean="0"/>
              <a:t>živinoreji          </a:t>
            </a:r>
            <a:r>
              <a:rPr lang="sl-SI" sz="1600" b="1" dirty="0" smtClean="0"/>
              <a:t>* NI BIL PRIMEREN VZOREC</a:t>
            </a:r>
            <a:endParaRPr lang="sl-SI" sz="1600" b="1" dirty="0"/>
          </a:p>
          <a:p>
            <a:pPr lvl="0"/>
            <a:r>
              <a:rPr lang="sl-SI" sz="1600" dirty="0" smtClean="0"/>
              <a:t>- Rejsko Društvo CIKA</a:t>
            </a:r>
            <a:endParaRPr lang="sl-SI" sz="1600" dirty="0"/>
          </a:p>
        </p:txBody>
      </p:sp>
    </p:spTree>
    <p:extLst>
      <p:ext uri="{BB962C8B-B14F-4D97-AF65-F5344CB8AC3E}">
        <p14:creationId xmlns:p14="http://schemas.microsoft.com/office/powerpoint/2010/main" val="1326139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normAutofit/>
          </a:bodyPr>
          <a:lstStyle/>
          <a:p>
            <a:r>
              <a:rPr lang="sl-SI" sz="3200" b="1" dirty="0" smtClean="0"/>
              <a:t>GENOTIPIZACIJA CIKASTIH BIKOV </a:t>
            </a:r>
            <a:r>
              <a:rPr lang="sl-SI" sz="3200" b="1" dirty="0"/>
              <a:t>(</a:t>
            </a:r>
            <a:r>
              <a:rPr lang="sl-SI" sz="3200" b="1" dirty="0" smtClean="0"/>
              <a:t>2022)</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886451460"/>
              </p:ext>
            </p:extLst>
          </p:nvPr>
        </p:nvGraphicFramePr>
        <p:xfrm>
          <a:off x="323528" y="1196752"/>
          <a:ext cx="8640962" cy="4805680"/>
        </p:xfrm>
        <a:graphic>
          <a:graphicData uri="http://schemas.openxmlformats.org/drawingml/2006/table">
            <a:tbl>
              <a:tblPr firstRow="1" bandRow="1">
                <a:tableStyleId>{5C22544A-7EE6-4342-B048-85BDC9FD1C3A}</a:tableStyleId>
              </a:tblPr>
              <a:tblGrid>
                <a:gridCol w="1008112">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1512168">
                  <a:extLst>
                    <a:ext uri="{9D8B030D-6E8A-4147-A177-3AD203B41FA5}">
                      <a16:colId xmlns="" xmlns:a16="http://schemas.microsoft.com/office/drawing/2014/main" val="20003"/>
                    </a:ext>
                  </a:extLst>
                </a:gridCol>
                <a:gridCol w="1440160">
                  <a:extLst>
                    <a:ext uri="{9D8B030D-6E8A-4147-A177-3AD203B41FA5}">
                      <a16:colId xmlns="" xmlns:a16="http://schemas.microsoft.com/office/drawing/2014/main" val="20004"/>
                    </a:ext>
                  </a:extLst>
                </a:gridCol>
                <a:gridCol w="1765026">
                  <a:extLst>
                    <a:ext uri="{9D8B030D-6E8A-4147-A177-3AD203B41FA5}">
                      <a16:colId xmlns="" xmlns:a16="http://schemas.microsoft.com/office/drawing/2014/main" val="20005"/>
                    </a:ext>
                  </a:extLst>
                </a:gridCol>
                <a:gridCol w="1043288">
                  <a:extLst>
                    <a:ext uri="{9D8B030D-6E8A-4147-A177-3AD203B41FA5}">
                      <a16:colId xmlns="" xmlns:a16="http://schemas.microsoft.com/office/drawing/2014/main" val="20006"/>
                    </a:ext>
                  </a:extLst>
                </a:gridCol>
              </a:tblGrid>
              <a:tr h="370840">
                <a:tc>
                  <a:txBody>
                    <a:bodyPr/>
                    <a:lstStyle/>
                    <a:p>
                      <a:pPr algn="ctr"/>
                      <a:r>
                        <a:rPr lang="sl-SI" sz="1400" dirty="0" smtClean="0"/>
                        <a:t>BIK</a:t>
                      </a:r>
                      <a:endParaRPr lang="sl-SI" sz="1400" dirty="0"/>
                    </a:p>
                  </a:txBody>
                  <a:tcPr/>
                </a:tc>
                <a:tc>
                  <a:txBody>
                    <a:bodyPr/>
                    <a:lstStyle/>
                    <a:p>
                      <a:pPr algn="ctr"/>
                      <a:r>
                        <a:rPr lang="sl-SI" sz="1400" dirty="0" smtClean="0"/>
                        <a:t>ROD.ŠT.</a:t>
                      </a:r>
                      <a:endParaRPr lang="sl-SI" sz="1400" dirty="0"/>
                    </a:p>
                  </a:txBody>
                  <a:tcPr/>
                </a:tc>
                <a:tc>
                  <a:txBody>
                    <a:bodyPr/>
                    <a:lstStyle/>
                    <a:p>
                      <a:pPr algn="ctr"/>
                      <a:r>
                        <a:rPr lang="sl-SI" sz="1400" dirty="0" smtClean="0"/>
                        <a:t>ROJSTVO</a:t>
                      </a:r>
                      <a:endParaRPr lang="sl-SI" sz="1400" dirty="0"/>
                    </a:p>
                  </a:txBody>
                  <a:tcPr/>
                </a:tc>
                <a:tc>
                  <a:txBody>
                    <a:bodyPr/>
                    <a:lstStyle/>
                    <a:p>
                      <a:pPr algn="ctr"/>
                      <a:r>
                        <a:rPr lang="sl-SI" sz="1400" dirty="0" smtClean="0"/>
                        <a:t>OČE</a:t>
                      </a:r>
                      <a:endParaRPr lang="sl-SI" sz="1400" dirty="0"/>
                    </a:p>
                  </a:txBody>
                  <a:tcPr/>
                </a:tc>
                <a:tc>
                  <a:txBody>
                    <a:bodyPr/>
                    <a:lstStyle/>
                    <a:p>
                      <a:pPr algn="ctr"/>
                      <a:r>
                        <a:rPr lang="sl-SI" sz="1400" dirty="0" smtClean="0"/>
                        <a:t>MATI</a:t>
                      </a:r>
                      <a:endParaRPr lang="sl-SI" sz="1400" dirty="0"/>
                    </a:p>
                  </a:txBody>
                  <a:tcPr/>
                </a:tc>
                <a:tc>
                  <a:txBody>
                    <a:bodyPr/>
                    <a:lstStyle/>
                    <a:p>
                      <a:pPr algn="ctr"/>
                      <a:r>
                        <a:rPr lang="sl-SI" sz="1400" dirty="0" smtClean="0"/>
                        <a:t>MNENJE GENSKE BANKE</a:t>
                      </a:r>
                      <a:endParaRPr lang="sl-SI" sz="1400" dirty="0"/>
                    </a:p>
                  </a:txBody>
                  <a:tcPr/>
                </a:tc>
                <a:tc>
                  <a:txBody>
                    <a:bodyPr/>
                    <a:lstStyle/>
                    <a:p>
                      <a:pPr algn="ctr"/>
                      <a:r>
                        <a:rPr lang="sl-SI" sz="1400" dirty="0" smtClean="0"/>
                        <a:t>ODLOČITEV KOMISIJE</a:t>
                      </a:r>
                      <a:endParaRPr lang="sl-SI" sz="1400" dirty="0"/>
                    </a:p>
                  </a:txBody>
                  <a:tcPr/>
                </a:tc>
                <a:extLst>
                  <a:ext uri="{0D108BD9-81ED-4DB2-BD59-A6C34878D82A}">
                    <a16:rowId xmlns="" xmlns:a16="http://schemas.microsoft.com/office/drawing/2014/main" val="10000"/>
                  </a:ext>
                </a:extLst>
              </a:tr>
              <a:tr h="370840">
                <a:tc>
                  <a:txBody>
                    <a:bodyPr/>
                    <a:lstStyle/>
                    <a:p>
                      <a:pPr algn="ctr"/>
                      <a:r>
                        <a:rPr lang="sl-SI" sz="1600" b="1" dirty="0" smtClean="0"/>
                        <a:t>NISKO</a:t>
                      </a:r>
                      <a:endParaRPr lang="sl-SI" sz="1600" b="1" dirty="0"/>
                    </a:p>
                  </a:txBody>
                  <a:tcPr/>
                </a:tc>
                <a:tc>
                  <a:txBody>
                    <a:bodyPr/>
                    <a:lstStyle/>
                    <a:p>
                      <a:pPr algn="ctr"/>
                      <a:r>
                        <a:rPr lang="sl-SI" sz="1600" dirty="0" smtClean="0"/>
                        <a:t>855250</a:t>
                      </a:r>
                      <a:endParaRPr lang="sl-SI" sz="1600" dirty="0"/>
                    </a:p>
                  </a:txBody>
                  <a:tcPr/>
                </a:tc>
                <a:tc>
                  <a:txBody>
                    <a:bodyPr/>
                    <a:lstStyle/>
                    <a:p>
                      <a:pPr algn="ctr"/>
                      <a:r>
                        <a:rPr lang="sl-SI" sz="1600" dirty="0" smtClean="0"/>
                        <a:t>22.7.2020</a:t>
                      </a:r>
                      <a:endParaRPr lang="sl-SI" sz="1600" dirty="0"/>
                    </a:p>
                  </a:txBody>
                  <a:tcPr/>
                </a:tc>
                <a:tc>
                  <a:txBody>
                    <a:bodyPr/>
                    <a:lstStyle/>
                    <a:p>
                      <a:pPr algn="ctr"/>
                      <a:r>
                        <a:rPr lang="sl-SI" sz="1600" b="1" dirty="0" smtClean="0"/>
                        <a:t>NANI 854631</a:t>
                      </a:r>
                      <a:endParaRPr lang="sl-SI" sz="1600" b="1" dirty="0"/>
                    </a:p>
                  </a:txBody>
                  <a:tcPr/>
                </a:tc>
                <a:tc>
                  <a:txBody>
                    <a:bodyPr/>
                    <a:lstStyle/>
                    <a:p>
                      <a:pPr algn="ctr"/>
                      <a:r>
                        <a:rPr lang="sl-SI" sz="1600" dirty="0" smtClean="0"/>
                        <a:t>SI 84088224</a:t>
                      </a:r>
                      <a:endParaRPr lang="sl-SI" sz="1600" dirty="0"/>
                    </a:p>
                  </a:txBody>
                  <a:tcPr/>
                </a:tc>
                <a:tc>
                  <a:txBody>
                    <a:bodyPr/>
                    <a:lstStyle/>
                    <a:p>
                      <a:pPr algn="ctr"/>
                      <a:r>
                        <a:rPr lang="sl-SI" sz="1600" b="1" dirty="0" smtClean="0">
                          <a:solidFill>
                            <a:schemeClr val="tx1"/>
                          </a:solidFill>
                        </a:rPr>
                        <a:t>*</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extLst>
                  <a:ext uri="{0D108BD9-81ED-4DB2-BD59-A6C34878D82A}">
                    <a16:rowId xmlns="" xmlns:a16="http://schemas.microsoft.com/office/drawing/2014/main" val="10001"/>
                  </a:ext>
                </a:extLst>
              </a:tr>
              <a:tr h="370840">
                <a:tc>
                  <a:txBody>
                    <a:bodyPr/>
                    <a:lstStyle/>
                    <a:p>
                      <a:pPr algn="ctr"/>
                      <a:r>
                        <a:rPr lang="sl-SI" sz="1600" b="1" dirty="0" smtClean="0"/>
                        <a:t>MARK</a:t>
                      </a:r>
                      <a:endParaRPr lang="sl-SI" sz="1600" b="1" dirty="0"/>
                    </a:p>
                  </a:txBody>
                  <a:tcPr/>
                </a:tc>
                <a:tc>
                  <a:txBody>
                    <a:bodyPr/>
                    <a:lstStyle/>
                    <a:p>
                      <a:pPr algn="ctr"/>
                      <a:r>
                        <a:rPr lang="sl-SI" sz="1600" dirty="0" smtClean="0"/>
                        <a:t>855238</a:t>
                      </a:r>
                      <a:endParaRPr lang="sl-SI" sz="1600" dirty="0"/>
                    </a:p>
                  </a:txBody>
                  <a:tcPr/>
                </a:tc>
                <a:tc>
                  <a:txBody>
                    <a:bodyPr/>
                    <a:lstStyle/>
                    <a:p>
                      <a:pPr algn="ctr"/>
                      <a:r>
                        <a:rPr lang="sl-SI" sz="1600" dirty="0" smtClean="0"/>
                        <a:t>8.6.2020</a:t>
                      </a:r>
                      <a:endParaRPr lang="sl-SI" sz="1600" dirty="0"/>
                    </a:p>
                  </a:txBody>
                  <a:tcPr/>
                </a:tc>
                <a:tc>
                  <a:txBody>
                    <a:bodyPr/>
                    <a:lstStyle/>
                    <a:p>
                      <a:pPr algn="ctr"/>
                      <a:r>
                        <a:rPr lang="sl-SI" sz="1600" b="1" dirty="0" smtClean="0"/>
                        <a:t>MED 853752</a:t>
                      </a:r>
                      <a:endParaRPr lang="sl-SI" sz="1600" b="1" dirty="0"/>
                    </a:p>
                  </a:txBody>
                  <a:tcPr/>
                </a:tc>
                <a:tc>
                  <a:txBody>
                    <a:bodyPr/>
                    <a:lstStyle/>
                    <a:p>
                      <a:pPr algn="ctr"/>
                      <a:r>
                        <a:rPr lang="sl-SI" sz="1600" dirty="0" smtClean="0"/>
                        <a:t>SI 45084227</a:t>
                      </a:r>
                      <a:endParaRPr lang="sl-SI" sz="1600" dirty="0"/>
                    </a:p>
                  </a:txBody>
                  <a:tcPr/>
                </a:tc>
                <a:tc>
                  <a:txBody>
                    <a:bodyPr/>
                    <a:lstStyle/>
                    <a:p>
                      <a:pPr algn="ctr"/>
                      <a:r>
                        <a:rPr lang="sl-SI" sz="1600" b="1" dirty="0" smtClean="0">
                          <a:solidFill>
                            <a:schemeClr val="tx1"/>
                          </a:solidFill>
                        </a:rPr>
                        <a:t>MANJ PRIMERE</a:t>
                      </a:r>
                      <a:r>
                        <a:rPr lang="sl-SI" sz="1600" b="1" baseline="0" dirty="0" smtClean="0">
                          <a:solidFill>
                            <a:schemeClr val="tx1"/>
                          </a:solidFill>
                        </a:rPr>
                        <a:t> (PZ)</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extLst>
                  <a:ext uri="{0D108BD9-81ED-4DB2-BD59-A6C34878D82A}">
                    <a16:rowId xmlns="" xmlns:a16="http://schemas.microsoft.com/office/drawing/2014/main" val="10002"/>
                  </a:ext>
                </a:extLst>
              </a:tr>
              <a:tr h="370840">
                <a:tc>
                  <a:txBody>
                    <a:bodyPr/>
                    <a:lstStyle/>
                    <a:p>
                      <a:pPr algn="ctr"/>
                      <a:r>
                        <a:rPr lang="sl-SI" sz="1600" b="1" dirty="0" smtClean="0"/>
                        <a:t>VALTER</a:t>
                      </a:r>
                      <a:endParaRPr lang="sl-SI" sz="1600" b="1" dirty="0"/>
                    </a:p>
                  </a:txBody>
                  <a:tcPr/>
                </a:tc>
                <a:tc>
                  <a:txBody>
                    <a:bodyPr/>
                    <a:lstStyle/>
                    <a:p>
                      <a:pPr algn="ctr"/>
                      <a:r>
                        <a:rPr lang="sl-SI" sz="1600" dirty="0" smtClean="0"/>
                        <a:t>855227</a:t>
                      </a:r>
                      <a:endParaRPr lang="sl-SI" sz="1600" dirty="0"/>
                    </a:p>
                  </a:txBody>
                  <a:tcPr/>
                </a:tc>
                <a:tc>
                  <a:txBody>
                    <a:bodyPr/>
                    <a:lstStyle/>
                    <a:p>
                      <a:pPr algn="ctr"/>
                      <a:r>
                        <a:rPr lang="sl-SI" sz="1600" dirty="0" smtClean="0"/>
                        <a:t>22.4.2020</a:t>
                      </a:r>
                      <a:endParaRPr lang="sl-SI" sz="1600" dirty="0"/>
                    </a:p>
                  </a:txBody>
                  <a:tcPr/>
                </a:tc>
                <a:tc>
                  <a:txBody>
                    <a:bodyPr/>
                    <a:lstStyle/>
                    <a:p>
                      <a:pPr algn="ctr"/>
                      <a:r>
                        <a:rPr lang="sl-SI" sz="1600" b="1" dirty="0" smtClean="0"/>
                        <a:t>VALCER 854729</a:t>
                      </a:r>
                      <a:endParaRPr lang="sl-SI" sz="1600" b="1" dirty="0"/>
                    </a:p>
                  </a:txBody>
                  <a:tcPr/>
                </a:tc>
                <a:tc>
                  <a:txBody>
                    <a:bodyPr/>
                    <a:lstStyle/>
                    <a:p>
                      <a:pPr algn="ctr"/>
                      <a:r>
                        <a:rPr lang="sl-SI" sz="1600" dirty="0" smtClean="0"/>
                        <a:t>SI 44280059</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extLst>
                  <a:ext uri="{0D108BD9-81ED-4DB2-BD59-A6C34878D82A}">
                    <a16:rowId xmlns="" xmlns:a16="http://schemas.microsoft.com/office/drawing/2014/main" val="10003"/>
                  </a:ext>
                </a:extLst>
              </a:tr>
              <a:tr h="370840">
                <a:tc>
                  <a:txBody>
                    <a:bodyPr/>
                    <a:lstStyle/>
                    <a:p>
                      <a:pPr algn="ctr"/>
                      <a:r>
                        <a:rPr lang="sl-SI" sz="1600" b="1" dirty="0" smtClean="0"/>
                        <a:t>MLIN</a:t>
                      </a:r>
                      <a:endParaRPr lang="sl-SI" sz="1600" b="1" dirty="0"/>
                    </a:p>
                  </a:txBody>
                  <a:tcPr/>
                </a:tc>
                <a:tc>
                  <a:txBody>
                    <a:bodyPr/>
                    <a:lstStyle/>
                    <a:p>
                      <a:pPr algn="ctr"/>
                      <a:r>
                        <a:rPr lang="sl-SI" sz="1600" dirty="0" smtClean="0"/>
                        <a:t>855272</a:t>
                      </a:r>
                      <a:endParaRPr lang="sl-SI" sz="1600" dirty="0"/>
                    </a:p>
                  </a:txBody>
                  <a:tcPr/>
                </a:tc>
                <a:tc>
                  <a:txBody>
                    <a:bodyPr/>
                    <a:lstStyle/>
                    <a:p>
                      <a:pPr algn="ctr"/>
                      <a:r>
                        <a:rPr lang="sl-SI" sz="1600" dirty="0" smtClean="0"/>
                        <a:t>5.9.2020</a:t>
                      </a:r>
                      <a:endParaRPr lang="sl-SI" sz="1600" dirty="0"/>
                    </a:p>
                  </a:txBody>
                  <a:tcPr/>
                </a:tc>
                <a:tc>
                  <a:txBody>
                    <a:bodyPr/>
                    <a:lstStyle/>
                    <a:p>
                      <a:pPr algn="ctr"/>
                      <a:r>
                        <a:rPr lang="sl-SI" sz="1600" b="1" dirty="0" smtClean="0"/>
                        <a:t>MOKI 854612</a:t>
                      </a:r>
                      <a:endParaRPr lang="sl-SI" sz="1600" b="1" dirty="0"/>
                    </a:p>
                  </a:txBody>
                  <a:tcPr/>
                </a:tc>
                <a:tc>
                  <a:txBody>
                    <a:bodyPr/>
                    <a:lstStyle/>
                    <a:p>
                      <a:pPr algn="ctr"/>
                      <a:r>
                        <a:rPr lang="sl-SI" sz="1600" dirty="0" smtClean="0"/>
                        <a:t>SI 64850014</a:t>
                      </a:r>
                      <a:endParaRPr lang="sl-SI" sz="1600" dirty="0"/>
                    </a:p>
                  </a:txBody>
                  <a:tcPr/>
                </a:tc>
                <a:tc>
                  <a:txBody>
                    <a:bodyPr/>
                    <a:lstStyle/>
                    <a:p>
                      <a:pPr algn="ctr"/>
                      <a:r>
                        <a:rPr lang="sl-SI" sz="1600" b="1" dirty="0" smtClean="0">
                          <a:solidFill>
                            <a:schemeClr val="tx1"/>
                          </a:solidFill>
                        </a:rPr>
                        <a:t>OK/IMBR. 4,2</a:t>
                      </a:r>
                      <a:endParaRPr lang="sl-SI" sz="1600" b="1" dirty="0">
                        <a:solidFill>
                          <a:schemeClr val="tx1"/>
                        </a:solidFill>
                      </a:endParaRPr>
                    </a:p>
                  </a:txBody>
                  <a:tcPr/>
                </a:tc>
                <a:tc>
                  <a:txBody>
                    <a:bodyPr/>
                    <a:lstStyle/>
                    <a:p>
                      <a:pPr algn="ctr"/>
                      <a:r>
                        <a:rPr lang="sl-SI" sz="1600" b="1" dirty="0" smtClean="0">
                          <a:solidFill>
                            <a:schemeClr val="tx1"/>
                          </a:solidFill>
                        </a:rPr>
                        <a:t>DA</a:t>
                      </a:r>
                      <a:endParaRPr lang="sl-SI" sz="1600" b="1" dirty="0">
                        <a:solidFill>
                          <a:schemeClr val="tx1"/>
                        </a:solidFill>
                      </a:endParaRPr>
                    </a:p>
                  </a:txBody>
                  <a:tcPr/>
                </a:tc>
                <a:extLst>
                  <a:ext uri="{0D108BD9-81ED-4DB2-BD59-A6C34878D82A}">
                    <a16:rowId xmlns="" xmlns:a16="http://schemas.microsoft.com/office/drawing/2014/main" val="10004"/>
                  </a:ext>
                </a:extLst>
              </a:tr>
              <a:tr h="370840">
                <a:tc>
                  <a:txBody>
                    <a:bodyPr/>
                    <a:lstStyle/>
                    <a:p>
                      <a:pPr algn="ctr"/>
                      <a:r>
                        <a:rPr lang="sl-SI" sz="1600" b="1" dirty="0" smtClean="0"/>
                        <a:t>SLAVNIK</a:t>
                      </a:r>
                      <a:endParaRPr lang="sl-SI" sz="1600" b="1" dirty="0"/>
                    </a:p>
                  </a:txBody>
                  <a:tcPr/>
                </a:tc>
                <a:tc>
                  <a:txBody>
                    <a:bodyPr/>
                    <a:lstStyle/>
                    <a:p>
                      <a:pPr algn="ctr"/>
                      <a:r>
                        <a:rPr lang="sl-SI" sz="1600" dirty="0" smtClean="0"/>
                        <a:t>855234</a:t>
                      </a:r>
                      <a:endParaRPr lang="sl-SI" sz="1600" dirty="0"/>
                    </a:p>
                  </a:txBody>
                  <a:tcPr/>
                </a:tc>
                <a:tc>
                  <a:txBody>
                    <a:bodyPr/>
                    <a:lstStyle/>
                    <a:p>
                      <a:pPr algn="ctr"/>
                      <a:r>
                        <a:rPr lang="sl-SI" sz="1600" dirty="0" smtClean="0"/>
                        <a:t>1.11.2020</a:t>
                      </a:r>
                      <a:endParaRPr lang="sl-SI" sz="1600" dirty="0"/>
                    </a:p>
                  </a:txBody>
                  <a:tcPr/>
                </a:tc>
                <a:tc>
                  <a:txBody>
                    <a:bodyPr/>
                    <a:lstStyle/>
                    <a:p>
                      <a:pPr algn="ctr"/>
                      <a:r>
                        <a:rPr lang="sl-SI" sz="1600" b="1" dirty="0" smtClean="0"/>
                        <a:t>SVITOV 854360</a:t>
                      </a:r>
                      <a:endParaRPr lang="sl-SI" sz="1600" b="1" dirty="0"/>
                    </a:p>
                  </a:txBody>
                  <a:tcPr/>
                </a:tc>
                <a:tc>
                  <a:txBody>
                    <a:bodyPr/>
                    <a:lstStyle/>
                    <a:p>
                      <a:pPr algn="ctr"/>
                      <a:r>
                        <a:rPr lang="sl-SI" sz="1600" dirty="0" smtClean="0"/>
                        <a:t>SI 25001561</a:t>
                      </a:r>
                      <a:endParaRPr lang="sl-SI" sz="1600" dirty="0"/>
                    </a:p>
                  </a:txBody>
                  <a:tcPr/>
                </a:tc>
                <a:tc>
                  <a:txBody>
                    <a:bodyPr/>
                    <a:lstStyle/>
                    <a:p>
                      <a:pPr algn="ctr"/>
                      <a:r>
                        <a:rPr lang="sl-SI" sz="1600" b="1" dirty="0" smtClean="0">
                          <a:solidFill>
                            <a:schemeClr val="tx1"/>
                          </a:solidFill>
                        </a:rPr>
                        <a:t>OK/IMBR. 7,0</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extLst>
                  <a:ext uri="{0D108BD9-81ED-4DB2-BD59-A6C34878D82A}">
                    <a16:rowId xmlns="" xmlns:a16="http://schemas.microsoft.com/office/drawing/2014/main" val="10005"/>
                  </a:ext>
                </a:extLst>
              </a:tr>
              <a:tr h="370840">
                <a:tc>
                  <a:txBody>
                    <a:bodyPr/>
                    <a:lstStyle/>
                    <a:p>
                      <a:pPr algn="ctr"/>
                      <a:r>
                        <a:rPr lang="sl-SI" sz="1600" b="1" dirty="0" smtClean="0"/>
                        <a:t>LORD</a:t>
                      </a:r>
                      <a:endParaRPr lang="sl-SI" sz="1600" b="1" dirty="0"/>
                    </a:p>
                  </a:txBody>
                  <a:tcPr/>
                </a:tc>
                <a:tc>
                  <a:txBody>
                    <a:bodyPr/>
                    <a:lstStyle/>
                    <a:p>
                      <a:pPr algn="ctr"/>
                      <a:r>
                        <a:rPr lang="sl-SI" sz="1600" dirty="0" smtClean="0"/>
                        <a:t>855091</a:t>
                      </a:r>
                      <a:endParaRPr lang="sl-SI" sz="1600" dirty="0"/>
                    </a:p>
                  </a:txBody>
                  <a:tcPr/>
                </a:tc>
                <a:tc>
                  <a:txBody>
                    <a:bodyPr/>
                    <a:lstStyle/>
                    <a:p>
                      <a:pPr algn="ctr"/>
                      <a:r>
                        <a:rPr lang="sl-SI" sz="1600" dirty="0" smtClean="0"/>
                        <a:t>28.4.2020</a:t>
                      </a:r>
                      <a:endParaRPr lang="sl-SI" sz="1600" dirty="0"/>
                    </a:p>
                  </a:txBody>
                  <a:tcPr/>
                </a:tc>
                <a:tc>
                  <a:txBody>
                    <a:bodyPr/>
                    <a:lstStyle/>
                    <a:p>
                      <a:pPr algn="ctr"/>
                      <a:r>
                        <a:rPr lang="sl-SI" sz="1600" b="1" dirty="0" smtClean="0"/>
                        <a:t>LUMP 854180</a:t>
                      </a:r>
                      <a:endParaRPr lang="sl-SI" sz="1600" b="1" dirty="0"/>
                    </a:p>
                  </a:txBody>
                  <a:tcPr/>
                </a:tc>
                <a:tc>
                  <a:txBody>
                    <a:bodyPr/>
                    <a:lstStyle/>
                    <a:p>
                      <a:pPr algn="ctr"/>
                      <a:r>
                        <a:rPr lang="sl-SI" sz="1600" dirty="0" smtClean="0"/>
                        <a:t>SI 24111739</a:t>
                      </a:r>
                      <a:endParaRPr lang="sl-SI" sz="1600" dirty="0"/>
                    </a:p>
                  </a:txBody>
                  <a:tcPr/>
                </a:tc>
                <a:tc>
                  <a:txBody>
                    <a:bodyPr/>
                    <a:lstStyle/>
                    <a:p>
                      <a:pPr algn="ctr"/>
                      <a:r>
                        <a:rPr lang="sl-SI" sz="1600" b="1" dirty="0" smtClean="0">
                          <a:solidFill>
                            <a:schemeClr val="tx1"/>
                          </a:solidFill>
                        </a:rPr>
                        <a:t>*</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extLst>
                  <a:ext uri="{0D108BD9-81ED-4DB2-BD59-A6C34878D82A}">
                    <a16:rowId xmlns="" xmlns:a16="http://schemas.microsoft.com/office/drawing/2014/main" val="10006"/>
                  </a:ext>
                </a:extLst>
              </a:tr>
              <a:tr h="370840">
                <a:tc>
                  <a:txBody>
                    <a:bodyPr/>
                    <a:lstStyle/>
                    <a:p>
                      <a:pPr algn="ctr"/>
                      <a:r>
                        <a:rPr lang="sl-SI" sz="1600" b="1" dirty="0" smtClean="0"/>
                        <a:t>NEPTUN</a:t>
                      </a:r>
                      <a:endParaRPr lang="sl-SI" sz="1600" b="1" dirty="0"/>
                    </a:p>
                  </a:txBody>
                  <a:tcPr/>
                </a:tc>
                <a:tc>
                  <a:txBody>
                    <a:bodyPr/>
                    <a:lstStyle/>
                    <a:p>
                      <a:pPr algn="ctr"/>
                      <a:r>
                        <a:rPr lang="sl-SI" sz="1600" dirty="0" smtClean="0"/>
                        <a:t>855084</a:t>
                      </a:r>
                      <a:endParaRPr lang="sl-SI" sz="1600" dirty="0"/>
                    </a:p>
                  </a:txBody>
                  <a:tcPr/>
                </a:tc>
                <a:tc>
                  <a:txBody>
                    <a:bodyPr/>
                    <a:lstStyle/>
                    <a:p>
                      <a:pPr algn="ctr"/>
                      <a:r>
                        <a:rPr lang="sl-SI" sz="1600" dirty="0" smtClean="0"/>
                        <a:t>3.4.2020</a:t>
                      </a:r>
                      <a:endParaRPr lang="sl-SI" sz="1600" dirty="0"/>
                    </a:p>
                  </a:txBody>
                  <a:tcPr/>
                </a:tc>
                <a:tc>
                  <a:txBody>
                    <a:bodyPr/>
                    <a:lstStyle/>
                    <a:p>
                      <a:pPr algn="ctr"/>
                      <a:r>
                        <a:rPr lang="sl-SI" sz="1600" b="1" dirty="0" smtClean="0"/>
                        <a:t>NORIK 854087</a:t>
                      </a:r>
                      <a:endParaRPr lang="sl-SI" sz="1600" b="1" dirty="0"/>
                    </a:p>
                  </a:txBody>
                  <a:tcPr/>
                </a:tc>
                <a:tc>
                  <a:txBody>
                    <a:bodyPr/>
                    <a:lstStyle/>
                    <a:p>
                      <a:pPr algn="ctr"/>
                      <a:r>
                        <a:rPr lang="sl-SI" sz="1600" dirty="0" smtClean="0"/>
                        <a:t>SI 64551973</a:t>
                      </a:r>
                      <a:endParaRPr lang="sl-SI" sz="1600" dirty="0"/>
                    </a:p>
                  </a:txBody>
                  <a:tcPr/>
                </a:tc>
                <a:tc>
                  <a:txBody>
                    <a:bodyPr/>
                    <a:lstStyle/>
                    <a:p>
                      <a:pPr algn="ctr"/>
                      <a:r>
                        <a:rPr lang="sl-SI" sz="1600" b="1" dirty="0" smtClean="0">
                          <a:solidFill>
                            <a:schemeClr val="tx1"/>
                          </a:solidFill>
                        </a:rPr>
                        <a:t>*</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extLst>
                  <a:ext uri="{0D108BD9-81ED-4DB2-BD59-A6C34878D82A}">
                    <a16:rowId xmlns="" xmlns:a16="http://schemas.microsoft.com/office/drawing/2014/main" val="10007"/>
                  </a:ext>
                </a:extLst>
              </a:tr>
              <a:tr h="370840">
                <a:tc>
                  <a:txBody>
                    <a:bodyPr/>
                    <a:lstStyle/>
                    <a:p>
                      <a:pPr algn="ctr"/>
                      <a:r>
                        <a:rPr lang="sl-SI" sz="1600" b="1" dirty="0" smtClean="0"/>
                        <a:t>NOEL</a:t>
                      </a:r>
                      <a:endParaRPr lang="sl-SI" sz="1600" b="1" dirty="0"/>
                    </a:p>
                  </a:txBody>
                  <a:tcPr/>
                </a:tc>
                <a:tc>
                  <a:txBody>
                    <a:bodyPr/>
                    <a:lstStyle/>
                    <a:p>
                      <a:pPr algn="ctr"/>
                      <a:r>
                        <a:rPr lang="sl-SI" sz="1600" dirty="0" smtClean="0"/>
                        <a:t>855104</a:t>
                      </a:r>
                      <a:endParaRPr lang="sl-SI" sz="1600" dirty="0"/>
                    </a:p>
                  </a:txBody>
                  <a:tcPr/>
                </a:tc>
                <a:tc>
                  <a:txBody>
                    <a:bodyPr/>
                    <a:lstStyle/>
                    <a:p>
                      <a:pPr algn="ctr"/>
                      <a:r>
                        <a:rPr lang="sl-SI" sz="1600" dirty="0" smtClean="0"/>
                        <a:t>7.3.2020</a:t>
                      </a:r>
                      <a:endParaRPr lang="sl-SI" sz="1600" dirty="0"/>
                    </a:p>
                  </a:txBody>
                  <a:tcPr/>
                </a:tc>
                <a:tc>
                  <a:txBody>
                    <a:bodyPr/>
                    <a:lstStyle/>
                    <a:p>
                      <a:pPr algn="ctr"/>
                      <a:r>
                        <a:rPr lang="sl-SI" sz="1600" b="1" dirty="0" smtClean="0"/>
                        <a:t>NOS 854297</a:t>
                      </a:r>
                      <a:endParaRPr lang="sl-SI" sz="1600" b="1" dirty="0"/>
                    </a:p>
                  </a:txBody>
                  <a:tcPr/>
                </a:tc>
                <a:tc>
                  <a:txBody>
                    <a:bodyPr/>
                    <a:lstStyle/>
                    <a:p>
                      <a:pPr algn="ctr"/>
                      <a:r>
                        <a:rPr lang="sl-SI" sz="1600" dirty="0" smtClean="0"/>
                        <a:t>SI 55020527</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extLst>
                  <a:ext uri="{0D108BD9-81ED-4DB2-BD59-A6C34878D82A}">
                    <a16:rowId xmlns="" xmlns:a16="http://schemas.microsoft.com/office/drawing/2014/main" val="10008"/>
                  </a:ext>
                </a:extLst>
              </a:tr>
              <a:tr h="370840">
                <a:tc>
                  <a:txBody>
                    <a:bodyPr/>
                    <a:lstStyle/>
                    <a:p>
                      <a:pPr algn="ctr"/>
                      <a:r>
                        <a:rPr lang="sl-SI" sz="1600" b="1" dirty="0" smtClean="0"/>
                        <a:t>FIČO</a:t>
                      </a:r>
                      <a:endParaRPr lang="sl-SI" sz="1600" b="1" dirty="0"/>
                    </a:p>
                  </a:txBody>
                  <a:tcPr/>
                </a:tc>
                <a:tc>
                  <a:txBody>
                    <a:bodyPr/>
                    <a:lstStyle/>
                    <a:p>
                      <a:pPr algn="ctr"/>
                      <a:r>
                        <a:rPr lang="sl-SI" sz="1600" dirty="0" smtClean="0"/>
                        <a:t>855093</a:t>
                      </a:r>
                      <a:endParaRPr lang="sl-SI" sz="1600" dirty="0"/>
                    </a:p>
                  </a:txBody>
                  <a:tcPr/>
                </a:tc>
                <a:tc>
                  <a:txBody>
                    <a:bodyPr/>
                    <a:lstStyle/>
                    <a:p>
                      <a:pPr algn="ctr"/>
                      <a:r>
                        <a:rPr lang="sl-SI" sz="1600" dirty="0" smtClean="0"/>
                        <a:t>8.3.2020</a:t>
                      </a:r>
                      <a:endParaRPr lang="sl-SI" sz="1600" dirty="0"/>
                    </a:p>
                  </a:txBody>
                  <a:tcPr/>
                </a:tc>
                <a:tc>
                  <a:txBody>
                    <a:bodyPr/>
                    <a:lstStyle/>
                    <a:p>
                      <a:pPr algn="ctr"/>
                      <a:r>
                        <a:rPr lang="sl-SI" sz="1600" b="1" dirty="0" smtClean="0"/>
                        <a:t>FORD 854374</a:t>
                      </a:r>
                      <a:endParaRPr lang="sl-SI" sz="1600" b="1" dirty="0"/>
                    </a:p>
                  </a:txBody>
                  <a:tcPr/>
                </a:tc>
                <a:tc>
                  <a:txBody>
                    <a:bodyPr/>
                    <a:lstStyle/>
                    <a:p>
                      <a:pPr algn="ctr"/>
                      <a:r>
                        <a:rPr lang="sl-SI" sz="1600" dirty="0" smtClean="0"/>
                        <a:t>SI 74287101</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extLst>
                  <a:ext uri="{0D108BD9-81ED-4DB2-BD59-A6C34878D82A}">
                    <a16:rowId xmlns="" xmlns:a16="http://schemas.microsoft.com/office/drawing/2014/main" val="10009"/>
                  </a:ext>
                </a:extLst>
              </a:tr>
              <a:tr h="370840">
                <a:tc>
                  <a:txBody>
                    <a:bodyPr/>
                    <a:lstStyle/>
                    <a:p>
                      <a:pPr algn="ctr"/>
                      <a:r>
                        <a:rPr lang="sl-SI" sz="1600" b="1" dirty="0" smtClean="0"/>
                        <a:t>SKAR</a:t>
                      </a:r>
                      <a:endParaRPr lang="sl-SI" sz="1600" b="1" dirty="0"/>
                    </a:p>
                  </a:txBody>
                  <a:tcPr/>
                </a:tc>
                <a:tc>
                  <a:txBody>
                    <a:bodyPr/>
                    <a:lstStyle/>
                    <a:p>
                      <a:pPr algn="ctr"/>
                      <a:r>
                        <a:rPr lang="sl-SI" sz="1600" dirty="0" smtClean="0"/>
                        <a:t>855126</a:t>
                      </a:r>
                      <a:endParaRPr lang="sl-SI" sz="1600" dirty="0"/>
                    </a:p>
                  </a:txBody>
                  <a:tcPr/>
                </a:tc>
                <a:tc>
                  <a:txBody>
                    <a:bodyPr/>
                    <a:lstStyle/>
                    <a:p>
                      <a:pPr algn="ctr"/>
                      <a:r>
                        <a:rPr lang="sl-SI" sz="1600" dirty="0" smtClean="0"/>
                        <a:t>28.4.2020</a:t>
                      </a:r>
                      <a:endParaRPr lang="sl-SI" sz="1600" dirty="0"/>
                    </a:p>
                  </a:txBody>
                  <a:tcPr/>
                </a:tc>
                <a:tc>
                  <a:txBody>
                    <a:bodyPr/>
                    <a:lstStyle/>
                    <a:p>
                      <a:pPr algn="ctr"/>
                      <a:r>
                        <a:rPr lang="sl-SI" sz="1600" b="1" dirty="0" smtClean="0"/>
                        <a:t>SVITOV 854360</a:t>
                      </a:r>
                      <a:endParaRPr lang="sl-SI" sz="1600" b="1" dirty="0"/>
                    </a:p>
                  </a:txBody>
                  <a:tcPr/>
                </a:tc>
                <a:tc>
                  <a:txBody>
                    <a:bodyPr/>
                    <a:lstStyle/>
                    <a:p>
                      <a:pPr algn="ctr"/>
                      <a:r>
                        <a:rPr lang="sl-SI" sz="1600" dirty="0" smtClean="0"/>
                        <a:t>SI 04395171</a:t>
                      </a:r>
                      <a:endParaRPr lang="sl-SI" sz="1600" dirty="0"/>
                    </a:p>
                  </a:txBody>
                  <a:tcPr/>
                </a:tc>
                <a:tc>
                  <a:txBody>
                    <a:bodyPr/>
                    <a:lstStyle/>
                    <a:p>
                      <a:pPr algn="ctr"/>
                      <a:r>
                        <a:rPr lang="sl-SI" sz="1600" b="1" dirty="0" smtClean="0">
                          <a:solidFill>
                            <a:schemeClr val="tx1"/>
                          </a:solidFill>
                        </a:rPr>
                        <a:t>*</a:t>
                      </a:r>
                      <a:endParaRPr lang="sl-SI" sz="1600" b="1" dirty="0">
                        <a:solidFill>
                          <a:schemeClr val="tx1"/>
                        </a:solidFill>
                      </a:endParaRPr>
                    </a:p>
                  </a:txBody>
                  <a:tcPr/>
                </a:tc>
                <a:tc>
                  <a:txBody>
                    <a:bodyPr/>
                    <a:lstStyle/>
                    <a:p>
                      <a:pPr algn="ctr"/>
                      <a:endParaRPr lang="sl-SI" sz="1600" b="1" dirty="0">
                        <a:solidFill>
                          <a:schemeClr val="tx1"/>
                        </a:solidFill>
                      </a:endParaRPr>
                    </a:p>
                  </a:txBody>
                  <a:tcPr/>
                </a:tc>
                <a:extLst>
                  <a:ext uri="{0D108BD9-81ED-4DB2-BD59-A6C34878D82A}">
                    <a16:rowId xmlns="" xmlns:a16="http://schemas.microsoft.com/office/drawing/2014/main" val="10010"/>
                  </a:ext>
                </a:extLst>
              </a:tr>
              <a:tr h="370840">
                <a:tc>
                  <a:txBody>
                    <a:bodyPr/>
                    <a:lstStyle/>
                    <a:p>
                      <a:pPr algn="ctr"/>
                      <a:r>
                        <a:rPr lang="sl-SI" sz="1600" b="1" dirty="0" smtClean="0"/>
                        <a:t>PIKO</a:t>
                      </a:r>
                      <a:endParaRPr lang="sl-SI" sz="1600" b="1" dirty="0"/>
                    </a:p>
                  </a:txBody>
                  <a:tcPr/>
                </a:tc>
                <a:tc>
                  <a:txBody>
                    <a:bodyPr/>
                    <a:lstStyle/>
                    <a:p>
                      <a:pPr algn="ctr"/>
                      <a:r>
                        <a:rPr lang="sl-SI" sz="1600" dirty="0" smtClean="0"/>
                        <a:t>855094</a:t>
                      </a:r>
                      <a:endParaRPr lang="sl-SI" sz="1600" dirty="0"/>
                    </a:p>
                  </a:txBody>
                  <a:tcPr/>
                </a:tc>
                <a:tc>
                  <a:txBody>
                    <a:bodyPr/>
                    <a:lstStyle/>
                    <a:p>
                      <a:pPr algn="ctr"/>
                      <a:r>
                        <a:rPr lang="sl-SI" sz="1600" dirty="0" smtClean="0"/>
                        <a:t>26.4.2020</a:t>
                      </a:r>
                      <a:endParaRPr lang="sl-SI" sz="1600" dirty="0"/>
                    </a:p>
                  </a:txBody>
                  <a:tcPr/>
                </a:tc>
                <a:tc>
                  <a:txBody>
                    <a:bodyPr/>
                    <a:lstStyle/>
                    <a:p>
                      <a:pPr algn="ctr"/>
                      <a:r>
                        <a:rPr lang="sl-SI" sz="1600" b="1" dirty="0" smtClean="0"/>
                        <a:t>PELIN 854302</a:t>
                      </a:r>
                      <a:endParaRPr lang="sl-SI" sz="1600" b="1" dirty="0"/>
                    </a:p>
                  </a:txBody>
                  <a:tcPr/>
                </a:tc>
                <a:tc>
                  <a:txBody>
                    <a:bodyPr/>
                    <a:lstStyle/>
                    <a:p>
                      <a:pPr algn="ctr"/>
                      <a:r>
                        <a:rPr lang="sl-SI" sz="1600" dirty="0" smtClean="0"/>
                        <a:t>SI 83329748</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DA</a:t>
                      </a:r>
                      <a:endParaRPr lang="sl-SI" sz="1600" b="1" dirty="0">
                        <a:solidFill>
                          <a:schemeClr val="tx1"/>
                        </a:solidFill>
                      </a:endParaRPr>
                    </a:p>
                  </a:txBody>
                  <a:tcPr/>
                </a:tc>
                <a:extLst>
                  <a:ext uri="{0D108BD9-81ED-4DB2-BD59-A6C34878D82A}">
                    <a16:rowId xmlns="" xmlns:a16="http://schemas.microsoft.com/office/drawing/2014/main" val="10011"/>
                  </a:ext>
                </a:extLst>
              </a:tr>
            </a:tbl>
          </a:graphicData>
        </a:graphic>
      </p:graphicFrame>
      <p:sp>
        <p:nvSpPr>
          <p:cNvPr id="3" name="Pravokotnik 2"/>
          <p:cNvSpPr/>
          <p:nvPr/>
        </p:nvSpPr>
        <p:spPr>
          <a:xfrm>
            <a:off x="323528" y="6165304"/>
            <a:ext cx="8076795" cy="584775"/>
          </a:xfrm>
          <a:prstGeom prst="rect">
            <a:avLst/>
          </a:prstGeom>
        </p:spPr>
        <p:txBody>
          <a:bodyPr wrap="square">
            <a:spAutoFit/>
          </a:bodyPr>
          <a:lstStyle/>
          <a:p>
            <a:pPr lvl="0"/>
            <a:r>
              <a:rPr lang="sl-SI" sz="1600" dirty="0" smtClean="0"/>
              <a:t>- Javna </a:t>
            </a:r>
            <a:r>
              <a:rPr lang="sl-SI" sz="1600" dirty="0"/>
              <a:t>služba nalog genske banke v </a:t>
            </a:r>
            <a:r>
              <a:rPr lang="sl-SI" sz="1600" dirty="0" smtClean="0"/>
              <a:t>živinoreji          </a:t>
            </a:r>
            <a:r>
              <a:rPr lang="sl-SI" sz="1600" b="1" dirty="0" smtClean="0"/>
              <a:t>* NI BIL PRIMEREN VZOREC</a:t>
            </a:r>
            <a:endParaRPr lang="sl-SI" sz="1600" b="1" dirty="0"/>
          </a:p>
          <a:p>
            <a:pPr lvl="0"/>
            <a:r>
              <a:rPr lang="sl-SI" sz="1600" dirty="0" smtClean="0"/>
              <a:t>- Rejsko Društvo CIKA</a:t>
            </a:r>
            <a:endParaRPr lang="sl-SI" sz="1600" dirty="0"/>
          </a:p>
        </p:txBody>
      </p:sp>
    </p:spTree>
    <p:extLst>
      <p:ext uri="{BB962C8B-B14F-4D97-AF65-F5344CB8AC3E}">
        <p14:creationId xmlns:p14="http://schemas.microsoft.com/office/powerpoint/2010/main" val="1404165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normAutofit/>
          </a:bodyPr>
          <a:lstStyle/>
          <a:p>
            <a:r>
              <a:rPr lang="sl-SI" sz="3200" b="1" dirty="0" smtClean="0"/>
              <a:t>GENOTIPIZACIJA CIKASTIH BIKOV </a:t>
            </a:r>
            <a:r>
              <a:rPr lang="sl-SI" sz="3200" b="1" dirty="0"/>
              <a:t>(</a:t>
            </a:r>
            <a:r>
              <a:rPr lang="sl-SI" sz="3200" b="1" dirty="0" smtClean="0"/>
              <a:t>2022)</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315347745"/>
              </p:ext>
            </p:extLst>
          </p:nvPr>
        </p:nvGraphicFramePr>
        <p:xfrm>
          <a:off x="323528" y="1412776"/>
          <a:ext cx="8640962" cy="1630680"/>
        </p:xfrm>
        <a:graphic>
          <a:graphicData uri="http://schemas.openxmlformats.org/drawingml/2006/table">
            <a:tbl>
              <a:tblPr firstRow="1" bandRow="1">
                <a:tableStyleId>{5C22544A-7EE6-4342-B048-85BDC9FD1C3A}</a:tableStyleId>
              </a:tblPr>
              <a:tblGrid>
                <a:gridCol w="1008112">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1584176">
                  <a:extLst>
                    <a:ext uri="{9D8B030D-6E8A-4147-A177-3AD203B41FA5}">
                      <a16:colId xmlns="" xmlns:a16="http://schemas.microsoft.com/office/drawing/2014/main" val="20003"/>
                    </a:ext>
                  </a:extLst>
                </a:gridCol>
                <a:gridCol w="1368152">
                  <a:extLst>
                    <a:ext uri="{9D8B030D-6E8A-4147-A177-3AD203B41FA5}">
                      <a16:colId xmlns="" xmlns:a16="http://schemas.microsoft.com/office/drawing/2014/main" val="20004"/>
                    </a:ext>
                  </a:extLst>
                </a:gridCol>
                <a:gridCol w="1765026">
                  <a:extLst>
                    <a:ext uri="{9D8B030D-6E8A-4147-A177-3AD203B41FA5}">
                      <a16:colId xmlns="" xmlns:a16="http://schemas.microsoft.com/office/drawing/2014/main" val="20005"/>
                    </a:ext>
                  </a:extLst>
                </a:gridCol>
                <a:gridCol w="1043288">
                  <a:extLst>
                    <a:ext uri="{9D8B030D-6E8A-4147-A177-3AD203B41FA5}">
                      <a16:colId xmlns="" xmlns:a16="http://schemas.microsoft.com/office/drawing/2014/main" val="20006"/>
                    </a:ext>
                  </a:extLst>
                </a:gridCol>
              </a:tblGrid>
              <a:tr h="370840">
                <a:tc>
                  <a:txBody>
                    <a:bodyPr/>
                    <a:lstStyle/>
                    <a:p>
                      <a:pPr algn="ctr"/>
                      <a:r>
                        <a:rPr lang="sl-SI" sz="1400" dirty="0" smtClean="0"/>
                        <a:t>BIK</a:t>
                      </a:r>
                      <a:endParaRPr lang="sl-SI" sz="1400" dirty="0"/>
                    </a:p>
                  </a:txBody>
                  <a:tcPr/>
                </a:tc>
                <a:tc>
                  <a:txBody>
                    <a:bodyPr/>
                    <a:lstStyle/>
                    <a:p>
                      <a:pPr algn="ctr"/>
                      <a:r>
                        <a:rPr lang="sl-SI" sz="1400" dirty="0" smtClean="0"/>
                        <a:t>ROD.ŠT.</a:t>
                      </a:r>
                      <a:endParaRPr lang="sl-SI" sz="1400" dirty="0"/>
                    </a:p>
                  </a:txBody>
                  <a:tcPr/>
                </a:tc>
                <a:tc>
                  <a:txBody>
                    <a:bodyPr/>
                    <a:lstStyle/>
                    <a:p>
                      <a:pPr algn="ctr"/>
                      <a:r>
                        <a:rPr lang="sl-SI" sz="1400" dirty="0" smtClean="0"/>
                        <a:t>ROJSTVO</a:t>
                      </a:r>
                      <a:endParaRPr lang="sl-SI" sz="1400" dirty="0"/>
                    </a:p>
                  </a:txBody>
                  <a:tcPr/>
                </a:tc>
                <a:tc>
                  <a:txBody>
                    <a:bodyPr/>
                    <a:lstStyle/>
                    <a:p>
                      <a:pPr algn="ctr"/>
                      <a:r>
                        <a:rPr lang="sl-SI" sz="1400" dirty="0" smtClean="0"/>
                        <a:t>OČE</a:t>
                      </a:r>
                      <a:endParaRPr lang="sl-SI" sz="1400" dirty="0"/>
                    </a:p>
                  </a:txBody>
                  <a:tcPr/>
                </a:tc>
                <a:tc>
                  <a:txBody>
                    <a:bodyPr/>
                    <a:lstStyle/>
                    <a:p>
                      <a:pPr algn="ctr"/>
                      <a:r>
                        <a:rPr lang="sl-SI" sz="1400" dirty="0" smtClean="0"/>
                        <a:t>MATI</a:t>
                      </a:r>
                      <a:endParaRPr lang="sl-SI" sz="1400" dirty="0"/>
                    </a:p>
                  </a:txBody>
                  <a:tcPr/>
                </a:tc>
                <a:tc>
                  <a:txBody>
                    <a:bodyPr/>
                    <a:lstStyle/>
                    <a:p>
                      <a:pPr algn="ctr"/>
                      <a:r>
                        <a:rPr lang="sl-SI" sz="1400" dirty="0" smtClean="0"/>
                        <a:t>MNENJE GENSKE BANKE</a:t>
                      </a:r>
                      <a:endParaRPr lang="sl-SI" sz="1400" dirty="0"/>
                    </a:p>
                  </a:txBody>
                  <a:tcPr/>
                </a:tc>
                <a:tc>
                  <a:txBody>
                    <a:bodyPr/>
                    <a:lstStyle/>
                    <a:p>
                      <a:pPr algn="ctr"/>
                      <a:r>
                        <a:rPr lang="sl-SI" sz="1400" dirty="0" smtClean="0"/>
                        <a:t>ODLOČITEV KOMISIJE</a:t>
                      </a:r>
                      <a:endParaRPr lang="sl-SI" sz="1400" dirty="0"/>
                    </a:p>
                  </a:txBody>
                  <a:tcPr/>
                </a:tc>
                <a:extLst>
                  <a:ext uri="{0D108BD9-81ED-4DB2-BD59-A6C34878D82A}">
                    <a16:rowId xmlns="" xmlns:a16="http://schemas.microsoft.com/office/drawing/2014/main" val="10000"/>
                  </a:ext>
                </a:extLst>
              </a:tr>
              <a:tr h="370840">
                <a:tc>
                  <a:txBody>
                    <a:bodyPr/>
                    <a:lstStyle/>
                    <a:p>
                      <a:pPr algn="ctr"/>
                      <a:r>
                        <a:rPr lang="sl-SI" sz="1600" b="1" dirty="0" smtClean="0"/>
                        <a:t>SIMP</a:t>
                      </a:r>
                      <a:endParaRPr lang="sl-SI" sz="1600" b="1" dirty="0"/>
                    </a:p>
                  </a:txBody>
                  <a:tcPr/>
                </a:tc>
                <a:tc>
                  <a:txBody>
                    <a:bodyPr/>
                    <a:lstStyle/>
                    <a:p>
                      <a:pPr algn="ctr"/>
                      <a:r>
                        <a:rPr lang="sl-SI" sz="1600" dirty="0" smtClean="0"/>
                        <a:t>855145</a:t>
                      </a:r>
                      <a:endParaRPr lang="sl-SI" sz="1600" dirty="0"/>
                    </a:p>
                  </a:txBody>
                  <a:tcPr/>
                </a:tc>
                <a:tc>
                  <a:txBody>
                    <a:bodyPr/>
                    <a:lstStyle/>
                    <a:p>
                      <a:pPr algn="ctr"/>
                      <a:r>
                        <a:rPr lang="sl-SI" sz="1600" dirty="0" smtClean="0"/>
                        <a:t>24.4.2020</a:t>
                      </a:r>
                      <a:endParaRPr lang="sl-SI" sz="1600" dirty="0"/>
                    </a:p>
                  </a:txBody>
                  <a:tcPr/>
                </a:tc>
                <a:tc>
                  <a:txBody>
                    <a:bodyPr/>
                    <a:lstStyle/>
                    <a:p>
                      <a:pPr algn="ctr"/>
                      <a:r>
                        <a:rPr lang="sl-SI" sz="1600" b="1" dirty="0" smtClean="0"/>
                        <a:t>SREČKO 854356</a:t>
                      </a:r>
                      <a:endParaRPr lang="sl-SI" sz="1600" b="1" dirty="0"/>
                    </a:p>
                  </a:txBody>
                  <a:tcPr/>
                </a:tc>
                <a:tc>
                  <a:txBody>
                    <a:bodyPr/>
                    <a:lstStyle/>
                    <a:p>
                      <a:pPr algn="ctr"/>
                      <a:r>
                        <a:rPr lang="sl-SI" sz="1600" dirty="0" smtClean="0"/>
                        <a:t>SI 64385623</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extLst>
                  <a:ext uri="{0D108BD9-81ED-4DB2-BD59-A6C34878D82A}">
                    <a16:rowId xmlns="" xmlns:a16="http://schemas.microsoft.com/office/drawing/2014/main" val="10001"/>
                  </a:ext>
                </a:extLst>
              </a:tr>
              <a:tr h="370840">
                <a:tc>
                  <a:txBody>
                    <a:bodyPr/>
                    <a:lstStyle/>
                    <a:p>
                      <a:pPr algn="ctr"/>
                      <a:r>
                        <a:rPr lang="sl-SI" sz="1600" b="1" dirty="0" smtClean="0"/>
                        <a:t>TAM</a:t>
                      </a:r>
                      <a:endParaRPr lang="sl-SI" sz="1600" b="1" dirty="0"/>
                    </a:p>
                  </a:txBody>
                  <a:tcPr/>
                </a:tc>
                <a:tc>
                  <a:txBody>
                    <a:bodyPr/>
                    <a:lstStyle/>
                    <a:p>
                      <a:pPr algn="ctr"/>
                      <a:r>
                        <a:rPr lang="sl-SI" sz="1600" dirty="0" smtClean="0"/>
                        <a:t>855226</a:t>
                      </a:r>
                      <a:endParaRPr lang="sl-SI" sz="1600" dirty="0"/>
                    </a:p>
                  </a:txBody>
                  <a:tcPr/>
                </a:tc>
                <a:tc>
                  <a:txBody>
                    <a:bodyPr/>
                    <a:lstStyle/>
                    <a:p>
                      <a:pPr algn="ctr"/>
                      <a:r>
                        <a:rPr lang="sl-SI" sz="1600" dirty="0" smtClean="0"/>
                        <a:t>2.11.2020</a:t>
                      </a:r>
                      <a:endParaRPr lang="sl-SI" sz="1600" dirty="0"/>
                    </a:p>
                  </a:txBody>
                  <a:tcPr/>
                </a:tc>
                <a:tc>
                  <a:txBody>
                    <a:bodyPr/>
                    <a:lstStyle/>
                    <a:p>
                      <a:pPr algn="ctr"/>
                      <a:r>
                        <a:rPr lang="sl-SI" sz="1600" b="1" dirty="0" smtClean="0"/>
                        <a:t>TOM 851817</a:t>
                      </a:r>
                      <a:endParaRPr lang="sl-SI" sz="1600" b="1" dirty="0"/>
                    </a:p>
                  </a:txBody>
                  <a:tcPr/>
                </a:tc>
                <a:tc>
                  <a:txBody>
                    <a:bodyPr/>
                    <a:lstStyle/>
                    <a:p>
                      <a:pPr algn="ctr"/>
                      <a:r>
                        <a:rPr lang="sl-SI" sz="1600" dirty="0" smtClean="0"/>
                        <a:t>SI 74929517</a:t>
                      </a:r>
                      <a:endParaRPr lang="sl-SI" sz="1600" dirty="0"/>
                    </a:p>
                  </a:txBody>
                  <a:tcPr/>
                </a:tc>
                <a:tc>
                  <a:txBody>
                    <a:bodyPr/>
                    <a:lstStyle/>
                    <a:p>
                      <a:pPr algn="ctr"/>
                      <a:r>
                        <a:rPr lang="sl-SI" sz="1600" b="1" dirty="0" smtClean="0">
                          <a:solidFill>
                            <a:schemeClr val="tx1"/>
                          </a:solidFill>
                        </a:rPr>
                        <a:t>*</a:t>
                      </a:r>
                      <a:endParaRPr lang="sl-SI" sz="1600" b="1" dirty="0">
                        <a:solidFill>
                          <a:schemeClr val="tx1"/>
                        </a:solidFill>
                      </a:endParaRPr>
                    </a:p>
                  </a:txBody>
                  <a:tcPr/>
                </a:tc>
                <a:tc>
                  <a:txBody>
                    <a:bodyPr/>
                    <a:lstStyle/>
                    <a:p>
                      <a:pPr algn="ctr"/>
                      <a:r>
                        <a:rPr lang="sl-SI" sz="1600" b="1" dirty="0" smtClean="0">
                          <a:solidFill>
                            <a:schemeClr val="tx1"/>
                          </a:solidFill>
                        </a:rPr>
                        <a:t>NE</a:t>
                      </a:r>
                      <a:endParaRPr lang="sl-SI" sz="1600" b="1" dirty="0">
                        <a:solidFill>
                          <a:schemeClr val="tx1"/>
                        </a:solidFill>
                      </a:endParaRPr>
                    </a:p>
                  </a:txBody>
                  <a:tcPr/>
                </a:tc>
                <a:extLst>
                  <a:ext uri="{0D108BD9-81ED-4DB2-BD59-A6C34878D82A}">
                    <a16:rowId xmlns="" xmlns:a16="http://schemas.microsoft.com/office/drawing/2014/main" val="10002"/>
                  </a:ext>
                </a:extLst>
              </a:tr>
              <a:tr h="370840">
                <a:tc>
                  <a:txBody>
                    <a:bodyPr/>
                    <a:lstStyle/>
                    <a:p>
                      <a:pPr algn="ctr"/>
                      <a:r>
                        <a:rPr lang="sl-SI" sz="1600" b="1" dirty="0" smtClean="0"/>
                        <a:t>SANI</a:t>
                      </a:r>
                      <a:endParaRPr lang="sl-SI" sz="1600" b="1" dirty="0"/>
                    </a:p>
                  </a:txBody>
                  <a:tcPr/>
                </a:tc>
                <a:tc>
                  <a:txBody>
                    <a:bodyPr/>
                    <a:lstStyle/>
                    <a:p>
                      <a:pPr algn="ctr"/>
                      <a:r>
                        <a:rPr lang="sl-SI" sz="1600" dirty="0" smtClean="0"/>
                        <a:t>855263</a:t>
                      </a:r>
                      <a:endParaRPr lang="sl-SI" sz="1600" dirty="0"/>
                    </a:p>
                  </a:txBody>
                  <a:tcPr/>
                </a:tc>
                <a:tc>
                  <a:txBody>
                    <a:bodyPr/>
                    <a:lstStyle/>
                    <a:p>
                      <a:pPr algn="ctr"/>
                      <a:r>
                        <a:rPr lang="sl-SI" sz="1600" dirty="0" smtClean="0"/>
                        <a:t>18.2.2021</a:t>
                      </a:r>
                      <a:endParaRPr lang="sl-SI" sz="1600" dirty="0"/>
                    </a:p>
                  </a:txBody>
                  <a:tcPr/>
                </a:tc>
                <a:tc>
                  <a:txBody>
                    <a:bodyPr/>
                    <a:lstStyle/>
                    <a:p>
                      <a:pPr algn="ctr"/>
                      <a:r>
                        <a:rPr lang="sl-SI" sz="1600" b="1" dirty="0" smtClean="0"/>
                        <a:t>SOLO 854577</a:t>
                      </a:r>
                      <a:endParaRPr lang="sl-SI" sz="1600" b="1" dirty="0"/>
                    </a:p>
                  </a:txBody>
                  <a:tcPr/>
                </a:tc>
                <a:tc>
                  <a:txBody>
                    <a:bodyPr/>
                    <a:lstStyle/>
                    <a:p>
                      <a:pPr algn="ctr"/>
                      <a:r>
                        <a:rPr lang="sl-SI" sz="1600" dirty="0" smtClean="0"/>
                        <a:t>SI</a:t>
                      </a:r>
                      <a:r>
                        <a:rPr lang="sl-SI" sz="1600" baseline="0" dirty="0" smtClean="0"/>
                        <a:t> 84056043</a:t>
                      </a:r>
                      <a:endParaRPr lang="sl-SI" sz="1600" dirty="0"/>
                    </a:p>
                  </a:txBody>
                  <a:tcPr/>
                </a:tc>
                <a:tc>
                  <a:txBody>
                    <a:bodyPr/>
                    <a:lstStyle/>
                    <a:p>
                      <a:pPr algn="ctr"/>
                      <a:r>
                        <a:rPr lang="sl-SI" sz="1600" b="1" dirty="0" smtClean="0">
                          <a:solidFill>
                            <a:schemeClr val="tx1"/>
                          </a:solidFill>
                        </a:rPr>
                        <a:t>OK</a:t>
                      </a:r>
                      <a:endParaRPr lang="sl-SI" sz="1600" b="1" dirty="0">
                        <a:solidFill>
                          <a:schemeClr val="tx1"/>
                        </a:solidFill>
                      </a:endParaRPr>
                    </a:p>
                  </a:txBody>
                  <a:tcPr/>
                </a:tc>
                <a:tc>
                  <a:txBody>
                    <a:bodyPr/>
                    <a:lstStyle/>
                    <a:p>
                      <a:pPr algn="ctr"/>
                      <a:r>
                        <a:rPr lang="sl-SI" sz="1600" b="1" dirty="0" smtClean="0">
                          <a:solidFill>
                            <a:schemeClr val="tx1"/>
                          </a:solidFill>
                        </a:rPr>
                        <a:t>DA</a:t>
                      </a:r>
                      <a:endParaRPr lang="sl-SI" sz="1600" b="1" dirty="0">
                        <a:solidFill>
                          <a:schemeClr val="tx1"/>
                        </a:solidFill>
                      </a:endParaRPr>
                    </a:p>
                  </a:txBody>
                  <a:tcPr/>
                </a:tc>
                <a:extLst>
                  <a:ext uri="{0D108BD9-81ED-4DB2-BD59-A6C34878D82A}">
                    <a16:rowId xmlns="" xmlns:a16="http://schemas.microsoft.com/office/drawing/2014/main" val="10003"/>
                  </a:ext>
                </a:extLst>
              </a:tr>
            </a:tbl>
          </a:graphicData>
        </a:graphic>
      </p:graphicFrame>
      <p:sp>
        <p:nvSpPr>
          <p:cNvPr id="3" name="Pravokotnik 2"/>
          <p:cNvSpPr/>
          <p:nvPr/>
        </p:nvSpPr>
        <p:spPr>
          <a:xfrm>
            <a:off x="336542" y="5013176"/>
            <a:ext cx="8076795" cy="584775"/>
          </a:xfrm>
          <a:prstGeom prst="rect">
            <a:avLst/>
          </a:prstGeom>
        </p:spPr>
        <p:txBody>
          <a:bodyPr wrap="square">
            <a:spAutoFit/>
          </a:bodyPr>
          <a:lstStyle/>
          <a:p>
            <a:pPr lvl="0"/>
            <a:r>
              <a:rPr lang="sl-SI" sz="1600" dirty="0" smtClean="0"/>
              <a:t>- Javna </a:t>
            </a:r>
            <a:r>
              <a:rPr lang="sl-SI" sz="1600" dirty="0"/>
              <a:t>služba nalog genske banke v </a:t>
            </a:r>
            <a:r>
              <a:rPr lang="sl-SI" sz="1600" dirty="0" smtClean="0"/>
              <a:t>živinoreji          </a:t>
            </a:r>
            <a:r>
              <a:rPr lang="sl-SI" sz="1600" b="1" dirty="0" smtClean="0"/>
              <a:t>* NI BIL PRIMEREN VZOREC</a:t>
            </a:r>
            <a:endParaRPr lang="sl-SI" sz="1600" b="1" dirty="0"/>
          </a:p>
          <a:p>
            <a:pPr lvl="0"/>
            <a:r>
              <a:rPr lang="sl-SI" sz="1600" dirty="0" smtClean="0"/>
              <a:t>- Rejsko Društvo CIKA</a:t>
            </a:r>
            <a:endParaRPr lang="sl-SI" sz="1600" dirty="0"/>
          </a:p>
        </p:txBody>
      </p:sp>
    </p:spTree>
    <p:extLst>
      <p:ext uri="{BB962C8B-B14F-4D97-AF65-F5344CB8AC3E}">
        <p14:creationId xmlns:p14="http://schemas.microsoft.com/office/powerpoint/2010/main" val="278118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16632"/>
            <a:ext cx="8229600" cy="850106"/>
          </a:xfrm>
        </p:spPr>
        <p:txBody>
          <a:bodyPr>
            <a:normAutofit/>
          </a:bodyPr>
          <a:lstStyle/>
          <a:p>
            <a:r>
              <a:rPr lang="sl-SI" sz="3200" b="1" dirty="0" smtClean="0"/>
              <a:t>VSEBINA</a:t>
            </a:r>
            <a:endParaRPr lang="sl-SI" sz="3200" b="1" dirty="0"/>
          </a:p>
        </p:txBody>
      </p:sp>
      <p:sp>
        <p:nvSpPr>
          <p:cNvPr id="3" name="Ograda vsebine 2"/>
          <p:cNvSpPr>
            <a:spLocks noGrp="1"/>
          </p:cNvSpPr>
          <p:nvPr>
            <p:ph idx="1"/>
          </p:nvPr>
        </p:nvSpPr>
        <p:spPr>
          <a:xfrm>
            <a:off x="457200" y="836712"/>
            <a:ext cx="8229600" cy="5832648"/>
          </a:xfrm>
        </p:spPr>
        <p:txBody>
          <a:bodyPr>
            <a:normAutofit fontScale="25000" lnSpcReduction="20000"/>
          </a:bodyPr>
          <a:lstStyle/>
          <a:p>
            <a:pPr algn="just"/>
            <a:r>
              <a:rPr lang="sl-SI" sz="8000" b="1" dirty="0" smtClean="0"/>
              <a:t>Ocenjevanje krav </a:t>
            </a:r>
            <a:r>
              <a:rPr lang="sl-SI" sz="8000" b="1" dirty="0" err="1" smtClean="0"/>
              <a:t>cikaste</a:t>
            </a:r>
            <a:r>
              <a:rPr lang="sl-SI" sz="8000" b="1" dirty="0" smtClean="0"/>
              <a:t> pasme;</a:t>
            </a:r>
          </a:p>
          <a:p>
            <a:pPr algn="just"/>
            <a:r>
              <a:rPr lang="sl-SI" sz="8000" b="1" dirty="0" smtClean="0"/>
              <a:t>Lastnosti, ki se jih opisuje kot napako pri ocenjevanju;</a:t>
            </a:r>
          </a:p>
          <a:p>
            <a:pPr algn="just"/>
            <a:r>
              <a:rPr lang="sl-SI" sz="8000" b="1" dirty="0" smtClean="0"/>
              <a:t>Seznam bikovskih mater </a:t>
            </a:r>
            <a:r>
              <a:rPr lang="sl-SI" sz="8000" b="1" dirty="0" err="1" smtClean="0"/>
              <a:t>cikaste</a:t>
            </a:r>
            <a:r>
              <a:rPr lang="sl-SI" sz="8000" b="1" dirty="0" smtClean="0"/>
              <a:t> pasme, 2022;</a:t>
            </a:r>
          </a:p>
          <a:p>
            <a:pPr algn="just"/>
            <a:r>
              <a:rPr lang="sl-SI" sz="8000" b="1" dirty="0" err="1" smtClean="0"/>
              <a:t>Genotipizacija</a:t>
            </a:r>
            <a:r>
              <a:rPr lang="sl-SI" sz="8000" b="1" dirty="0" smtClean="0"/>
              <a:t> </a:t>
            </a:r>
            <a:r>
              <a:rPr lang="sl-SI" sz="8000" b="1" dirty="0" err="1"/>
              <a:t>cikastih</a:t>
            </a:r>
            <a:r>
              <a:rPr lang="sl-SI" sz="8000" b="1" dirty="0"/>
              <a:t> bikov, </a:t>
            </a:r>
            <a:r>
              <a:rPr lang="sl-SI" sz="8000" b="1" dirty="0" smtClean="0"/>
              <a:t>2021;</a:t>
            </a:r>
          </a:p>
          <a:p>
            <a:pPr algn="just"/>
            <a:r>
              <a:rPr lang="sl-SI" sz="8000" b="1" dirty="0" err="1"/>
              <a:t>Genotipizacija</a:t>
            </a:r>
            <a:r>
              <a:rPr lang="sl-SI" sz="8000" b="1" dirty="0"/>
              <a:t> </a:t>
            </a:r>
            <a:r>
              <a:rPr lang="sl-SI" sz="8000" b="1" dirty="0" err="1"/>
              <a:t>cikastih</a:t>
            </a:r>
            <a:r>
              <a:rPr lang="sl-SI" sz="8000" b="1" dirty="0"/>
              <a:t> bikov, </a:t>
            </a:r>
            <a:r>
              <a:rPr lang="sl-SI" sz="8000" b="1" dirty="0" smtClean="0"/>
              <a:t>2022;</a:t>
            </a:r>
          </a:p>
          <a:p>
            <a:pPr lvl="0" algn="just"/>
            <a:r>
              <a:rPr lang="sl-SI" sz="8000" b="1" dirty="0" smtClean="0">
                <a:solidFill>
                  <a:prstClr val="black"/>
                </a:solidFill>
              </a:rPr>
              <a:t>Odbira </a:t>
            </a:r>
            <a:r>
              <a:rPr lang="sl-SI" sz="8000" b="1" dirty="0">
                <a:solidFill>
                  <a:prstClr val="black"/>
                </a:solidFill>
              </a:rPr>
              <a:t>plemenskih bikov </a:t>
            </a:r>
            <a:r>
              <a:rPr lang="sl-SI" sz="8000" b="1" dirty="0" err="1">
                <a:solidFill>
                  <a:prstClr val="black"/>
                </a:solidFill>
              </a:rPr>
              <a:t>cikaste</a:t>
            </a:r>
            <a:r>
              <a:rPr lang="sl-SI" sz="8000" b="1" dirty="0">
                <a:solidFill>
                  <a:prstClr val="black"/>
                </a:solidFill>
              </a:rPr>
              <a:t> pasme po območjih </a:t>
            </a:r>
            <a:r>
              <a:rPr lang="sl-SI" sz="8000" b="1" dirty="0" smtClean="0">
                <a:solidFill>
                  <a:prstClr val="black"/>
                </a:solidFill>
              </a:rPr>
              <a:t>in </a:t>
            </a:r>
            <a:r>
              <a:rPr lang="sl-SI" sz="8000" b="1" dirty="0">
                <a:solidFill>
                  <a:prstClr val="black"/>
                </a:solidFill>
              </a:rPr>
              <a:t>letih (2015-2021</a:t>
            </a:r>
            <a:r>
              <a:rPr lang="sl-SI" sz="8000" b="1" dirty="0" smtClean="0">
                <a:solidFill>
                  <a:prstClr val="black"/>
                </a:solidFill>
              </a:rPr>
              <a:t>);</a:t>
            </a:r>
          </a:p>
          <a:p>
            <a:pPr algn="just"/>
            <a:r>
              <a:rPr lang="sl-SI" sz="8000" b="1" dirty="0" smtClean="0"/>
              <a:t>Odbira </a:t>
            </a:r>
            <a:r>
              <a:rPr lang="sl-SI" sz="8000" b="1" dirty="0"/>
              <a:t>plemenskih bikov </a:t>
            </a:r>
            <a:r>
              <a:rPr lang="sl-SI" sz="8000" b="1" dirty="0" err="1"/>
              <a:t>cikaste</a:t>
            </a:r>
            <a:r>
              <a:rPr lang="sl-SI" sz="8000" b="1" dirty="0"/>
              <a:t> pasme v letu </a:t>
            </a:r>
            <a:r>
              <a:rPr lang="sl-SI" sz="8000" b="1" dirty="0" smtClean="0"/>
              <a:t>2021 </a:t>
            </a:r>
            <a:r>
              <a:rPr lang="sl-SI" sz="8000" b="1" dirty="0"/>
              <a:t>in plan </a:t>
            </a:r>
            <a:r>
              <a:rPr lang="sl-SI" sz="8000" b="1" dirty="0" smtClean="0"/>
              <a:t>2022;</a:t>
            </a:r>
          </a:p>
          <a:p>
            <a:pPr lvl="0" algn="just"/>
            <a:r>
              <a:rPr lang="sl-SI" sz="8000" b="1" dirty="0" err="1">
                <a:solidFill>
                  <a:prstClr val="black"/>
                </a:solidFill>
              </a:rPr>
              <a:t>Vhlevitev</a:t>
            </a:r>
            <a:r>
              <a:rPr lang="sl-SI" sz="8000" b="1" dirty="0">
                <a:solidFill>
                  <a:prstClr val="black"/>
                </a:solidFill>
              </a:rPr>
              <a:t> </a:t>
            </a:r>
            <a:r>
              <a:rPr lang="sl-SI" sz="8000" b="1" dirty="0" err="1">
                <a:solidFill>
                  <a:prstClr val="black"/>
                </a:solidFill>
              </a:rPr>
              <a:t>cikastih</a:t>
            </a:r>
            <a:r>
              <a:rPr lang="sl-SI" sz="8000" b="1" dirty="0">
                <a:solidFill>
                  <a:prstClr val="black"/>
                </a:solidFill>
              </a:rPr>
              <a:t> bikov na OC Preska, po letih (2015-2021</a:t>
            </a:r>
            <a:r>
              <a:rPr lang="sl-SI" sz="8000" b="1" dirty="0" smtClean="0">
                <a:solidFill>
                  <a:prstClr val="black"/>
                </a:solidFill>
              </a:rPr>
              <a:t>);</a:t>
            </a:r>
            <a:endParaRPr lang="sl-SI" sz="8000" b="1" dirty="0" smtClean="0"/>
          </a:p>
          <a:p>
            <a:pPr algn="just"/>
            <a:r>
              <a:rPr lang="sl-SI" sz="8000" b="1" dirty="0" smtClean="0"/>
              <a:t>Število prvih osemenitev krav po pasmah in letih;</a:t>
            </a:r>
          </a:p>
          <a:p>
            <a:pPr algn="just"/>
            <a:r>
              <a:rPr lang="sl-SI" sz="8000" b="1" dirty="0" smtClean="0"/>
              <a:t>Mlečnost krav </a:t>
            </a:r>
            <a:r>
              <a:rPr lang="sl-SI" sz="8000" b="1" dirty="0" err="1" smtClean="0"/>
              <a:t>cikaste</a:t>
            </a:r>
            <a:r>
              <a:rPr lang="sl-SI" sz="8000" b="1" dirty="0" smtClean="0"/>
              <a:t> pasme;</a:t>
            </a:r>
          </a:p>
          <a:p>
            <a:pPr algn="just"/>
            <a:r>
              <a:rPr lang="sl-SI" sz="8000" b="1" dirty="0"/>
              <a:t>Članstvo rejcev v </a:t>
            </a:r>
            <a:r>
              <a:rPr lang="sl-SI" sz="8000" b="1" dirty="0" smtClean="0"/>
              <a:t>Rejskem Društvu CIKA;</a:t>
            </a:r>
          </a:p>
          <a:p>
            <a:pPr algn="just"/>
            <a:r>
              <a:rPr lang="sl-SI" sz="8000" b="1" dirty="0" smtClean="0"/>
              <a:t>Rejski cilj - </a:t>
            </a:r>
            <a:r>
              <a:rPr lang="sl-SI" sz="8000" b="1" dirty="0" err="1"/>
              <a:t>s</a:t>
            </a:r>
            <a:r>
              <a:rPr lang="sl-SI" sz="8000" b="1" dirty="0" err="1" smtClean="0"/>
              <a:t>talež</a:t>
            </a:r>
            <a:r>
              <a:rPr lang="sl-SI" sz="8000" b="1" dirty="0" smtClean="0"/>
              <a:t> krav </a:t>
            </a:r>
            <a:r>
              <a:rPr lang="sl-SI" sz="8000" b="1" dirty="0" err="1" smtClean="0"/>
              <a:t>cikaste</a:t>
            </a:r>
            <a:r>
              <a:rPr lang="sl-SI" sz="8000" b="1" dirty="0" smtClean="0"/>
              <a:t> pasme;</a:t>
            </a:r>
          </a:p>
          <a:p>
            <a:pPr algn="just"/>
            <a:r>
              <a:rPr lang="sl-SI" sz="8000" b="1" dirty="0" smtClean="0"/>
              <a:t>Izgubljeni rodovniški podatki;</a:t>
            </a:r>
          </a:p>
          <a:p>
            <a:pPr algn="just"/>
            <a:r>
              <a:rPr lang="sl-SI" sz="8000" b="1" dirty="0" smtClean="0"/>
              <a:t>Pregled stopnje sorodstva </a:t>
            </a:r>
            <a:r>
              <a:rPr lang="sl-SI" sz="8000" b="1" dirty="0" err="1" smtClean="0"/>
              <a:t>cikastih</a:t>
            </a:r>
            <a:r>
              <a:rPr lang="sl-SI" sz="8000" b="1" dirty="0" smtClean="0"/>
              <a:t> bikov v osemenjevanju s populacijo </a:t>
            </a:r>
            <a:r>
              <a:rPr lang="sl-SI" sz="8000" b="1" dirty="0" err="1" smtClean="0"/>
              <a:t>cikastih</a:t>
            </a:r>
            <a:r>
              <a:rPr lang="sl-SI" sz="8000" b="1" dirty="0" smtClean="0"/>
              <a:t> krav;</a:t>
            </a:r>
          </a:p>
          <a:p>
            <a:pPr algn="just"/>
            <a:r>
              <a:rPr lang="sl-SI" sz="8000" b="1" dirty="0" smtClean="0"/>
              <a:t>Druge aktivnosti v letu 2021;</a:t>
            </a:r>
          </a:p>
          <a:p>
            <a:pPr algn="just"/>
            <a:r>
              <a:rPr lang="sl-SI" sz="8000" b="1" dirty="0" smtClean="0"/>
              <a:t>Program dela za leto 2022;</a:t>
            </a:r>
          </a:p>
          <a:p>
            <a:pPr algn="just"/>
            <a:r>
              <a:rPr lang="sl-SI" sz="8000" b="1" dirty="0" smtClean="0"/>
              <a:t>Priznanja.</a:t>
            </a:r>
          </a:p>
          <a:p>
            <a:pPr marL="0" indent="0">
              <a:buNone/>
            </a:pPr>
            <a:endParaRPr lang="sl-SI" sz="8000" dirty="0" smtClean="0"/>
          </a:p>
          <a:p>
            <a:endParaRPr lang="sl-SI" sz="2000" dirty="0" smtClean="0"/>
          </a:p>
          <a:p>
            <a:endParaRPr lang="sl-SI" sz="2800" dirty="0" smtClean="0"/>
          </a:p>
          <a:p>
            <a:endParaRPr lang="sl-SI" dirty="0" smtClean="0"/>
          </a:p>
          <a:p>
            <a:endParaRPr lang="sl-SI" dirty="0" smtClean="0"/>
          </a:p>
          <a:p>
            <a:endParaRPr lang="sl-SI" dirty="0"/>
          </a:p>
        </p:txBody>
      </p:sp>
    </p:spTree>
    <p:extLst>
      <p:ext uri="{BB962C8B-B14F-4D97-AF65-F5344CB8AC3E}">
        <p14:creationId xmlns:p14="http://schemas.microsoft.com/office/powerpoint/2010/main" val="584663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38138"/>
          </a:xfrm>
        </p:spPr>
        <p:txBody>
          <a:bodyPr>
            <a:normAutofit/>
          </a:bodyPr>
          <a:lstStyle/>
          <a:p>
            <a:r>
              <a:rPr lang="sl-SI" sz="3200" b="1" dirty="0">
                <a:solidFill>
                  <a:prstClr val="black"/>
                </a:solidFill>
              </a:rPr>
              <a:t>ODBIRA PLEMENSKIH BIKOV CIKASTE </a:t>
            </a:r>
            <a:r>
              <a:rPr lang="sl-SI" sz="3200" b="1" dirty="0" smtClean="0">
                <a:solidFill>
                  <a:prstClr val="black"/>
                </a:solidFill>
              </a:rPr>
              <a:t>PASME PO OBMOČJIH IN LETIH (2015 – 2021)</a:t>
            </a:r>
            <a:endParaRPr lang="sl-SI" sz="3200" dirty="0"/>
          </a:p>
        </p:txBody>
      </p:sp>
      <p:graphicFrame>
        <p:nvGraphicFramePr>
          <p:cNvPr id="8" name="Tabela 7"/>
          <p:cNvGraphicFramePr>
            <a:graphicFrameLocks noGrp="1"/>
          </p:cNvGraphicFramePr>
          <p:nvPr>
            <p:extLst>
              <p:ext uri="{D42A27DB-BD31-4B8C-83A1-F6EECF244321}">
                <p14:modId xmlns:p14="http://schemas.microsoft.com/office/powerpoint/2010/main" val="234834862"/>
              </p:ext>
            </p:extLst>
          </p:nvPr>
        </p:nvGraphicFramePr>
        <p:xfrm>
          <a:off x="179512" y="1412777"/>
          <a:ext cx="8568951" cy="4730916"/>
        </p:xfrm>
        <a:graphic>
          <a:graphicData uri="http://schemas.openxmlformats.org/drawingml/2006/table">
            <a:tbl>
              <a:tblPr firstRow="1" firstCol="1" bandRow="1">
                <a:tableStyleId>{5C22544A-7EE6-4342-B048-85BDC9FD1C3A}</a:tableStyleId>
              </a:tblPr>
              <a:tblGrid>
                <a:gridCol w="2456795">
                  <a:extLst>
                    <a:ext uri="{9D8B030D-6E8A-4147-A177-3AD203B41FA5}">
                      <a16:colId xmlns="" xmlns:a16="http://schemas.microsoft.com/office/drawing/2014/main" val="20000"/>
                    </a:ext>
                  </a:extLst>
                </a:gridCol>
                <a:gridCol w="1071597">
                  <a:extLst>
                    <a:ext uri="{9D8B030D-6E8A-4147-A177-3AD203B41FA5}">
                      <a16:colId xmlns="" xmlns:a16="http://schemas.microsoft.com/office/drawing/2014/main" val="20001"/>
                    </a:ext>
                  </a:extLst>
                </a:gridCol>
                <a:gridCol w="981016">
                  <a:extLst>
                    <a:ext uri="{9D8B030D-6E8A-4147-A177-3AD203B41FA5}">
                      <a16:colId xmlns="" xmlns:a16="http://schemas.microsoft.com/office/drawing/2014/main" val="20002"/>
                    </a:ext>
                  </a:extLst>
                </a:gridCol>
                <a:gridCol w="963200">
                  <a:extLst>
                    <a:ext uri="{9D8B030D-6E8A-4147-A177-3AD203B41FA5}">
                      <a16:colId xmlns="" xmlns:a16="http://schemas.microsoft.com/office/drawing/2014/main" val="20003"/>
                    </a:ext>
                  </a:extLst>
                </a:gridCol>
                <a:gridCol w="995685">
                  <a:extLst>
                    <a:ext uri="{9D8B030D-6E8A-4147-A177-3AD203B41FA5}">
                      <a16:colId xmlns="" xmlns:a16="http://schemas.microsoft.com/office/drawing/2014/main" val="20004"/>
                    </a:ext>
                  </a:extLst>
                </a:gridCol>
                <a:gridCol w="2100658">
                  <a:extLst>
                    <a:ext uri="{9D8B030D-6E8A-4147-A177-3AD203B41FA5}">
                      <a16:colId xmlns="" xmlns:a16="http://schemas.microsoft.com/office/drawing/2014/main" val="20005"/>
                    </a:ext>
                  </a:extLst>
                </a:gridCol>
              </a:tblGrid>
              <a:tr h="324126">
                <a:tc rowSpan="2">
                  <a:txBody>
                    <a:bodyPr/>
                    <a:lstStyle/>
                    <a:p>
                      <a:pPr algn="ctr">
                        <a:lnSpc>
                          <a:spcPct val="115000"/>
                        </a:lnSpc>
                        <a:spcAft>
                          <a:spcPts val="0"/>
                        </a:spcAft>
                      </a:pPr>
                      <a:r>
                        <a:rPr lang="sl-SI" sz="1800" dirty="0">
                          <a:effectLst/>
                          <a:latin typeface="+mj-lt"/>
                        </a:rPr>
                        <a:t>OBMOČJE</a:t>
                      </a:r>
                      <a:endParaRPr lang="sl-SI" sz="1000" dirty="0">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000" dirty="0" smtClean="0">
                          <a:solidFill>
                            <a:schemeClr val="tx1"/>
                          </a:solidFill>
                          <a:effectLst/>
                          <a:latin typeface="+mj-lt"/>
                          <a:ea typeface="Calibri"/>
                          <a:cs typeface="Times New Roman"/>
                        </a:rPr>
                        <a:t>2020</a:t>
                      </a:r>
                      <a:endParaRPr lang="sl-SI" sz="2000" dirty="0">
                        <a:solidFill>
                          <a:schemeClr val="tx1"/>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1000" dirty="0">
                        <a:solidFill>
                          <a:srgbClr val="FFC000"/>
                        </a:solidFill>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000" dirty="0" smtClean="0">
                          <a:solidFill>
                            <a:schemeClr val="tx1"/>
                          </a:solidFill>
                          <a:effectLst/>
                          <a:latin typeface="+mj-lt"/>
                          <a:ea typeface="Calibri"/>
                          <a:cs typeface="Times New Roman"/>
                        </a:rPr>
                        <a:t>2021</a:t>
                      </a:r>
                      <a:endParaRPr lang="sl-SI" sz="2000" dirty="0">
                        <a:solidFill>
                          <a:schemeClr val="tx1"/>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1000" dirty="0">
                        <a:solidFill>
                          <a:srgbClr val="FFC00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dirty="0" smtClean="0">
                          <a:solidFill>
                            <a:schemeClr val="tx1"/>
                          </a:solidFill>
                          <a:effectLst/>
                          <a:latin typeface="+mj-lt"/>
                          <a:ea typeface="Calibri"/>
                          <a:cs typeface="Times New Roman"/>
                        </a:rPr>
                        <a:t>2015</a:t>
                      </a:r>
                      <a:r>
                        <a:rPr lang="sl-SI" sz="2000" baseline="0" dirty="0" smtClean="0">
                          <a:solidFill>
                            <a:schemeClr val="tx1"/>
                          </a:solidFill>
                          <a:effectLst/>
                          <a:latin typeface="+mj-lt"/>
                          <a:ea typeface="Calibri"/>
                          <a:cs typeface="Times New Roman"/>
                        </a:rPr>
                        <a:t> - 2021</a:t>
                      </a:r>
                      <a:endParaRPr lang="sl-SI" sz="2000" dirty="0">
                        <a:solidFill>
                          <a:schemeClr val="tx1"/>
                        </a:solidFill>
                        <a:effectLst/>
                        <a:latin typeface="+mj-lt"/>
                        <a:ea typeface="Calibri"/>
                        <a:cs typeface="Times New Roman"/>
                      </a:endParaRPr>
                    </a:p>
                  </a:txBody>
                  <a:tcPr marL="62503" marR="62503" marT="0" marB="0"/>
                </a:tc>
                <a:extLst>
                  <a:ext uri="{0D108BD9-81ED-4DB2-BD59-A6C34878D82A}">
                    <a16:rowId xmlns="" xmlns:a16="http://schemas.microsoft.com/office/drawing/2014/main" val="10000"/>
                  </a:ext>
                </a:extLst>
              </a:tr>
              <a:tr h="324126">
                <a:tc vMerge="1">
                  <a:txBody>
                    <a:bodyPr/>
                    <a:lstStyle/>
                    <a:p>
                      <a:endParaRPr lang="sl-SI"/>
                    </a:p>
                  </a:txBody>
                  <a:tcPr/>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Pomlad </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Jesen</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Pomlad </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Jesen</a:t>
                      </a:r>
                      <a:endParaRPr lang="sl-SI" sz="20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1" dirty="0" smtClean="0">
                          <a:solidFill>
                            <a:schemeClr val="tx1"/>
                          </a:solidFill>
                          <a:effectLst/>
                          <a:latin typeface="+mj-lt"/>
                          <a:ea typeface="Calibri"/>
                          <a:cs typeface="Times New Roman"/>
                        </a:rPr>
                        <a:t>SKUPAJ</a:t>
                      </a:r>
                      <a:endParaRPr lang="sl-SI" sz="2000" b="1" dirty="0">
                        <a:solidFill>
                          <a:schemeClr val="tx1"/>
                        </a:solidFill>
                        <a:effectLst/>
                        <a:latin typeface="+mj-lt"/>
                        <a:ea typeface="Calibri"/>
                        <a:cs typeface="Times New Roman"/>
                      </a:endParaRPr>
                    </a:p>
                  </a:txBody>
                  <a:tcPr marL="62503" marR="62503" marT="0" marB="0"/>
                </a:tc>
                <a:extLst>
                  <a:ext uri="{0D108BD9-81ED-4DB2-BD59-A6C34878D82A}">
                    <a16:rowId xmlns="" xmlns:a16="http://schemas.microsoft.com/office/drawing/2014/main" val="10001"/>
                  </a:ext>
                </a:extLst>
              </a:tr>
              <a:tr h="590812">
                <a:tc>
                  <a:txBody>
                    <a:bodyPr/>
                    <a:lstStyle/>
                    <a:p>
                      <a:pPr algn="ctr">
                        <a:lnSpc>
                          <a:spcPct val="115000"/>
                        </a:lnSpc>
                        <a:spcAft>
                          <a:spcPts val="0"/>
                        </a:spcAft>
                      </a:pPr>
                      <a:r>
                        <a:rPr lang="sl-SI" sz="1800" dirty="0">
                          <a:effectLst/>
                          <a:latin typeface="+mj-lt"/>
                        </a:rPr>
                        <a:t>KGZS ZAVOD </a:t>
                      </a:r>
                      <a:r>
                        <a:rPr lang="sl-SI" sz="1800" dirty="0" smtClean="0">
                          <a:effectLst/>
                          <a:latin typeface="+mj-lt"/>
                        </a:rPr>
                        <a:t>LJUBLJANA</a:t>
                      </a: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9</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13</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14</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dk1"/>
                          </a:solidFill>
                          <a:effectLst/>
                          <a:latin typeface="+mj-lt"/>
                          <a:ea typeface="Calibri"/>
                          <a:cs typeface="Times New Roman"/>
                        </a:rPr>
                        <a:t>10</a:t>
                      </a:r>
                      <a:endParaRPr lang="sl-SI" sz="2000" b="0"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149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extLst>
                  <a:ext uri="{0D108BD9-81ED-4DB2-BD59-A6C34878D82A}">
                    <a16:rowId xmlns="" xmlns:a16="http://schemas.microsoft.com/office/drawing/2014/main" val="10002"/>
                  </a:ext>
                </a:extLst>
              </a:tr>
              <a:tr h="324126">
                <a:tc>
                  <a:txBody>
                    <a:bodyPr/>
                    <a:lstStyle/>
                    <a:p>
                      <a:pPr algn="ctr">
                        <a:lnSpc>
                          <a:spcPct val="115000"/>
                        </a:lnSpc>
                        <a:spcAft>
                          <a:spcPts val="0"/>
                        </a:spcAft>
                      </a:pPr>
                      <a:r>
                        <a:rPr lang="sl-SI" sz="1800" dirty="0">
                          <a:effectLst/>
                          <a:latin typeface="+mj-lt"/>
                        </a:rPr>
                        <a:t>KGZS ZAVOD KRANJ</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4</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4</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6</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6</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66 </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extLst>
                  <a:ext uri="{0D108BD9-81ED-4DB2-BD59-A6C34878D82A}">
                    <a16:rowId xmlns="" xmlns:a16="http://schemas.microsoft.com/office/drawing/2014/main" val="10003"/>
                  </a:ext>
                </a:extLst>
              </a:tr>
              <a:tr h="592743">
                <a:tc>
                  <a:txBody>
                    <a:bodyPr/>
                    <a:lstStyle/>
                    <a:p>
                      <a:pPr algn="ctr">
                        <a:lnSpc>
                          <a:spcPct val="115000"/>
                        </a:lnSpc>
                        <a:spcAft>
                          <a:spcPts val="0"/>
                        </a:spcAft>
                      </a:pPr>
                      <a:r>
                        <a:rPr lang="sl-SI" sz="1800" dirty="0">
                          <a:effectLst/>
                          <a:latin typeface="+mj-lt"/>
                        </a:rPr>
                        <a:t>KGZS ZAVOD NOVO MESTO</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4</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2</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2</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24 </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extLst>
                  <a:ext uri="{0D108BD9-81ED-4DB2-BD59-A6C34878D82A}">
                    <a16:rowId xmlns="" xmlns:a16="http://schemas.microsoft.com/office/drawing/2014/main" val="10004"/>
                  </a:ext>
                </a:extLst>
              </a:tr>
              <a:tr h="592743">
                <a:tc>
                  <a:txBody>
                    <a:bodyPr/>
                    <a:lstStyle/>
                    <a:p>
                      <a:pPr algn="ctr">
                        <a:lnSpc>
                          <a:spcPct val="115000"/>
                        </a:lnSpc>
                        <a:spcAft>
                          <a:spcPts val="0"/>
                        </a:spcAft>
                      </a:pPr>
                      <a:r>
                        <a:rPr lang="sl-SI" sz="1800" dirty="0">
                          <a:effectLst/>
                          <a:latin typeface="+mj-lt"/>
                        </a:rPr>
                        <a:t>KGZS ZAVOD NOVA GORICA</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5</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6</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dk1"/>
                          </a:solidFill>
                          <a:effectLst/>
                          <a:latin typeface="+mj-lt"/>
                          <a:ea typeface="Calibri"/>
                          <a:cs typeface="Times New Roman"/>
                        </a:rPr>
                        <a:t>7</a:t>
                      </a:r>
                      <a:endParaRPr lang="sl-SI" sz="2000" b="0" dirty="0">
                        <a:solidFill>
                          <a:srgbClr val="00B050"/>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50 </a:t>
                      </a:r>
                      <a:r>
                        <a:rPr lang="sl-SI" sz="2000" b="0" dirty="0" smtClean="0">
                          <a:solidFill>
                            <a:srgbClr val="FF0000"/>
                          </a:solidFill>
                          <a:effectLst/>
                          <a:latin typeface="+mj-lt"/>
                          <a:ea typeface="Calibri"/>
                          <a:cs typeface="Times New Roman"/>
                        </a:rPr>
                        <a:t>(1)*</a:t>
                      </a:r>
                      <a:endParaRPr lang="sl-SI" sz="2000" b="0" dirty="0">
                        <a:solidFill>
                          <a:srgbClr val="FF0000"/>
                        </a:solidFill>
                        <a:effectLst/>
                        <a:latin typeface="+mj-lt"/>
                        <a:ea typeface="Calibri"/>
                        <a:cs typeface="Times New Roman"/>
                      </a:endParaRPr>
                    </a:p>
                  </a:txBody>
                  <a:tcPr marL="62503" marR="62503" marT="0" marB="0"/>
                </a:tc>
                <a:extLst>
                  <a:ext uri="{0D108BD9-81ED-4DB2-BD59-A6C34878D82A}">
                    <a16:rowId xmlns="" xmlns:a16="http://schemas.microsoft.com/office/drawing/2014/main" val="10005"/>
                  </a:ext>
                </a:extLst>
              </a:tr>
              <a:tr h="324126">
                <a:tc>
                  <a:txBody>
                    <a:bodyPr/>
                    <a:lstStyle/>
                    <a:p>
                      <a:pPr algn="ctr">
                        <a:lnSpc>
                          <a:spcPct val="115000"/>
                        </a:lnSpc>
                        <a:spcAft>
                          <a:spcPts val="0"/>
                        </a:spcAft>
                      </a:pPr>
                      <a:r>
                        <a:rPr lang="sl-SI" sz="1800" dirty="0">
                          <a:effectLst/>
                          <a:latin typeface="+mj-lt"/>
                        </a:rPr>
                        <a:t>KGZS ZAVOD PTUJ</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0</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6</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a:t>
                      </a:r>
                      <a:endParaRPr lang="sl-SI" sz="2000" b="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effectLst/>
                          <a:latin typeface="+mj-lt"/>
                          <a:ea typeface="Calibri"/>
                          <a:cs typeface="Times New Roman"/>
                        </a:rPr>
                        <a:t>19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extLst>
                  <a:ext uri="{0D108BD9-81ED-4DB2-BD59-A6C34878D82A}">
                    <a16:rowId xmlns="" xmlns:a16="http://schemas.microsoft.com/office/drawing/2014/main" val="10006"/>
                  </a:ext>
                </a:extLst>
              </a:tr>
              <a:tr h="324126">
                <a:tc>
                  <a:txBody>
                    <a:bodyPr/>
                    <a:lstStyle/>
                    <a:p>
                      <a:pPr algn="ctr">
                        <a:lnSpc>
                          <a:spcPct val="115000"/>
                        </a:lnSpc>
                        <a:spcAft>
                          <a:spcPts val="0"/>
                        </a:spcAft>
                      </a:pPr>
                      <a:r>
                        <a:rPr lang="sl-SI" sz="1800" dirty="0">
                          <a:effectLst/>
                          <a:latin typeface="+mj-lt"/>
                        </a:rPr>
                        <a:t>KGZS ZAVOD CELJE</a:t>
                      </a:r>
                      <a:endParaRPr lang="sl-SI" sz="10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8</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8</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6</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99 </a:t>
                      </a:r>
                      <a:r>
                        <a:rPr lang="sl-SI" sz="2000" b="0" dirty="0" smtClean="0">
                          <a:solidFill>
                            <a:srgbClr val="FF0000"/>
                          </a:solidFill>
                          <a:effectLst/>
                          <a:latin typeface="+mj-lt"/>
                          <a:ea typeface="Calibri"/>
                          <a:cs typeface="Times New Roman"/>
                        </a:rPr>
                        <a:t>(2)*</a:t>
                      </a:r>
                      <a:endParaRPr lang="sl-SI" sz="2000" b="0" dirty="0">
                        <a:solidFill>
                          <a:srgbClr val="FF0000"/>
                        </a:solidFill>
                        <a:effectLst/>
                        <a:latin typeface="+mj-lt"/>
                        <a:ea typeface="Calibri"/>
                        <a:cs typeface="Times New Roman"/>
                      </a:endParaRPr>
                    </a:p>
                  </a:txBody>
                  <a:tcPr marL="62503" marR="62503" marT="0" marB="0"/>
                </a:tc>
                <a:extLst>
                  <a:ext uri="{0D108BD9-81ED-4DB2-BD59-A6C34878D82A}">
                    <a16:rowId xmlns="" xmlns:a16="http://schemas.microsoft.com/office/drawing/2014/main" val="10007"/>
                  </a:ext>
                </a:extLst>
              </a:tr>
              <a:tr h="324126">
                <a:tc>
                  <a:txBody>
                    <a:bodyPr/>
                    <a:lstStyle/>
                    <a:p>
                      <a:pPr algn="ctr">
                        <a:lnSpc>
                          <a:spcPct val="115000"/>
                        </a:lnSpc>
                        <a:spcAft>
                          <a:spcPts val="0"/>
                        </a:spcAft>
                      </a:pPr>
                      <a:r>
                        <a:rPr lang="sl-SI" sz="1800" dirty="0" smtClean="0">
                          <a:effectLst/>
                          <a:latin typeface="+mj-lt"/>
                          <a:ea typeface="Calibri"/>
                          <a:cs typeface="Times New Roman"/>
                        </a:rPr>
                        <a:t>KGZS ZAVOD MURSKA S.</a:t>
                      </a:r>
                      <a:endParaRPr lang="sl-SI" sz="1800"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0</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1</a:t>
                      </a:r>
                      <a:endParaRPr lang="sl-SI" sz="2000" b="0"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2000" b="0" dirty="0" smtClean="0">
                          <a:solidFill>
                            <a:schemeClr val="tx1"/>
                          </a:solidFill>
                          <a:effectLst/>
                          <a:latin typeface="+mj-lt"/>
                          <a:ea typeface="Calibri"/>
                          <a:cs typeface="Times New Roman"/>
                        </a:rPr>
                        <a:t>2 </a:t>
                      </a:r>
                      <a:r>
                        <a:rPr lang="sl-SI" sz="2000" b="0" dirty="0" smtClean="0">
                          <a:solidFill>
                            <a:srgbClr val="FF0000"/>
                          </a:solidFill>
                          <a:effectLst/>
                          <a:latin typeface="+mj-lt"/>
                          <a:ea typeface="Calibri"/>
                          <a:cs typeface="Times New Roman"/>
                        </a:rPr>
                        <a:t>(0)</a:t>
                      </a:r>
                      <a:endParaRPr lang="sl-SI" sz="2000" b="0" dirty="0">
                        <a:solidFill>
                          <a:srgbClr val="FF0000"/>
                        </a:solidFill>
                        <a:effectLst/>
                        <a:latin typeface="+mj-lt"/>
                        <a:ea typeface="Calibri"/>
                        <a:cs typeface="Times New Roman"/>
                      </a:endParaRPr>
                    </a:p>
                  </a:txBody>
                  <a:tcPr marL="62503" marR="62503" marT="0" marB="0"/>
                </a:tc>
                <a:extLst>
                  <a:ext uri="{0D108BD9-81ED-4DB2-BD59-A6C34878D82A}">
                    <a16:rowId xmlns="" xmlns:a16="http://schemas.microsoft.com/office/drawing/2014/main" val="10008"/>
                  </a:ext>
                </a:extLst>
              </a:tr>
              <a:tr h="354488">
                <a:tc>
                  <a:txBody>
                    <a:bodyPr/>
                    <a:lstStyle/>
                    <a:p>
                      <a:pPr algn="ctr">
                        <a:lnSpc>
                          <a:spcPct val="115000"/>
                        </a:lnSpc>
                        <a:spcAft>
                          <a:spcPts val="0"/>
                        </a:spcAft>
                      </a:pPr>
                      <a:r>
                        <a:rPr lang="sl-SI" sz="1800" b="1" dirty="0">
                          <a:effectLst/>
                          <a:latin typeface="+mj-lt"/>
                        </a:rPr>
                        <a:t>SKUPAJ</a:t>
                      </a:r>
                      <a:endParaRPr lang="sl-SI" sz="1800" b="1" dirty="0">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29</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32</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42</a:t>
                      </a:r>
                      <a:endParaRPr lang="sl-SI" sz="1800" b="1" dirty="0">
                        <a:solidFill>
                          <a:schemeClr val="tx1"/>
                        </a:solidFill>
                        <a:effectLst/>
                        <a:latin typeface="+mj-lt"/>
                        <a:ea typeface="Calibri"/>
                        <a:cs typeface="Times New Roman"/>
                      </a:endParaRPr>
                    </a:p>
                  </a:txBody>
                  <a:tcPr marL="62503" marR="62503" marT="0" marB="0"/>
                </a:tc>
                <a:tc>
                  <a:txBody>
                    <a:bodyPr/>
                    <a:lstStyle/>
                    <a:p>
                      <a:pPr algn="ctr">
                        <a:lnSpc>
                          <a:spcPct val="115000"/>
                        </a:lnSpc>
                        <a:spcAft>
                          <a:spcPts val="0"/>
                        </a:spcAft>
                      </a:pPr>
                      <a:r>
                        <a:rPr lang="sl-SI" sz="1800" b="1" dirty="0" smtClean="0">
                          <a:solidFill>
                            <a:schemeClr val="tx1"/>
                          </a:solidFill>
                          <a:effectLst/>
                          <a:latin typeface="+mj-lt"/>
                          <a:ea typeface="Calibri"/>
                          <a:cs typeface="Times New Roman"/>
                        </a:rPr>
                        <a:t>30</a:t>
                      </a:r>
                      <a:endParaRPr lang="sl-SI" sz="1800" b="1" dirty="0">
                        <a:solidFill>
                          <a:schemeClr val="tx1"/>
                        </a:solidFill>
                        <a:effectLst/>
                        <a:latin typeface="+mj-lt"/>
                        <a:ea typeface="Calibri"/>
                        <a:cs typeface="Times New Roman"/>
                      </a:endParaRPr>
                    </a:p>
                  </a:txBody>
                  <a:tcPr marL="62503" marR="62503" marT="0" marB="0"/>
                </a:tc>
                <a:tc rowSpan="2">
                  <a:txBody>
                    <a:bodyPr/>
                    <a:lstStyle/>
                    <a:p>
                      <a:pPr algn="ctr">
                        <a:lnSpc>
                          <a:spcPct val="115000"/>
                        </a:lnSpc>
                        <a:spcAft>
                          <a:spcPts val="0"/>
                        </a:spcAft>
                      </a:pPr>
                      <a:r>
                        <a:rPr lang="sl-SI" sz="2400" b="1" dirty="0" smtClean="0">
                          <a:solidFill>
                            <a:schemeClr val="tx1"/>
                          </a:solidFill>
                          <a:effectLst/>
                          <a:latin typeface="+mj-lt"/>
                          <a:ea typeface="Calibri"/>
                          <a:cs typeface="Times New Roman"/>
                        </a:rPr>
                        <a:t>406+</a:t>
                      </a:r>
                      <a:r>
                        <a:rPr lang="sl-SI" sz="2400" b="1" dirty="0" smtClean="0">
                          <a:solidFill>
                            <a:srgbClr val="FF0000"/>
                          </a:solidFill>
                          <a:effectLst/>
                          <a:latin typeface="+mj-lt"/>
                          <a:ea typeface="Calibri"/>
                          <a:cs typeface="Times New Roman"/>
                        </a:rPr>
                        <a:t>3</a:t>
                      </a:r>
                      <a:r>
                        <a:rPr lang="sl-SI" sz="2400" b="1" baseline="0" dirty="0" smtClean="0">
                          <a:solidFill>
                            <a:schemeClr val="tx1"/>
                          </a:solidFill>
                          <a:effectLst/>
                          <a:latin typeface="+mj-lt"/>
                          <a:ea typeface="Calibri"/>
                          <a:cs typeface="Times New Roman"/>
                        </a:rPr>
                        <a:t> </a:t>
                      </a:r>
                      <a:r>
                        <a:rPr lang="sl-SI" sz="2400" b="1" baseline="0" dirty="0" smtClean="0">
                          <a:solidFill>
                            <a:srgbClr val="FF0000"/>
                          </a:solidFill>
                          <a:effectLst/>
                          <a:latin typeface="+mj-lt"/>
                          <a:ea typeface="Calibri"/>
                          <a:cs typeface="Times New Roman"/>
                        </a:rPr>
                        <a:t>(9)*</a:t>
                      </a:r>
                      <a:endParaRPr lang="sl-SI" sz="2400" b="1" dirty="0">
                        <a:solidFill>
                          <a:srgbClr val="FF0000"/>
                        </a:solidFill>
                        <a:effectLst/>
                        <a:latin typeface="+mj-lt"/>
                        <a:ea typeface="Calibri"/>
                        <a:cs typeface="Times New Roman"/>
                      </a:endParaRPr>
                    </a:p>
                  </a:txBody>
                  <a:tcPr marL="62503" marR="62503" marT="0" marB="0"/>
                </a:tc>
                <a:extLst>
                  <a:ext uri="{0D108BD9-81ED-4DB2-BD59-A6C34878D82A}">
                    <a16:rowId xmlns="" xmlns:a16="http://schemas.microsoft.com/office/drawing/2014/main" val="10009"/>
                  </a:ext>
                </a:extLst>
              </a:tr>
              <a:tr h="388951">
                <a:tc>
                  <a:txBody>
                    <a:bodyPr/>
                    <a:lstStyle/>
                    <a:p>
                      <a:pPr algn="ctr">
                        <a:lnSpc>
                          <a:spcPct val="115000"/>
                        </a:lnSpc>
                        <a:spcAft>
                          <a:spcPts val="0"/>
                        </a:spcAft>
                      </a:pPr>
                      <a:r>
                        <a:rPr lang="sl-SI" sz="2400" b="1" dirty="0" smtClean="0">
                          <a:effectLst/>
                          <a:latin typeface="+mj-lt"/>
                          <a:ea typeface="Calibri"/>
                          <a:cs typeface="Times New Roman"/>
                        </a:rPr>
                        <a:t>SKUPAJ/LETNO</a:t>
                      </a:r>
                      <a:endParaRPr lang="sl-SI" sz="2400" b="1" dirty="0">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400" b="1" dirty="0" smtClean="0">
                          <a:solidFill>
                            <a:schemeClr val="tx1"/>
                          </a:solidFill>
                          <a:effectLst/>
                          <a:latin typeface="+mj-lt"/>
                          <a:ea typeface="Calibri"/>
                          <a:cs typeface="Times New Roman"/>
                        </a:rPr>
                        <a:t>61</a:t>
                      </a:r>
                      <a:r>
                        <a:rPr lang="sl-SI" sz="2400" b="1" baseline="0" dirty="0" smtClean="0">
                          <a:solidFill>
                            <a:schemeClr val="tx1"/>
                          </a:solidFill>
                          <a:effectLst/>
                          <a:latin typeface="+mj-lt"/>
                          <a:ea typeface="Calibri"/>
                          <a:cs typeface="Times New Roman"/>
                        </a:rPr>
                        <a:t>  </a:t>
                      </a:r>
                      <a:r>
                        <a:rPr lang="sl-SI" sz="2400" b="1" baseline="0" dirty="0" smtClean="0">
                          <a:solidFill>
                            <a:srgbClr val="FF0000"/>
                          </a:solidFill>
                          <a:effectLst/>
                          <a:latin typeface="+mj-lt"/>
                          <a:ea typeface="Calibri"/>
                          <a:cs typeface="Times New Roman"/>
                        </a:rPr>
                        <a:t>(0)*</a:t>
                      </a:r>
                      <a:endParaRPr lang="sl-SI" sz="2400" b="1" dirty="0">
                        <a:solidFill>
                          <a:srgbClr val="FF0000"/>
                        </a:solidFill>
                        <a:effectLst/>
                        <a:latin typeface="+mj-lt"/>
                        <a:ea typeface="Calibri"/>
                        <a:cs typeface="Times New Roman"/>
                      </a:endParaRPr>
                    </a:p>
                  </a:txBody>
                  <a:tcPr marL="62503" marR="62503" marT="0" marB="0"/>
                </a:tc>
                <a:tc hMerge="1">
                  <a:txBody>
                    <a:bodyPr/>
                    <a:lstStyle/>
                    <a:p>
                      <a:pPr algn="ctr">
                        <a:lnSpc>
                          <a:spcPct val="115000"/>
                        </a:lnSpc>
                        <a:spcAft>
                          <a:spcPts val="0"/>
                        </a:spcAft>
                      </a:pPr>
                      <a:endParaRPr lang="sl-SI" sz="2400" b="1" dirty="0">
                        <a:solidFill>
                          <a:schemeClr val="tx1"/>
                        </a:solidFill>
                        <a:effectLst/>
                        <a:latin typeface="+mj-lt"/>
                        <a:ea typeface="Calibri"/>
                        <a:cs typeface="Times New Roman"/>
                      </a:endParaRPr>
                    </a:p>
                  </a:txBody>
                  <a:tcPr marL="62503" marR="62503" marT="0" marB="0"/>
                </a:tc>
                <a:tc gridSpan="2">
                  <a:txBody>
                    <a:bodyPr/>
                    <a:lstStyle/>
                    <a:p>
                      <a:pPr algn="ctr">
                        <a:lnSpc>
                          <a:spcPct val="115000"/>
                        </a:lnSpc>
                        <a:spcAft>
                          <a:spcPts val="0"/>
                        </a:spcAft>
                      </a:pPr>
                      <a:r>
                        <a:rPr lang="sl-SI" sz="2400" b="1" smtClean="0">
                          <a:solidFill>
                            <a:schemeClr val="tx1"/>
                          </a:solidFill>
                          <a:effectLst/>
                          <a:latin typeface="+mj-lt"/>
                          <a:ea typeface="Calibri"/>
                          <a:cs typeface="Times New Roman"/>
                        </a:rPr>
                        <a:t>75</a:t>
                      </a:r>
                      <a:r>
                        <a:rPr lang="sl-SI" sz="2400" b="1" smtClean="0">
                          <a:solidFill>
                            <a:srgbClr val="FF0000"/>
                          </a:solidFill>
                          <a:effectLst/>
                          <a:latin typeface="+mj-lt"/>
                          <a:ea typeface="Calibri"/>
                          <a:cs typeface="Times New Roman"/>
                        </a:rPr>
                        <a:t> </a:t>
                      </a:r>
                      <a:r>
                        <a:rPr lang="sl-SI" sz="2400" b="1" dirty="0" smtClean="0">
                          <a:solidFill>
                            <a:srgbClr val="FF0000"/>
                          </a:solidFill>
                          <a:effectLst/>
                          <a:latin typeface="+mj-lt"/>
                          <a:ea typeface="Calibri"/>
                          <a:cs typeface="Times New Roman"/>
                        </a:rPr>
                        <a:t>(0)*</a:t>
                      </a:r>
                    </a:p>
                  </a:txBody>
                  <a:tcPr marL="62503" marR="62503" marT="0" marB="0"/>
                </a:tc>
                <a:tc hMerge="1">
                  <a:txBody>
                    <a:bodyPr/>
                    <a:lstStyle/>
                    <a:p>
                      <a:pPr algn="ctr">
                        <a:lnSpc>
                          <a:spcPct val="115000"/>
                        </a:lnSpc>
                        <a:spcAft>
                          <a:spcPts val="0"/>
                        </a:spcAft>
                      </a:pPr>
                      <a:endParaRPr lang="sl-SI" sz="2400" b="1" dirty="0">
                        <a:solidFill>
                          <a:schemeClr val="tx1"/>
                        </a:solidFill>
                        <a:effectLst/>
                        <a:latin typeface="+mj-lt"/>
                        <a:ea typeface="Calibri"/>
                        <a:cs typeface="Times New Roman"/>
                      </a:endParaRPr>
                    </a:p>
                  </a:txBody>
                  <a:tcPr marL="62503" marR="62503" marT="0" marB="0"/>
                </a:tc>
                <a:tc vMerge="1">
                  <a:txBody>
                    <a:bodyPr/>
                    <a:lstStyle/>
                    <a:p>
                      <a:pPr algn="ctr">
                        <a:lnSpc>
                          <a:spcPct val="115000"/>
                        </a:lnSpc>
                        <a:spcAft>
                          <a:spcPts val="0"/>
                        </a:spcAft>
                      </a:pPr>
                      <a:endParaRPr lang="sl-SI" sz="2400" b="1" dirty="0">
                        <a:solidFill>
                          <a:srgbClr val="FF0000"/>
                        </a:solidFill>
                        <a:effectLst/>
                        <a:latin typeface="+mj-lt"/>
                        <a:ea typeface="Calibri"/>
                        <a:cs typeface="Times New Roman"/>
                      </a:endParaRPr>
                    </a:p>
                  </a:txBody>
                  <a:tcPr marL="62503" marR="62503" marT="0" marB="0"/>
                </a:tc>
                <a:extLst>
                  <a:ext uri="{0D108BD9-81ED-4DB2-BD59-A6C34878D82A}">
                    <a16:rowId xmlns="" xmlns:a16="http://schemas.microsoft.com/office/drawing/2014/main" val="10010"/>
                  </a:ext>
                </a:extLst>
              </a:tr>
            </a:tbl>
          </a:graphicData>
        </a:graphic>
      </p:graphicFrame>
      <p:sp>
        <p:nvSpPr>
          <p:cNvPr id="3" name="Pravokotnik 2"/>
          <p:cNvSpPr/>
          <p:nvPr/>
        </p:nvSpPr>
        <p:spPr>
          <a:xfrm>
            <a:off x="259437" y="6211669"/>
            <a:ext cx="7473393" cy="646331"/>
          </a:xfrm>
          <a:prstGeom prst="rect">
            <a:avLst/>
          </a:prstGeom>
        </p:spPr>
        <p:txBody>
          <a:bodyPr wrap="none">
            <a:spAutoFit/>
          </a:bodyPr>
          <a:lstStyle/>
          <a:p>
            <a:r>
              <a:rPr lang="sl-SI" dirty="0" smtClean="0">
                <a:solidFill>
                  <a:srgbClr val="FF0000"/>
                </a:solidFill>
              </a:rPr>
              <a:t>* </a:t>
            </a:r>
            <a:r>
              <a:rPr lang="sl-SI" dirty="0" smtClean="0"/>
              <a:t>RDEČE-NEPOTRJENO DODATNO PREVERJANJE POREKLA  PLEMENSKEGA BIKA</a:t>
            </a:r>
          </a:p>
          <a:p>
            <a:r>
              <a:rPr lang="sl-SI" dirty="0" smtClean="0"/>
              <a:t>ZELENO – ANALIZA PREVERJANJA POREKLA JE ŠE V TEKU</a:t>
            </a:r>
            <a:endParaRPr lang="sl-SI" dirty="0"/>
          </a:p>
        </p:txBody>
      </p:sp>
    </p:spTree>
    <p:extLst>
      <p:ext uri="{BB962C8B-B14F-4D97-AF65-F5344CB8AC3E}">
        <p14:creationId xmlns:p14="http://schemas.microsoft.com/office/powerpoint/2010/main" val="313824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ODBIRA PLEMENSKIH BIKOV CIKASTE PASME V LETU 2021 IN PLAN 2022</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2337529679"/>
              </p:ext>
            </p:extLst>
          </p:nvPr>
        </p:nvGraphicFramePr>
        <p:xfrm>
          <a:off x="640981" y="1988840"/>
          <a:ext cx="7848876" cy="2592286"/>
        </p:xfrm>
        <a:graphic>
          <a:graphicData uri="http://schemas.openxmlformats.org/drawingml/2006/table">
            <a:tbl>
              <a:tblPr firstRow="1" firstCol="1" bandRow="1">
                <a:tableStyleId>{5C22544A-7EE6-4342-B048-85BDC9FD1C3A}</a:tableStyleId>
              </a:tblPr>
              <a:tblGrid>
                <a:gridCol w="1962219">
                  <a:extLst>
                    <a:ext uri="{9D8B030D-6E8A-4147-A177-3AD203B41FA5}">
                      <a16:colId xmlns="" xmlns:a16="http://schemas.microsoft.com/office/drawing/2014/main" val="20000"/>
                    </a:ext>
                  </a:extLst>
                </a:gridCol>
                <a:gridCol w="1962219">
                  <a:extLst>
                    <a:ext uri="{9D8B030D-6E8A-4147-A177-3AD203B41FA5}">
                      <a16:colId xmlns="" xmlns:a16="http://schemas.microsoft.com/office/drawing/2014/main" val="20001"/>
                    </a:ext>
                  </a:extLst>
                </a:gridCol>
                <a:gridCol w="1962219">
                  <a:extLst>
                    <a:ext uri="{9D8B030D-6E8A-4147-A177-3AD203B41FA5}">
                      <a16:colId xmlns="" xmlns:a16="http://schemas.microsoft.com/office/drawing/2014/main" val="20002"/>
                    </a:ext>
                  </a:extLst>
                </a:gridCol>
                <a:gridCol w="1962219">
                  <a:extLst>
                    <a:ext uri="{9D8B030D-6E8A-4147-A177-3AD203B41FA5}">
                      <a16:colId xmlns="" xmlns:a16="http://schemas.microsoft.com/office/drawing/2014/main" val="20003"/>
                    </a:ext>
                  </a:extLst>
                </a:gridCol>
              </a:tblGrid>
              <a:tr h="594311">
                <a:tc>
                  <a:txBody>
                    <a:bodyPr/>
                    <a:lstStyle/>
                    <a:p>
                      <a:pPr algn="ctr">
                        <a:lnSpc>
                          <a:spcPct val="115000"/>
                        </a:lnSpc>
                        <a:spcAft>
                          <a:spcPts val="0"/>
                        </a:spcAft>
                      </a:pPr>
                      <a:r>
                        <a:rPr lang="sl-SI" sz="2000" b="1" dirty="0">
                          <a:effectLst/>
                        </a:rPr>
                        <a:t>Plemenski biki</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Plan </a:t>
                      </a:r>
                      <a:r>
                        <a:rPr lang="sl-SI" sz="2000" b="1" dirty="0" smtClean="0">
                          <a:effectLst/>
                        </a:rPr>
                        <a:t> 2021</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Opravljeno</a:t>
                      </a:r>
                      <a:r>
                        <a:rPr lang="sl-SI" sz="2000" b="1" baseline="0" dirty="0" smtClean="0">
                          <a:effectLst/>
                          <a:latin typeface="Calibri"/>
                          <a:ea typeface="Calibri"/>
                          <a:cs typeface="Times New Roman"/>
                        </a:rPr>
                        <a:t> 2021</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Plan </a:t>
                      </a:r>
                      <a:r>
                        <a:rPr lang="sl-SI" sz="2000" b="1" dirty="0" smtClean="0">
                          <a:effectLst/>
                        </a:rPr>
                        <a:t> 2022</a:t>
                      </a:r>
                      <a:endParaRPr lang="sl-SI" sz="20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594311">
                <a:tc>
                  <a:txBody>
                    <a:bodyPr/>
                    <a:lstStyle/>
                    <a:p>
                      <a:pPr algn="ctr">
                        <a:lnSpc>
                          <a:spcPct val="115000"/>
                        </a:lnSpc>
                        <a:spcAft>
                          <a:spcPts val="0"/>
                        </a:spcAft>
                      </a:pPr>
                      <a:r>
                        <a:rPr lang="sl-SI" sz="2000" dirty="0">
                          <a:effectLst/>
                        </a:rPr>
                        <a:t>Naravni pripust</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rPr>
                        <a:t>55</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75</a:t>
                      </a:r>
                      <a:endParaRPr lang="sl-SI" sz="2000" b="1" dirty="0" smtClean="0">
                        <a:solidFill>
                          <a:srgbClr val="00B05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mn-lt"/>
                          <a:ea typeface="+mn-ea"/>
                          <a:cs typeface="+mn-cs"/>
                        </a:rPr>
                        <a:t>65</a:t>
                      </a:r>
                      <a:endParaRPr lang="sl-SI" sz="20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809353">
                <a:tc>
                  <a:txBody>
                    <a:bodyPr/>
                    <a:lstStyle/>
                    <a:p>
                      <a:pPr algn="ctr">
                        <a:lnSpc>
                          <a:spcPct val="115000"/>
                        </a:lnSpc>
                        <a:spcAft>
                          <a:spcPts val="0"/>
                        </a:spcAft>
                      </a:pPr>
                      <a:r>
                        <a:rPr lang="sl-SI" sz="2000" dirty="0">
                          <a:effectLst/>
                        </a:rPr>
                        <a:t>Osemenjevalni center</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latin typeface="+mn-lt"/>
                          <a:ea typeface="+mn-ea"/>
                          <a:cs typeface="+mn-cs"/>
                        </a:rPr>
                        <a:t>3</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0</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a:effectLst/>
                          <a:latin typeface="+mn-lt"/>
                          <a:ea typeface="+mn-ea"/>
                          <a:cs typeface="+mn-cs"/>
                        </a:rPr>
                        <a:t>4</a:t>
                      </a:r>
                      <a:endParaRPr lang="sl-SI" sz="20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594311">
                <a:tc>
                  <a:txBody>
                    <a:bodyPr/>
                    <a:lstStyle/>
                    <a:p>
                      <a:pPr algn="ctr">
                        <a:lnSpc>
                          <a:spcPct val="115000"/>
                        </a:lnSpc>
                        <a:spcAft>
                          <a:spcPts val="0"/>
                        </a:spcAft>
                      </a:pPr>
                      <a:r>
                        <a:rPr lang="sl-SI" sz="2000" dirty="0" err="1">
                          <a:effectLst/>
                        </a:rPr>
                        <a:t>Genotipizacija</a:t>
                      </a:r>
                      <a:endParaRPr lang="sl-SI"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rPr>
                        <a:t>15</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latin typeface="Calibri"/>
                          <a:ea typeface="Calibri"/>
                          <a:cs typeface="Times New Roman"/>
                        </a:rPr>
                        <a:t>15</a:t>
                      </a:r>
                      <a:r>
                        <a:rPr lang="sl-SI" sz="2000" b="1" baseline="0" dirty="0" smtClean="0">
                          <a:effectLst/>
                          <a:latin typeface="Calibri"/>
                          <a:ea typeface="Calibri"/>
                          <a:cs typeface="Times New Roman"/>
                        </a:rPr>
                        <a:t> </a:t>
                      </a:r>
                      <a:endParaRPr lang="sl-SI"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effectLst/>
                        </a:rPr>
                        <a:t>15</a:t>
                      </a:r>
                      <a:endParaRPr lang="sl-SI" sz="2000" b="1"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083749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498178"/>
          </a:xfrm>
        </p:spPr>
        <p:txBody>
          <a:bodyPr>
            <a:normAutofit/>
          </a:bodyPr>
          <a:lstStyle/>
          <a:p>
            <a:r>
              <a:rPr lang="sl-SI" sz="3200" b="1" dirty="0">
                <a:solidFill>
                  <a:prstClr val="black"/>
                </a:solidFill>
              </a:rPr>
              <a:t>VHLEVITEV PLEMESKIH BIKOV CIKASTE PASME NA OC </a:t>
            </a:r>
            <a:r>
              <a:rPr lang="sl-SI" sz="3200" b="1" dirty="0" smtClean="0">
                <a:solidFill>
                  <a:prstClr val="black"/>
                </a:solidFill>
              </a:rPr>
              <a:t>PRESKA</a:t>
            </a:r>
            <a:r>
              <a:rPr lang="sl-SI" sz="3200" b="1" dirty="0">
                <a:solidFill>
                  <a:prstClr val="black"/>
                </a:solidFill>
              </a:rPr>
              <a:t> </a:t>
            </a:r>
            <a:r>
              <a:rPr lang="sl-SI" sz="3200" b="1" dirty="0" smtClean="0">
                <a:solidFill>
                  <a:prstClr val="black"/>
                </a:solidFill>
              </a:rPr>
              <a:t>(2015 – 2021)</a:t>
            </a:r>
            <a:endParaRPr lang="sl-SI" sz="3200" dirty="0"/>
          </a:p>
        </p:txBody>
      </p:sp>
      <p:graphicFrame>
        <p:nvGraphicFramePr>
          <p:cNvPr id="4" name="Tabela 3"/>
          <p:cNvGraphicFramePr>
            <a:graphicFrameLocks noGrp="1"/>
          </p:cNvGraphicFramePr>
          <p:nvPr>
            <p:extLst>
              <p:ext uri="{D42A27DB-BD31-4B8C-83A1-F6EECF244321}">
                <p14:modId xmlns:p14="http://schemas.microsoft.com/office/powerpoint/2010/main" val="548867709"/>
              </p:ext>
            </p:extLst>
          </p:nvPr>
        </p:nvGraphicFramePr>
        <p:xfrm>
          <a:off x="467542" y="1844824"/>
          <a:ext cx="7920883" cy="3814176"/>
        </p:xfrm>
        <a:graphic>
          <a:graphicData uri="http://schemas.openxmlformats.org/drawingml/2006/table">
            <a:tbl>
              <a:tblPr firstRow="1" firstCol="1" bandRow="1">
                <a:tableStyleId>{5C22544A-7EE6-4342-B048-85BDC9FD1C3A}</a:tableStyleId>
              </a:tblPr>
              <a:tblGrid>
                <a:gridCol w="1872210">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1728192">
                  <a:extLst>
                    <a:ext uri="{9D8B030D-6E8A-4147-A177-3AD203B41FA5}">
                      <a16:colId xmlns="" xmlns:a16="http://schemas.microsoft.com/office/drawing/2014/main" val="20002"/>
                    </a:ext>
                  </a:extLst>
                </a:gridCol>
                <a:gridCol w="2520281">
                  <a:extLst>
                    <a:ext uri="{9D8B030D-6E8A-4147-A177-3AD203B41FA5}">
                      <a16:colId xmlns="" xmlns:a16="http://schemas.microsoft.com/office/drawing/2014/main" val="20003"/>
                    </a:ext>
                  </a:extLst>
                </a:gridCol>
              </a:tblGrid>
              <a:tr h="504056">
                <a:tc>
                  <a:txBody>
                    <a:bodyPr/>
                    <a:lstStyle/>
                    <a:p>
                      <a:pPr algn="ctr">
                        <a:lnSpc>
                          <a:spcPct val="115000"/>
                        </a:lnSpc>
                        <a:spcAft>
                          <a:spcPts val="0"/>
                        </a:spcAft>
                      </a:pPr>
                      <a:r>
                        <a:rPr lang="sl-SI" sz="2000" dirty="0" smtClean="0">
                          <a:solidFill>
                            <a:schemeClr val="bg1"/>
                          </a:solidFill>
                          <a:effectLst/>
                          <a:latin typeface="Calibri"/>
                          <a:ea typeface="Calibri"/>
                          <a:cs typeface="Times New Roman"/>
                        </a:rPr>
                        <a:t>LETO 2019</a:t>
                      </a:r>
                      <a:endParaRPr lang="sl-SI" sz="2000" dirty="0">
                        <a:solidFill>
                          <a:schemeClr val="bg1"/>
                        </a:solidFill>
                        <a:effectLst/>
                        <a:latin typeface="Calibri"/>
                        <a:ea typeface="Calibri"/>
                        <a:cs typeface="Times New Roman"/>
                      </a:endParaRPr>
                    </a:p>
                  </a:txBody>
                  <a:tcPr marL="68580" marR="68580" marT="0" marB="0"/>
                </a:tc>
                <a:tc>
                  <a:txBody>
                    <a:bodyPr/>
                    <a:lstStyle/>
                    <a:p>
                      <a:pPr algn="ctr"/>
                      <a:r>
                        <a:rPr lang="sl-SI" sz="2000" dirty="0" smtClean="0"/>
                        <a:t>LETO</a:t>
                      </a:r>
                      <a:r>
                        <a:rPr lang="sl-SI" sz="2000" baseline="0" dirty="0" smtClean="0"/>
                        <a:t> 2020</a:t>
                      </a:r>
                      <a:endParaRPr lang="sl-SI" sz="2000" dirty="0"/>
                    </a:p>
                  </a:txBody>
                  <a:tcPr marL="68580" marR="68580" marT="0" marB="0"/>
                </a:tc>
                <a:tc>
                  <a:txBody>
                    <a:bodyPr/>
                    <a:lstStyle/>
                    <a:p>
                      <a:pPr algn="ctr"/>
                      <a:r>
                        <a:rPr lang="sl-SI" sz="2000" dirty="0" smtClean="0"/>
                        <a:t>LETO 2021</a:t>
                      </a:r>
                      <a:endParaRPr lang="sl-SI" sz="2000" dirty="0"/>
                    </a:p>
                  </a:txBody>
                  <a:tcPr marL="68580" marR="68580" marT="0" marB="0"/>
                </a:tc>
                <a:tc>
                  <a:txBody>
                    <a:bodyPr/>
                    <a:lstStyle/>
                    <a:p>
                      <a:pPr algn="ctr">
                        <a:lnSpc>
                          <a:spcPct val="115000"/>
                        </a:lnSpc>
                        <a:spcAft>
                          <a:spcPts val="0"/>
                        </a:spcAft>
                      </a:pPr>
                      <a:r>
                        <a:rPr lang="sl-SI" sz="2000" dirty="0" smtClean="0">
                          <a:solidFill>
                            <a:schemeClr val="bg1"/>
                          </a:solidFill>
                          <a:effectLst/>
                          <a:latin typeface="Calibri"/>
                          <a:ea typeface="Calibri"/>
                          <a:cs typeface="Times New Roman"/>
                        </a:rPr>
                        <a:t>SKUPAJ</a:t>
                      </a:r>
                    </a:p>
                    <a:p>
                      <a:pPr algn="ctr">
                        <a:lnSpc>
                          <a:spcPct val="115000"/>
                        </a:lnSpc>
                        <a:spcAft>
                          <a:spcPts val="0"/>
                        </a:spcAft>
                      </a:pPr>
                      <a:r>
                        <a:rPr lang="sl-SI" sz="2000" dirty="0" smtClean="0">
                          <a:solidFill>
                            <a:schemeClr val="bg1"/>
                          </a:solidFill>
                          <a:effectLst/>
                          <a:latin typeface="Calibri"/>
                          <a:ea typeface="Calibri"/>
                          <a:cs typeface="Times New Roman"/>
                        </a:rPr>
                        <a:t>(2015 – 2021)</a:t>
                      </a:r>
                      <a:endParaRPr lang="sl-SI" sz="20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518856">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GREN 854285</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DIN 854638</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rowSpan="6">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22 BIKOV NA OC PRESKA</a:t>
                      </a:r>
                    </a:p>
                    <a:p>
                      <a:pPr algn="ctr">
                        <a:lnSpc>
                          <a:spcPct val="115000"/>
                        </a:lnSpc>
                        <a:spcAft>
                          <a:spcPts val="0"/>
                        </a:spcAft>
                      </a:pPr>
                      <a:endParaRPr lang="sl-SI" sz="2000" b="1" dirty="0" smtClean="0">
                        <a:solidFill>
                          <a:schemeClr val="tx1"/>
                        </a:solidFill>
                        <a:effectLst/>
                        <a:latin typeface="Calibri"/>
                        <a:ea typeface="Calibri"/>
                        <a:cs typeface="Times New Roman"/>
                      </a:endParaRPr>
                    </a:p>
                    <a:p>
                      <a:pPr algn="ctr">
                        <a:lnSpc>
                          <a:spcPct val="115000"/>
                        </a:lnSpc>
                        <a:spcAft>
                          <a:spcPts val="0"/>
                        </a:spcAft>
                      </a:pPr>
                      <a:endParaRPr lang="sl-SI" sz="2000" b="1" dirty="0" smtClean="0">
                        <a:solidFill>
                          <a:schemeClr val="tx1"/>
                        </a:solidFill>
                        <a:effectLst/>
                        <a:latin typeface="Calibri"/>
                        <a:ea typeface="Calibri"/>
                        <a:cs typeface="Times New Roman"/>
                      </a:endParaRPr>
                    </a:p>
                    <a:p>
                      <a:pPr algn="ctr">
                        <a:lnSpc>
                          <a:spcPct val="115000"/>
                        </a:lnSpc>
                        <a:spcAft>
                          <a:spcPts val="0"/>
                        </a:spcAft>
                      </a:pPr>
                      <a:r>
                        <a:rPr lang="sl-SI" sz="2000" b="1" dirty="0" smtClean="0">
                          <a:solidFill>
                            <a:schemeClr val="tx1"/>
                          </a:solidFill>
                          <a:effectLst/>
                          <a:latin typeface="Calibri"/>
                          <a:ea typeface="Calibri"/>
                          <a:cs typeface="Times New Roman"/>
                        </a:rPr>
                        <a:t>4 BIKI NEUSPEŠNO</a:t>
                      </a:r>
                      <a:r>
                        <a:rPr lang="sl-SI" sz="2000" b="1" baseline="0" dirty="0" smtClean="0">
                          <a:solidFill>
                            <a:schemeClr val="tx1"/>
                          </a:solidFill>
                          <a:effectLst/>
                          <a:latin typeface="Calibri"/>
                          <a:ea typeface="Calibri"/>
                          <a:cs typeface="Times New Roman"/>
                        </a:rPr>
                        <a:t> - RAZLOGI*</a:t>
                      </a:r>
                      <a:endParaRPr lang="sl-SI" sz="2000" b="1" dirty="0" smtClean="0">
                        <a:solidFill>
                          <a:schemeClr val="tx1"/>
                        </a:solidFill>
                        <a:effectLst/>
                        <a:latin typeface="Calibri"/>
                        <a:ea typeface="Calibri"/>
                        <a:cs typeface="Times New Roman"/>
                      </a:endParaRPr>
                    </a:p>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518856">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JARC 854286</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TIM 854622</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518856">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ROMI 854352</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MIKO 854610</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chemeClr val="tx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518856">
                <a:tc>
                  <a:txBody>
                    <a:bodyPr/>
                    <a:lstStyle/>
                    <a:p>
                      <a:pPr algn="ctr">
                        <a:lnSpc>
                          <a:spcPct val="115000"/>
                        </a:lnSpc>
                        <a:spcAft>
                          <a:spcPts val="0"/>
                        </a:spcAft>
                      </a:pPr>
                      <a:r>
                        <a:rPr lang="sl-SI" sz="1100" b="1" dirty="0" smtClean="0">
                          <a:solidFill>
                            <a:schemeClr val="tx1"/>
                          </a:solidFill>
                          <a:effectLst/>
                          <a:latin typeface="Calibri"/>
                          <a:ea typeface="Calibri"/>
                          <a:cs typeface="Times New Roman"/>
                        </a:rPr>
                        <a:t>-</a:t>
                      </a:r>
                      <a:endParaRPr lang="sl-SI" sz="11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rgbClr val="00B050"/>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518856">
                <a:tc>
                  <a:txBody>
                    <a:bodyPr/>
                    <a:lstStyle/>
                    <a:p>
                      <a:pPr algn="ctr">
                        <a:lnSpc>
                          <a:spcPct val="115000"/>
                        </a:lnSpc>
                        <a:spcAft>
                          <a:spcPts val="0"/>
                        </a:spcAft>
                      </a:pPr>
                      <a:r>
                        <a:rPr lang="sl-SI" sz="1100" b="1" dirty="0" smtClean="0">
                          <a:solidFill>
                            <a:schemeClr val="tx1"/>
                          </a:solidFill>
                          <a:effectLst/>
                          <a:latin typeface="Calibri"/>
                          <a:ea typeface="Calibri"/>
                          <a:cs typeface="Times New Roman"/>
                        </a:rPr>
                        <a:t>-</a:t>
                      </a:r>
                      <a:endParaRPr lang="sl-SI" sz="11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sl-SI" sz="2000" b="1" dirty="0" smtClean="0">
                          <a:solidFill>
                            <a:schemeClr val="tx1"/>
                          </a:solidFill>
                          <a:effectLst/>
                          <a:latin typeface="Calibri"/>
                          <a:ea typeface="Calibri"/>
                          <a:cs typeface="Times New Roman"/>
                        </a:rPr>
                        <a:t>-</a:t>
                      </a:r>
                      <a:endParaRPr lang="sl-SI" sz="2000" b="1" dirty="0">
                        <a:solidFill>
                          <a:schemeClr val="tx1"/>
                        </a:solidFill>
                        <a:effectLst/>
                        <a:latin typeface="Calibri"/>
                        <a:ea typeface="Calibri"/>
                        <a:cs typeface="Times New Roman"/>
                      </a:endParaRPr>
                    </a:p>
                  </a:txBody>
                  <a:tcPr marL="68580" marR="68580" marT="0" marB="0"/>
                </a:tc>
                <a:tc vMerge="1">
                  <a:txBody>
                    <a:bodyPr/>
                    <a:lstStyle/>
                    <a:p>
                      <a:pPr algn="ctr">
                        <a:lnSpc>
                          <a:spcPct val="115000"/>
                        </a:lnSpc>
                        <a:spcAft>
                          <a:spcPts val="0"/>
                        </a:spcAft>
                      </a:pPr>
                      <a:endParaRPr lang="sl-SI" sz="2000" b="1" dirty="0">
                        <a:solidFill>
                          <a:srgbClr val="00B050"/>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518856">
                <a:tc>
                  <a:txBody>
                    <a:bodyPr/>
                    <a:lstStyle/>
                    <a:p>
                      <a:pPr algn="ctr">
                        <a:lnSpc>
                          <a:spcPct val="115000"/>
                        </a:lnSpc>
                        <a:spcAft>
                          <a:spcPts val="0"/>
                        </a:spcAft>
                      </a:pPr>
                      <a:r>
                        <a:rPr lang="sl-SI" sz="1100" b="1" dirty="0" smtClean="0">
                          <a:solidFill>
                            <a:schemeClr val="tx1"/>
                          </a:solidFill>
                          <a:effectLst/>
                          <a:latin typeface="Calibri"/>
                          <a:ea typeface="Calibri"/>
                          <a:cs typeface="Times New Roman"/>
                        </a:rPr>
                        <a:t>-</a:t>
                      </a:r>
                      <a:endParaRPr lang="sl-SI" sz="1100" b="1" dirty="0">
                        <a:solidFill>
                          <a:schemeClr val="tx1"/>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2000" b="1" dirty="0" smtClean="0">
                          <a:solidFill>
                            <a:schemeClr val="tx1"/>
                          </a:solidFill>
                          <a:effectLst/>
                          <a:latin typeface="+mn-lt"/>
                          <a:ea typeface="Calibri"/>
                          <a:cs typeface="Times New Roman"/>
                        </a:rPr>
                        <a:t>-</a:t>
                      </a: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sl-SI" sz="2000" b="1" dirty="0" smtClean="0">
                          <a:solidFill>
                            <a:schemeClr val="tx1"/>
                          </a:solidFill>
                          <a:effectLst/>
                          <a:latin typeface="+mn-lt"/>
                          <a:ea typeface="Calibri"/>
                          <a:cs typeface="Times New Roman"/>
                        </a:rPr>
                        <a:t>-</a:t>
                      </a:r>
                    </a:p>
                  </a:txBody>
                  <a:tcPr marL="68580" marR="68580" marT="0" marB="0"/>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sl-SI" sz="2000" b="1" dirty="0" smtClean="0">
                        <a:solidFill>
                          <a:srgbClr val="00B050"/>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
        <p:nvSpPr>
          <p:cNvPr id="3" name="Pravokotnik 2"/>
          <p:cNvSpPr/>
          <p:nvPr/>
        </p:nvSpPr>
        <p:spPr>
          <a:xfrm>
            <a:off x="1119428" y="5805264"/>
            <a:ext cx="2725554" cy="923330"/>
          </a:xfrm>
          <a:prstGeom prst="rect">
            <a:avLst/>
          </a:prstGeom>
        </p:spPr>
        <p:txBody>
          <a:bodyPr wrap="none">
            <a:spAutoFit/>
          </a:bodyPr>
          <a:lstStyle/>
          <a:p>
            <a:r>
              <a:rPr lang="sl-SI" b="1" dirty="0" smtClean="0"/>
              <a:t>*</a:t>
            </a:r>
            <a:r>
              <a:rPr lang="sl-SI" dirty="0" smtClean="0"/>
              <a:t>BIK ZBOLEL</a:t>
            </a:r>
          </a:p>
          <a:p>
            <a:r>
              <a:rPr lang="sl-SI" b="1" dirty="0">
                <a:solidFill>
                  <a:srgbClr val="FF0000"/>
                </a:solidFill>
              </a:rPr>
              <a:t> </a:t>
            </a:r>
            <a:r>
              <a:rPr lang="sl-SI" b="1" dirty="0" smtClean="0">
                <a:solidFill>
                  <a:srgbClr val="FF0000"/>
                </a:solidFill>
              </a:rPr>
              <a:t> </a:t>
            </a:r>
            <a:r>
              <a:rPr lang="sl-SI" dirty="0" smtClean="0"/>
              <a:t>REJEC NI HOTEL DATI BIKA</a:t>
            </a:r>
          </a:p>
          <a:p>
            <a:r>
              <a:rPr lang="sl-SI" b="1" dirty="0">
                <a:solidFill>
                  <a:schemeClr val="accent6">
                    <a:lumMod val="75000"/>
                  </a:schemeClr>
                </a:solidFill>
              </a:rPr>
              <a:t> </a:t>
            </a:r>
            <a:r>
              <a:rPr lang="sl-SI" b="1" dirty="0" smtClean="0">
                <a:solidFill>
                  <a:schemeClr val="accent6">
                    <a:lumMod val="75000"/>
                  </a:schemeClr>
                </a:solidFill>
              </a:rPr>
              <a:t> </a:t>
            </a:r>
            <a:r>
              <a:rPr lang="sl-SI" dirty="0" smtClean="0"/>
              <a:t>BIK NI DAL SEMENA</a:t>
            </a:r>
            <a:endParaRPr lang="sl-SI" dirty="0"/>
          </a:p>
        </p:txBody>
      </p:sp>
    </p:spTree>
    <p:extLst>
      <p:ext uri="{BB962C8B-B14F-4D97-AF65-F5344CB8AC3E}">
        <p14:creationId xmlns:p14="http://schemas.microsoft.com/office/powerpoint/2010/main" val="3953162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3600" b="1" dirty="0" smtClean="0"/>
              <a:t>ŠTEVILO PRVIH OSEMENITEV KRAV PO PASMAH IN LETIH</a:t>
            </a:r>
            <a:endParaRPr lang="sl-SI" sz="36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4282840373"/>
              </p:ext>
            </p:extLst>
          </p:nvPr>
        </p:nvGraphicFramePr>
        <p:xfrm>
          <a:off x="624574" y="1628800"/>
          <a:ext cx="7848870" cy="4074160"/>
        </p:xfrm>
        <a:graphic>
          <a:graphicData uri="http://schemas.openxmlformats.org/drawingml/2006/table">
            <a:tbl>
              <a:tblPr firstRow="1" bandRow="1">
                <a:tableStyleId>{5C22544A-7EE6-4342-B048-85BDC9FD1C3A}</a:tableStyleId>
              </a:tblPr>
              <a:tblGrid>
                <a:gridCol w="1728192">
                  <a:extLst>
                    <a:ext uri="{9D8B030D-6E8A-4147-A177-3AD203B41FA5}">
                      <a16:colId xmlns="" xmlns:a16="http://schemas.microsoft.com/office/drawing/2014/main" val="20000"/>
                    </a:ext>
                  </a:extLst>
                </a:gridCol>
                <a:gridCol w="1584176">
                  <a:extLst>
                    <a:ext uri="{9D8B030D-6E8A-4147-A177-3AD203B41FA5}">
                      <a16:colId xmlns="" xmlns:a16="http://schemas.microsoft.com/office/drawing/2014/main" val="20001"/>
                    </a:ext>
                  </a:extLst>
                </a:gridCol>
                <a:gridCol w="1584176">
                  <a:extLst>
                    <a:ext uri="{9D8B030D-6E8A-4147-A177-3AD203B41FA5}">
                      <a16:colId xmlns="" xmlns:a16="http://schemas.microsoft.com/office/drawing/2014/main" val="20002"/>
                    </a:ext>
                  </a:extLst>
                </a:gridCol>
                <a:gridCol w="1584176">
                  <a:extLst>
                    <a:ext uri="{9D8B030D-6E8A-4147-A177-3AD203B41FA5}">
                      <a16:colId xmlns="" xmlns:a16="http://schemas.microsoft.com/office/drawing/2014/main" val="20003"/>
                    </a:ext>
                  </a:extLst>
                </a:gridCol>
                <a:gridCol w="1368150">
                  <a:extLst>
                    <a:ext uri="{9D8B030D-6E8A-4147-A177-3AD203B41FA5}">
                      <a16:colId xmlns="" xmlns:a16="http://schemas.microsoft.com/office/drawing/2014/main" val="20004"/>
                    </a:ext>
                  </a:extLst>
                </a:gridCol>
              </a:tblGrid>
              <a:tr h="0">
                <a:tc>
                  <a:txBody>
                    <a:bodyPr/>
                    <a:lstStyle/>
                    <a:p>
                      <a:pPr algn="ctr"/>
                      <a:r>
                        <a:rPr lang="sl-SI" b="1" dirty="0" smtClean="0"/>
                        <a:t>LETO</a:t>
                      </a:r>
                      <a:endParaRPr lang="sl-SI" b="1" dirty="0"/>
                    </a:p>
                  </a:txBody>
                  <a:tcPr/>
                </a:tc>
                <a:tc>
                  <a:txBody>
                    <a:bodyPr/>
                    <a:lstStyle/>
                    <a:p>
                      <a:pPr algn="ctr"/>
                      <a:r>
                        <a:rPr lang="sl-SI" b="1" dirty="0" smtClean="0">
                          <a:solidFill>
                            <a:srgbClr val="FF0000"/>
                          </a:solidFill>
                        </a:rPr>
                        <a:t>CK</a:t>
                      </a:r>
                      <a:endParaRPr lang="sl-SI" b="1" dirty="0">
                        <a:solidFill>
                          <a:srgbClr val="FF0000"/>
                        </a:solidFill>
                      </a:endParaRPr>
                    </a:p>
                  </a:txBody>
                  <a:tcPr/>
                </a:tc>
                <a:tc>
                  <a:txBody>
                    <a:bodyPr/>
                    <a:lstStyle/>
                    <a:p>
                      <a:pPr algn="ctr"/>
                      <a:r>
                        <a:rPr lang="sl-SI" b="1" dirty="0" smtClean="0"/>
                        <a:t>RJ</a:t>
                      </a:r>
                      <a:endParaRPr lang="sl-SI" b="1" dirty="0"/>
                    </a:p>
                  </a:txBody>
                  <a:tcPr/>
                </a:tc>
                <a:tc>
                  <a:txBody>
                    <a:bodyPr/>
                    <a:lstStyle/>
                    <a:p>
                      <a:pPr algn="ctr"/>
                      <a:r>
                        <a:rPr lang="sl-SI" b="1" dirty="0" smtClean="0"/>
                        <a:t>ČB</a:t>
                      </a:r>
                      <a:endParaRPr lang="sl-SI" b="1" dirty="0"/>
                    </a:p>
                  </a:txBody>
                  <a:tcPr/>
                </a:tc>
                <a:tc>
                  <a:txBody>
                    <a:bodyPr/>
                    <a:lstStyle/>
                    <a:p>
                      <a:pPr algn="ctr"/>
                      <a:r>
                        <a:rPr lang="sl-SI" b="1" dirty="0" smtClean="0"/>
                        <a:t>MESNA</a:t>
                      </a:r>
                      <a:endParaRPr lang="sl-SI" b="1" dirty="0"/>
                    </a:p>
                  </a:txBody>
                  <a:tcPr/>
                </a:tc>
                <a:extLst>
                  <a:ext uri="{0D108BD9-81ED-4DB2-BD59-A6C34878D82A}">
                    <a16:rowId xmlns="" xmlns:a16="http://schemas.microsoft.com/office/drawing/2014/main" val="10000"/>
                  </a:ext>
                </a:extLst>
              </a:tr>
              <a:tr h="370840">
                <a:tc>
                  <a:txBody>
                    <a:bodyPr/>
                    <a:lstStyle/>
                    <a:p>
                      <a:pPr algn="ctr"/>
                      <a:r>
                        <a:rPr lang="sl-SI" b="1" dirty="0" smtClean="0"/>
                        <a:t>1985</a:t>
                      </a:r>
                      <a:endParaRPr lang="sl-SI" b="1" dirty="0"/>
                    </a:p>
                  </a:txBody>
                  <a:tcPr/>
                </a:tc>
                <a:tc>
                  <a:txBody>
                    <a:bodyPr/>
                    <a:lstStyle/>
                    <a:p>
                      <a:pPr algn="ctr"/>
                      <a:r>
                        <a:rPr lang="sl-SI" b="1" dirty="0" smtClean="0">
                          <a:solidFill>
                            <a:srgbClr val="FF0000"/>
                          </a:solidFill>
                        </a:rPr>
                        <a:t>(160)</a:t>
                      </a:r>
                      <a:endParaRPr lang="sl-SI" b="1" dirty="0">
                        <a:solidFill>
                          <a:srgbClr val="FF0000"/>
                        </a:solidFill>
                      </a:endParaRPr>
                    </a:p>
                  </a:txBody>
                  <a:tcPr/>
                </a:tc>
                <a:tc>
                  <a:txBody>
                    <a:bodyPr/>
                    <a:lstStyle/>
                    <a:p>
                      <a:pPr algn="ctr"/>
                      <a:r>
                        <a:rPr lang="sl-SI" b="1" dirty="0" smtClean="0"/>
                        <a:t>73505</a:t>
                      </a:r>
                      <a:endParaRPr lang="sl-SI" b="1" dirty="0"/>
                    </a:p>
                  </a:txBody>
                  <a:tcPr/>
                </a:tc>
                <a:tc>
                  <a:txBody>
                    <a:bodyPr/>
                    <a:lstStyle/>
                    <a:p>
                      <a:pPr algn="ctr"/>
                      <a:r>
                        <a:rPr lang="sl-SI" b="1" dirty="0" smtClean="0"/>
                        <a:t>20103</a:t>
                      </a:r>
                      <a:endParaRPr lang="sl-SI" b="1" dirty="0"/>
                    </a:p>
                  </a:txBody>
                  <a:tcPr/>
                </a:tc>
                <a:tc>
                  <a:txBody>
                    <a:bodyPr/>
                    <a:lstStyle/>
                    <a:p>
                      <a:pPr algn="ctr"/>
                      <a:r>
                        <a:rPr lang="sl-SI" b="1" dirty="0" smtClean="0"/>
                        <a:t>6864</a:t>
                      </a:r>
                      <a:endParaRPr lang="sl-SI" b="1" dirty="0"/>
                    </a:p>
                  </a:txBody>
                  <a:tcPr/>
                </a:tc>
                <a:extLst>
                  <a:ext uri="{0D108BD9-81ED-4DB2-BD59-A6C34878D82A}">
                    <a16:rowId xmlns="" xmlns:a16="http://schemas.microsoft.com/office/drawing/2014/main" val="10001"/>
                  </a:ext>
                </a:extLst>
              </a:tr>
              <a:tr h="370840">
                <a:tc>
                  <a:txBody>
                    <a:bodyPr/>
                    <a:lstStyle/>
                    <a:p>
                      <a:pPr algn="ctr"/>
                      <a:r>
                        <a:rPr lang="sl-SI" b="1" dirty="0" smtClean="0"/>
                        <a:t>2005</a:t>
                      </a:r>
                      <a:endParaRPr lang="sl-SI" b="1" dirty="0"/>
                    </a:p>
                  </a:txBody>
                  <a:tcPr/>
                </a:tc>
                <a:tc>
                  <a:txBody>
                    <a:bodyPr/>
                    <a:lstStyle/>
                    <a:p>
                      <a:pPr algn="ctr"/>
                      <a:r>
                        <a:rPr lang="sl-SI" b="1" dirty="0" smtClean="0">
                          <a:solidFill>
                            <a:srgbClr val="FF0000"/>
                          </a:solidFill>
                        </a:rPr>
                        <a:t>642</a:t>
                      </a:r>
                      <a:endParaRPr lang="sl-SI" b="1" dirty="0">
                        <a:solidFill>
                          <a:srgbClr val="FF0000"/>
                        </a:solidFill>
                      </a:endParaRPr>
                    </a:p>
                  </a:txBody>
                  <a:tcPr/>
                </a:tc>
                <a:tc>
                  <a:txBody>
                    <a:bodyPr/>
                    <a:lstStyle/>
                    <a:p>
                      <a:pPr algn="ctr"/>
                      <a:r>
                        <a:rPr lang="sl-SI" b="1" dirty="0" smtClean="0"/>
                        <a:t>17801</a:t>
                      </a:r>
                      <a:endParaRPr lang="sl-SI" b="1" dirty="0"/>
                    </a:p>
                  </a:txBody>
                  <a:tcPr/>
                </a:tc>
                <a:tc>
                  <a:txBody>
                    <a:bodyPr/>
                    <a:lstStyle/>
                    <a:p>
                      <a:pPr algn="ctr"/>
                      <a:r>
                        <a:rPr lang="sl-SI" b="1" dirty="0" smtClean="0"/>
                        <a:t>34555</a:t>
                      </a:r>
                      <a:endParaRPr lang="sl-SI" b="1" dirty="0"/>
                    </a:p>
                  </a:txBody>
                  <a:tcPr/>
                </a:tc>
                <a:tc>
                  <a:txBody>
                    <a:bodyPr/>
                    <a:lstStyle/>
                    <a:p>
                      <a:pPr algn="ctr"/>
                      <a:r>
                        <a:rPr lang="sl-SI" b="1" dirty="0" smtClean="0"/>
                        <a:t>24389</a:t>
                      </a:r>
                      <a:endParaRPr lang="sl-SI" b="1" dirty="0"/>
                    </a:p>
                  </a:txBody>
                  <a:tcPr/>
                </a:tc>
                <a:extLst>
                  <a:ext uri="{0D108BD9-81ED-4DB2-BD59-A6C34878D82A}">
                    <a16:rowId xmlns="" xmlns:a16="http://schemas.microsoft.com/office/drawing/2014/main" val="10002"/>
                  </a:ext>
                </a:extLst>
              </a:tr>
              <a:tr h="370840">
                <a:tc>
                  <a:txBody>
                    <a:bodyPr/>
                    <a:lstStyle/>
                    <a:p>
                      <a:pPr algn="ctr"/>
                      <a:r>
                        <a:rPr lang="sl-SI" b="1" dirty="0" smtClean="0"/>
                        <a:t>2010</a:t>
                      </a:r>
                      <a:endParaRPr lang="sl-SI" b="1" dirty="0"/>
                    </a:p>
                  </a:txBody>
                  <a:tcPr/>
                </a:tc>
                <a:tc>
                  <a:txBody>
                    <a:bodyPr/>
                    <a:lstStyle/>
                    <a:p>
                      <a:pPr algn="ctr"/>
                      <a:r>
                        <a:rPr lang="sl-SI" b="1" dirty="0" smtClean="0">
                          <a:solidFill>
                            <a:srgbClr val="FF0000"/>
                          </a:solidFill>
                        </a:rPr>
                        <a:t>780</a:t>
                      </a:r>
                      <a:endParaRPr lang="sl-SI" b="1" dirty="0">
                        <a:solidFill>
                          <a:srgbClr val="FF0000"/>
                        </a:solidFill>
                      </a:endParaRPr>
                    </a:p>
                  </a:txBody>
                  <a:tcPr/>
                </a:tc>
                <a:tc>
                  <a:txBody>
                    <a:bodyPr/>
                    <a:lstStyle/>
                    <a:p>
                      <a:pPr algn="ctr"/>
                      <a:r>
                        <a:rPr lang="sl-SI" b="1" dirty="0" smtClean="0"/>
                        <a:t>13606</a:t>
                      </a:r>
                      <a:endParaRPr lang="sl-SI" b="1" dirty="0"/>
                    </a:p>
                  </a:txBody>
                  <a:tcPr/>
                </a:tc>
                <a:tc>
                  <a:txBody>
                    <a:bodyPr/>
                    <a:lstStyle/>
                    <a:p>
                      <a:pPr algn="ctr"/>
                      <a:r>
                        <a:rPr lang="sl-SI" b="1" dirty="0" smtClean="0"/>
                        <a:t>39561</a:t>
                      </a:r>
                      <a:endParaRPr lang="sl-SI" b="1" dirty="0"/>
                    </a:p>
                  </a:txBody>
                  <a:tcPr/>
                </a:tc>
                <a:tc>
                  <a:txBody>
                    <a:bodyPr/>
                    <a:lstStyle/>
                    <a:p>
                      <a:pPr algn="ctr"/>
                      <a:r>
                        <a:rPr lang="sl-SI" b="1" dirty="0" smtClean="0"/>
                        <a:t>18435</a:t>
                      </a:r>
                      <a:endParaRPr lang="sl-SI" b="1" dirty="0"/>
                    </a:p>
                  </a:txBody>
                  <a:tcPr/>
                </a:tc>
                <a:extLst>
                  <a:ext uri="{0D108BD9-81ED-4DB2-BD59-A6C34878D82A}">
                    <a16:rowId xmlns="" xmlns:a16="http://schemas.microsoft.com/office/drawing/2014/main" val="10003"/>
                  </a:ext>
                </a:extLst>
              </a:tr>
              <a:tr h="370840">
                <a:tc>
                  <a:txBody>
                    <a:bodyPr/>
                    <a:lstStyle/>
                    <a:p>
                      <a:pPr algn="ctr"/>
                      <a:r>
                        <a:rPr lang="sl-SI" b="1" dirty="0" smtClean="0"/>
                        <a:t>2015</a:t>
                      </a:r>
                      <a:endParaRPr lang="sl-SI" b="1" dirty="0"/>
                    </a:p>
                  </a:txBody>
                  <a:tcPr/>
                </a:tc>
                <a:tc>
                  <a:txBody>
                    <a:bodyPr/>
                    <a:lstStyle/>
                    <a:p>
                      <a:pPr algn="ctr"/>
                      <a:r>
                        <a:rPr lang="sl-SI" b="1" dirty="0" smtClean="0">
                          <a:solidFill>
                            <a:srgbClr val="FF0000"/>
                          </a:solidFill>
                        </a:rPr>
                        <a:t>1118</a:t>
                      </a:r>
                      <a:endParaRPr lang="sl-SI" b="1" dirty="0">
                        <a:solidFill>
                          <a:srgbClr val="FF0000"/>
                        </a:solidFill>
                      </a:endParaRPr>
                    </a:p>
                  </a:txBody>
                  <a:tcPr/>
                </a:tc>
                <a:tc>
                  <a:txBody>
                    <a:bodyPr/>
                    <a:lstStyle/>
                    <a:p>
                      <a:pPr algn="ctr"/>
                      <a:r>
                        <a:rPr lang="sl-SI" b="1" dirty="0" smtClean="0"/>
                        <a:t>9952</a:t>
                      </a:r>
                      <a:endParaRPr lang="sl-SI" b="1" dirty="0"/>
                    </a:p>
                  </a:txBody>
                  <a:tcPr/>
                </a:tc>
                <a:tc>
                  <a:txBody>
                    <a:bodyPr/>
                    <a:lstStyle/>
                    <a:p>
                      <a:pPr algn="ctr"/>
                      <a:r>
                        <a:rPr lang="sl-SI" b="1" dirty="0" smtClean="0"/>
                        <a:t>42160</a:t>
                      </a:r>
                      <a:endParaRPr lang="sl-SI" b="1" dirty="0"/>
                    </a:p>
                  </a:txBody>
                  <a:tcPr/>
                </a:tc>
                <a:tc>
                  <a:txBody>
                    <a:bodyPr/>
                    <a:lstStyle/>
                    <a:p>
                      <a:pPr algn="ctr"/>
                      <a:r>
                        <a:rPr lang="sl-SI" b="1" dirty="0" smtClean="0"/>
                        <a:t>17633</a:t>
                      </a:r>
                      <a:endParaRPr lang="sl-SI" b="1" dirty="0"/>
                    </a:p>
                  </a:txBody>
                  <a:tcPr/>
                </a:tc>
                <a:extLst>
                  <a:ext uri="{0D108BD9-81ED-4DB2-BD59-A6C34878D82A}">
                    <a16:rowId xmlns="" xmlns:a16="http://schemas.microsoft.com/office/drawing/2014/main" val="10004"/>
                  </a:ext>
                </a:extLst>
              </a:tr>
              <a:tr h="370840">
                <a:tc>
                  <a:txBody>
                    <a:bodyPr/>
                    <a:lstStyle/>
                    <a:p>
                      <a:pPr algn="ctr"/>
                      <a:r>
                        <a:rPr lang="sl-SI" b="1" dirty="0" smtClean="0"/>
                        <a:t>2016</a:t>
                      </a:r>
                      <a:endParaRPr lang="sl-SI" b="1" dirty="0"/>
                    </a:p>
                  </a:txBody>
                  <a:tcPr/>
                </a:tc>
                <a:tc>
                  <a:txBody>
                    <a:bodyPr/>
                    <a:lstStyle/>
                    <a:p>
                      <a:pPr algn="ctr"/>
                      <a:r>
                        <a:rPr lang="sl-SI" b="1" dirty="0" smtClean="0">
                          <a:solidFill>
                            <a:srgbClr val="FF0000"/>
                          </a:solidFill>
                        </a:rPr>
                        <a:t>1150</a:t>
                      </a:r>
                      <a:endParaRPr lang="sl-SI" b="1" dirty="0">
                        <a:solidFill>
                          <a:srgbClr val="FF0000"/>
                        </a:solidFill>
                      </a:endParaRPr>
                    </a:p>
                  </a:txBody>
                  <a:tcPr/>
                </a:tc>
                <a:tc>
                  <a:txBody>
                    <a:bodyPr/>
                    <a:lstStyle/>
                    <a:p>
                      <a:pPr algn="ctr"/>
                      <a:r>
                        <a:rPr lang="sl-SI" b="1" dirty="0" smtClean="0"/>
                        <a:t>9021</a:t>
                      </a:r>
                      <a:endParaRPr lang="sl-SI" b="1" dirty="0"/>
                    </a:p>
                  </a:txBody>
                  <a:tcPr/>
                </a:tc>
                <a:tc>
                  <a:txBody>
                    <a:bodyPr/>
                    <a:lstStyle/>
                    <a:p>
                      <a:pPr algn="ctr"/>
                      <a:r>
                        <a:rPr lang="sl-SI" b="1" dirty="0" smtClean="0"/>
                        <a:t>40247</a:t>
                      </a:r>
                      <a:endParaRPr lang="sl-SI" b="1" dirty="0"/>
                    </a:p>
                  </a:txBody>
                  <a:tcPr/>
                </a:tc>
                <a:tc>
                  <a:txBody>
                    <a:bodyPr/>
                    <a:lstStyle/>
                    <a:p>
                      <a:pPr algn="ctr"/>
                      <a:r>
                        <a:rPr lang="sl-SI" b="1" dirty="0" smtClean="0"/>
                        <a:t>19253</a:t>
                      </a:r>
                      <a:endParaRPr lang="sl-SI" b="1" dirty="0"/>
                    </a:p>
                  </a:txBody>
                  <a:tcPr/>
                </a:tc>
                <a:extLst>
                  <a:ext uri="{0D108BD9-81ED-4DB2-BD59-A6C34878D82A}">
                    <a16:rowId xmlns="" xmlns:a16="http://schemas.microsoft.com/office/drawing/2014/main" val="10005"/>
                  </a:ext>
                </a:extLst>
              </a:tr>
              <a:tr h="370840">
                <a:tc>
                  <a:txBody>
                    <a:bodyPr/>
                    <a:lstStyle/>
                    <a:p>
                      <a:pPr algn="ctr"/>
                      <a:r>
                        <a:rPr lang="sl-SI" b="1" dirty="0" smtClean="0"/>
                        <a:t>2017</a:t>
                      </a:r>
                      <a:endParaRPr lang="sl-SI" b="1" dirty="0"/>
                    </a:p>
                  </a:txBody>
                  <a:tcPr/>
                </a:tc>
                <a:tc>
                  <a:txBody>
                    <a:bodyPr/>
                    <a:lstStyle/>
                    <a:p>
                      <a:pPr algn="ctr"/>
                      <a:r>
                        <a:rPr lang="sl-SI" b="1" dirty="0" smtClean="0">
                          <a:solidFill>
                            <a:srgbClr val="FF0000"/>
                          </a:solidFill>
                        </a:rPr>
                        <a:t>1127</a:t>
                      </a:r>
                      <a:endParaRPr lang="sl-SI" b="1" dirty="0">
                        <a:solidFill>
                          <a:srgbClr val="FF0000"/>
                        </a:solidFill>
                      </a:endParaRPr>
                    </a:p>
                  </a:txBody>
                  <a:tcPr/>
                </a:tc>
                <a:tc>
                  <a:txBody>
                    <a:bodyPr/>
                    <a:lstStyle/>
                    <a:p>
                      <a:pPr algn="ctr"/>
                      <a:r>
                        <a:rPr lang="sl-SI" b="1" dirty="0" smtClean="0"/>
                        <a:t>8112</a:t>
                      </a:r>
                      <a:endParaRPr lang="sl-SI" b="1" dirty="0"/>
                    </a:p>
                  </a:txBody>
                  <a:tcPr/>
                </a:tc>
                <a:tc>
                  <a:txBody>
                    <a:bodyPr/>
                    <a:lstStyle/>
                    <a:p>
                      <a:pPr algn="ctr"/>
                      <a:r>
                        <a:rPr lang="sl-SI" b="1" dirty="0" smtClean="0"/>
                        <a:t>38749</a:t>
                      </a:r>
                      <a:endParaRPr lang="sl-SI" b="1" dirty="0"/>
                    </a:p>
                  </a:txBody>
                  <a:tcPr/>
                </a:tc>
                <a:tc>
                  <a:txBody>
                    <a:bodyPr/>
                    <a:lstStyle/>
                    <a:p>
                      <a:pPr algn="ctr"/>
                      <a:r>
                        <a:rPr lang="sl-SI" b="1" dirty="0" smtClean="0"/>
                        <a:t>17832</a:t>
                      </a:r>
                      <a:endParaRPr lang="sl-SI" b="1" dirty="0"/>
                    </a:p>
                  </a:txBody>
                  <a:tcPr/>
                </a:tc>
                <a:extLst>
                  <a:ext uri="{0D108BD9-81ED-4DB2-BD59-A6C34878D82A}">
                    <a16:rowId xmlns="" xmlns:a16="http://schemas.microsoft.com/office/drawing/2014/main" val="10006"/>
                  </a:ext>
                </a:extLst>
              </a:tr>
              <a:tr h="370840">
                <a:tc>
                  <a:txBody>
                    <a:bodyPr/>
                    <a:lstStyle/>
                    <a:p>
                      <a:pPr algn="ctr"/>
                      <a:r>
                        <a:rPr lang="sl-SI" b="1" dirty="0" smtClean="0"/>
                        <a:t>2018</a:t>
                      </a:r>
                      <a:endParaRPr lang="sl-SI" b="1" dirty="0"/>
                    </a:p>
                  </a:txBody>
                  <a:tcPr/>
                </a:tc>
                <a:tc>
                  <a:txBody>
                    <a:bodyPr/>
                    <a:lstStyle/>
                    <a:p>
                      <a:pPr algn="ctr"/>
                      <a:r>
                        <a:rPr lang="sl-SI" b="1" dirty="0" smtClean="0">
                          <a:solidFill>
                            <a:srgbClr val="FF0000"/>
                          </a:solidFill>
                        </a:rPr>
                        <a:t>1048</a:t>
                      </a:r>
                      <a:endParaRPr lang="sl-SI" b="1" dirty="0">
                        <a:solidFill>
                          <a:srgbClr val="FF0000"/>
                        </a:solidFill>
                      </a:endParaRPr>
                    </a:p>
                  </a:txBody>
                  <a:tcPr/>
                </a:tc>
                <a:tc>
                  <a:txBody>
                    <a:bodyPr/>
                    <a:lstStyle/>
                    <a:p>
                      <a:pPr algn="ctr"/>
                      <a:r>
                        <a:rPr lang="sl-SI" b="1" dirty="0" smtClean="0"/>
                        <a:t>7761</a:t>
                      </a:r>
                      <a:endParaRPr lang="sl-SI" b="1" dirty="0"/>
                    </a:p>
                  </a:txBody>
                  <a:tcPr/>
                </a:tc>
                <a:tc>
                  <a:txBody>
                    <a:bodyPr/>
                    <a:lstStyle/>
                    <a:p>
                      <a:pPr algn="ctr"/>
                      <a:r>
                        <a:rPr lang="sl-SI" b="1" dirty="0" smtClean="0"/>
                        <a:t>38645</a:t>
                      </a:r>
                      <a:endParaRPr lang="sl-SI" b="1" dirty="0"/>
                    </a:p>
                  </a:txBody>
                  <a:tcPr/>
                </a:tc>
                <a:tc>
                  <a:txBody>
                    <a:bodyPr/>
                    <a:lstStyle/>
                    <a:p>
                      <a:pPr algn="ctr"/>
                      <a:r>
                        <a:rPr lang="sl-SI" b="1" dirty="0" smtClean="0"/>
                        <a:t>17846</a:t>
                      </a:r>
                      <a:endParaRPr lang="sl-SI" b="1" dirty="0"/>
                    </a:p>
                  </a:txBody>
                  <a:tcPr/>
                </a:tc>
                <a:extLst>
                  <a:ext uri="{0D108BD9-81ED-4DB2-BD59-A6C34878D82A}">
                    <a16:rowId xmlns="" xmlns:a16="http://schemas.microsoft.com/office/drawing/2014/main" val="10007"/>
                  </a:ext>
                </a:extLst>
              </a:tr>
              <a:tr h="370840">
                <a:tc>
                  <a:txBody>
                    <a:bodyPr/>
                    <a:lstStyle/>
                    <a:p>
                      <a:pPr algn="ctr"/>
                      <a:r>
                        <a:rPr lang="sl-SI" b="1" dirty="0" smtClean="0"/>
                        <a:t>2019</a:t>
                      </a:r>
                      <a:endParaRPr lang="sl-SI" b="1" dirty="0"/>
                    </a:p>
                  </a:txBody>
                  <a:tcPr/>
                </a:tc>
                <a:tc>
                  <a:txBody>
                    <a:bodyPr/>
                    <a:lstStyle/>
                    <a:p>
                      <a:pPr algn="ctr"/>
                      <a:r>
                        <a:rPr lang="sl-SI" b="1" dirty="0" smtClean="0">
                          <a:solidFill>
                            <a:srgbClr val="FF0000"/>
                          </a:solidFill>
                        </a:rPr>
                        <a:t>1021</a:t>
                      </a:r>
                      <a:endParaRPr lang="sl-SI" b="1" dirty="0">
                        <a:solidFill>
                          <a:srgbClr val="FF0000"/>
                        </a:solidFill>
                      </a:endParaRPr>
                    </a:p>
                  </a:txBody>
                  <a:tcPr/>
                </a:tc>
                <a:tc>
                  <a:txBody>
                    <a:bodyPr/>
                    <a:lstStyle/>
                    <a:p>
                      <a:pPr algn="ctr"/>
                      <a:r>
                        <a:rPr lang="sl-SI" b="1" dirty="0" smtClean="0"/>
                        <a:t>7527</a:t>
                      </a:r>
                      <a:endParaRPr lang="sl-SI" b="1" dirty="0"/>
                    </a:p>
                  </a:txBody>
                  <a:tcPr/>
                </a:tc>
                <a:tc>
                  <a:txBody>
                    <a:bodyPr/>
                    <a:lstStyle/>
                    <a:p>
                      <a:pPr algn="ctr"/>
                      <a:r>
                        <a:rPr lang="sl-SI" b="1" dirty="0" smtClean="0"/>
                        <a:t>38581</a:t>
                      </a:r>
                      <a:endParaRPr lang="sl-SI" b="1" dirty="0"/>
                    </a:p>
                  </a:txBody>
                  <a:tcPr/>
                </a:tc>
                <a:tc>
                  <a:txBody>
                    <a:bodyPr/>
                    <a:lstStyle/>
                    <a:p>
                      <a:pPr algn="ctr"/>
                      <a:r>
                        <a:rPr lang="sl-SI" b="1" dirty="0" smtClean="0"/>
                        <a:t>18149</a:t>
                      </a:r>
                      <a:endParaRPr lang="sl-SI" b="1" dirty="0"/>
                    </a:p>
                  </a:txBody>
                  <a:tcPr/>
                </a:tc>
                <a:extLst>
                  <a:ext uri="{0D108BD9-81ED-4DB2-BD59-A6C34878D82A}">
                    <a16:rowId xmlns="" xmlns:a16="http://schemas.microsoft.com/office/drawing/2014/main" val="10008"/>
                  </a:ext>
                </a:extLst>
              </a:tr>
              <a:tr h="370840">
                <a:tc>
                  <a:txBody>
                    <a:bodyPr/>
                    <a:lstStyle/>
                    <a:p>
                      <a:pPr algn="ctr"/>
                      <a:r>
                        <a:rPr lang="sl-SI" b="1" dirty="0" smtClean="0"/>
                        <a:t>2020</a:t>
                      </a:r>
                      <a:endParaRPr lang="sl-SI" b="1" dirty="0"/>
                    </a:p>
                  </a:txBody>
                  <a:tcPr/>
                </a:tc>
                <a:tc>
                  <a:txBody>
                    <a:bodyPr/>
                    <a:lstStyle/>
                    <a:p>
                      <a:pPr algn="ctr"/>
                      <a:r>
                        <a:rPr lang="sl-SI" b="1" dirty="0" smtClean="0">
                          <a:solidFill>
                            <a:srgbClr val="FF0000"/>
                          </a:solidFill>
                        </a:rPr>
                        <a:t>1087</a:t>
                      </a:r>
                      <a:endParaRPr lang="sl-SI" b="1" dirty="0">
                        <a:solidFill>
                          <a:srgbClr val="FF0000"/>
                        </a:solidFill>
                      </a:endParaRPr>
                    </a:p>
                  </a:txBody>
                  <a:tcPr/>
                </a:tc>
                <a:tc>
                  <a:txBody>
                    <a:bodyPr/>
                    <a:lstStyle/>
                    <a:p>
                      <a:pPr algn="ctr"/>
                      <a:r>
                        <a:rPr lang="sl-SI" b="1" dirty="0" smtClean="0"/>
                        <a:t>7235</a:t>
                      </a:r>
                      <a:endParaRPr lang="sl-SI" b="1" dirty="0"/>
                    </a:p>
                  </a:txBody>
                  <a:tcPr/>
                </a:tc>
                <a:tc>
                  <a:txBody>
                    <a:bodyPr/>
                    <a:lstStyle/>
                    <a:p>
                      <a:pPr algn="ctr"/>
                      <a:r>
                        <a:rPr lang="sl-SI" b="1" dirty="0" smtClean="0"/>
                        <a:t>39311</a:t>
                      </a:r>
                      <a:endParaRPr lang="sl-SI" b="1" dirty="0"/>
                    </a:p>
                  </a:txBody>
                  <a:tcPr/>
                </a:tc>
                <a:tc>
                  <a:txBody>
                    <a:bodyPr/>
                    <a:lstStyle/>
                    <a:p>
                      <a:pPr algn="ctr"/>
                      <a:r>
                        <a:rPr lang="sl-SI" b="1" dirty="0" smtClean="0"/>
                        <a:t>18035</a:t>
                      </a:r>
                      <a:endParaRPr lang="sl-SI" b="1" dirty="0"/>
                    </a:p>
                  </a:txBody>
                  <a:tcPr/>
                </a:tc>
                <a:extLst>
                  <a:ext uri="{0D108BD9-81ED-4DB2-BD59-A6C34878D82A}">
                    <a16:rowId xmlns="" xmlns:a16="http://schemas.microsoft.com/office/drawing/2014/main" val="10009"/>
                  </a:ext>
                </a:extLst>
              </a:tr>
              <a:tr h="370840">
                <a:tc>
                  <a:txBody>
                    <a:bodyPr/>
                    <a:lstStyle/>
                    <a:p>
                      <a:pPr algn="ctr"/>
                      <a:r>
                        <a:rPr lang="sl-SI" b="1" dirty="0" smtClean="0"/>
                        <a:t>2021</a:t>
                      </a:r>
                      <a:endParaRPr lang="sl-SI" b="1" dirty="0"/>
                    </a:p>
                  </a:txBody>
                  <a:tcPr/>
                </a:tc>
                <a:tc>
                  <a:txBody>
                    <a:bodyPr/>
                    <a:lstStyle/>
                    <a:p>
                      <a:pPr algn="ctr"/>
                      <a:r>
                        <a:rPr lang="sl-SI" b="1" dirty="0" smtClean="0">
                          <a:solidFill>
                            <a:srgbClr val="FF0000"/>
                          </a:solidFill>
                        </a:rPr>
                        <a:t>1134</a:t>
                      </a:r>
                      <a:endParaRPr lang="sl-SI" b="1" dirty="0">
                        <a:solidFill>
                          <a:srgbClr val="FF0000"/>
                        </a:solidFill>
                      </a:endParaRPr>
                    </a:p>
                  </a:txBody>
                  <a:tcPr/>
                </a:tc>
                <a:tc>
                  <a:txBody>
                    <a:bodyPr/>
                    <a:lstStyle/>
                    <a:p>
                      <a:pPr algn="ctr"/>
                      <a:r>
                        <a:rPr lang="sl-SI" b="1" dirty="0" smtClean="0"/>
                        <a:t>6984</a:t>
                      </a:r>
                      <a:endParaRPr lang="sl-SI" b="1" dirty="0"/>
                    </a:p>
                  </a:txBody>
                  <a:tcPr/>
                </a:tc>
                <a:tc>
                  <a:txBody>
                    <a:bodyPr/>
                    <a:lstStyle/>
                    <a:p>
                      <a:pPr algn="ctr"/>
                      <a:r>
                        <a:rPr lang="sl-SI" b="1" dirty="0" smtClean="0"/>
                        <a:t>39292</a:t>
                      </a:r>
                      <a:endParaRPr lang="sl-SI" b="1" dirty="0"/>
                    </a:p>
                  </a:txBody>
                  <a:tcPr/>
                </a:tc>
                <a:tc>
                  <a:txBody>
                    <a:bodyPr/>
                    <a:lstStyle/>
                    <a:p>
                      <a:pPr algn="ctr"/>
                      <a:r>
                        <a:rPr lang="sl-SI" b="1" dirty="0" smtClean="0"/>
                        <a:t>18880</a:t>
                      </a:r>
                      <a:endParaRPr lang="sl-SI" b="1" dirty="0"/>
                    </a:p>
                  </a:txBody>
                  <a:tcPr/>
                </a:tc>
                <a:extLst>
                  <a:ext uri="{0D108BD9-81ED-4DB2-BD59-A6C34878D82A}">
                    <a16:rowId xmlns="" xmlns:a16="http://schemas.microsoft.com/office/drawing/2014/main" val="10010"/>
                  </a:ext>
                </a:extLst>
              </a:tr>
            </a:tbl>
          </a:graphicData>
        </a:graphic>
      </p:graphicFrame>
      <p:sp>
        <p:nvSpPr>
          <p:cNvPr id="5" name="Pravokotnik 4"/>
          <p:cNvSpPr/>
          <p:nvPr/>
        </p:nvSpPr>
        <p:spPr>
          <a:xfrm>
            <a:off x="611560" y="6309320"/>
            <a:ext cx="1620380" cy="369332"/>
          </a:xfrm>
          <a:prstGeom prst="rect">
            <a:avLst/>
          </a:prstGeom>
        </p:spPr>
        <p:txBody>
          <a:bodyPr wrap="none">
            <a:spAutoFit/>
          </a:bodyPr>
          <a:lstStyle/>
          <a:p>
            <a:r>
              <a:rPr lang="sl-SI" dirty="0"/>
              <a:t>Vir: OC </a:t>
            </a:r>
            <a:r>
              <a:rPr lang="sl-SI" dirty="0" smtClean="0"/>
              <a:t>Preska; </a:t>
            </a:r>
            <a:endParaRPr lang="sl-SI" dirty="0"/>
          </a:p>
        </p:txBody>
      </p:sp>
    </p:spTree>
    <p:extLst>
      <p:ext uri="{BB962C8B-B14F-4D97-AF65-F5344CB8AC3E}">
        <p14:creationId xmlns:p14="http://schemas.microsoft.com/office/powerpoint/2010/main" val="3772994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32656"/>
            <a:ext cx="8229600" cy="936104"/>
          </a:xfrm>
        </p:spPr>
        <p:txBody>
          <a:bodyPr>
            <a:normAutofit fontScale="90000"/>
          </a:bodyPr>
          <a:lstStyle/>
          <a:p>
            <a:r>
              <a:rPr lang="sl-SI" sz="3600" b="1" dirty="0" smtClean="0"/>
              <a:t>MLEČNOST KRAV (305 dni) CIKASTE PASME</a:t>
            </a:r>
            <a:br>
              <a:rPr lang="sl-SI" sz="3600" b="1" dirty="0" smtClean="0"/>
            </a:br>
            <a:r>
              <a:rPr lang="sl-SI" sz="3600" b="1" dirty="0" smtClean="0"/>
              <a:t>(</a:t>
            </a:r>
            <a:r>
              <a:rPr lang="sl-SI" sz="3600" b="1" dirty="0" smtClean="0">
                <a:solidFill>
                  <a:srgbClr val="FF0000"/>
                </a:solidFill>
              </a:rPr>
              <a:t>*</a:t>
            </a:r>
            <a:r>
              <a:rPr lang="sl-SI" sz="3600" b="1" dirty="0" smtClean="0"/>
              <a:t>letna mlečnost</a:t>
            </a:r>
            <a:r>
              <a:rPr lang="sl-SI" sz="3600" b="1" dirty="0"/>
              <a:t>)</a:t>
            </a:r>
          </a:p>
        </p:txBody>
      </p:sp>
      <p:graphicFrame>
        <p:nvGraphicFramePr>
          <p:cNvPr id="5" name="Ograda vsebine 4"/>
          <p:cNvGraphicFramePr>
            <a:graphicFrameLocks noGrp="1"/>
          </p:cNvGraphicFramePr>
          <p:nvPr>
            <p:ph idx="1"/>
            <p:extLst>
              <p:ext uri="{D42A27DB-BD31-4B8C-83A1-F6EECF244321}">
                <p14:modId xmlns:p14="http://schemas.microsoft.com/office/powerpoint/2010/main" val="1149817206"/>
              </p:ext>
            </p:extLst>
          </p:nvPr>
        </p:nvGraphicFramePr>
        <p:xfrm>
          <a:off x="467544" y="1412776"/>
          <a:ext cx="8229602" cy="4877524"/>
        </p:xfrm>
        <a:graphic>
          <a:graphicData uri="http://schemas.openxmlformats.org/drawingml/2006/table">
            <a:tbl>
              <a:tblPr firstRow="1" bandRow="1">
                <a:tableStyleId>{5C22544A-7EE6-4342-B048-85BDC9FD1C3A}</a:tableStyleId>
              </a:tblPr>
              <a:tblGrid>
                <a:gridCol w="1451746">
                  <a:extLst>
                    <a:ext uri="{9D8B030D-6E8A-4147-A177-3AD203B41FA5}">
                      <a16:colId xmlns="" xmlns:a16="http://schemas.microsoft.com/office/drawing/2014/main" val="20000"/>
                    </a:ext>
                  </a:extLst>
                </a:gridCol>
                <a:gridCol w="970872">
                  <a:extLst>
                    <a:ext uri="{9D8B030D-6E8A-4147-A177-3AD203B41FA5}">
                      <a16:colId xmlns="" xmlns:a16="http://schemas.microsoft.com/office/drawing/2014/main" val="20001"/>
                    </a:ext>
                  </a:extLst>
                </a:gridCol>
                <a:gridCol w="1476158">
                  <a:extLst>
                    <a:ext uri="{9D8B030D-6E8A-4147-A177-3AD203B41FA5}">
                      <a16:colId xmlns="" xmlns:a16="http://schemas.microsoft.com/office/drawing/2014/main" val="20002"/>
                    </a:ext>
                  </a:extLst>
                </a:gridCol>
                <a:gridCol w="1427334">
                  <a:extLst>
                    <a:ext uri="{9D8B030D-6E8A-4147-A177-3AD203B41FA5}">
                      <a16:colId xmlns="" xmlns:a16="http://schemas.microsoft.com/office/drawing/2014/main" val="20003"/>
                    </a:ext>
                  </a:extLst>
                </a:gridCol>
                <a:gridCol w="1451746">
                  <a:extLst>
                    <a:ext uri="{9D8B030D-6E8A-4147-A177-3AD203B41FA5}">
                      <a16:colId xmlns="" xmlns:a16="http://schemas.microsoft.com/office/drawing/2014/main" val="20004"/>
                    </a:ext>
                  </a:extLst>
                </a:gridCol>
                <a:gridCol w="1451746">
                  <a:extLst>
                    <a:ext uri="{9D8B030D-6E8A-4147-A177-3AD203B41FA5}">
                      <a16:colId xmlns="" xmlns:a16="http://schemas.microsoft.com/office/drawing/2014/main" val="20005"/>
                    </a:ext>
                  </a:extLst>
                </a:gridCol>
              </a:tblGrid>
              <a:tr h="366484">
                <a:tc>
                  <a:txBody>
                    <a:bodyPr/>
                    <a:lstStyle/>
                    <a:p>
                      <a:pPr algn="ctr"/>
                      <a:r>
                        <a:rPr lang="sl-SI" sz="1400" dirty="0" smtClean="0"/>
                        <a:t>LETO</a:t>
                      </a:r>
                      <a:endParaRPr lang="sl-SI" sz="1400" dirty="0"/>
                    </a:p>
                  </a:txBody>
                  <a:tcPr/>
                </a:tc>
                <a:tc>
                  <a:txBody>
                    <a:bodyPr/>
                    <a:lstStyle/>
                    <a:p>
                      <a:pPr algn="ctr"/>
                      <a:r>
                        <a:rPr lang="sl-SI" sz="1400" dirty="0" smtClean="0"/>
                        <a:t>PASMA</a:t>
                      </a:r>
                      <a:endParaRPr lang="sl-SI" sz="1400" dirty="0"/>
                    </a:p>
                  </a:txBody>
                  <a:tcPr/>
                </a:tc>
                <a:tc>
                  <a:txBody>
                    <a:bodyPr/>
                    <a:lstStyle/>
                    <a:p>
                      <a:pPr algn="ctr"/>
                      <a:r>
                        <a:rPr lang="sl-SI" sz="1400" dirty="0" smtClean="0"/>
                        <a:t>LAK.</a:t>
                      </a:r>
                      <a:r>
                        <a:rPr lang="sl-SI" sz="1400" baseline="0" dirty="0" smtClean="0"/>
                        <a:t> ZAKLJ.</a:t>
                      </a:r>
                      <a:endParaRPr lang="sl-SI" sz="1400" dirty="0"/>
                    </a:p>
                  </a:txBody>
                  <a:tcPr/>
                </a:tc>
                <a:tc>
                  <a:txBody>
                    <a:bodyPr/>
                    <a:lstStyle/>
                    <a:p>
                      <a:pPr algn="ctr"/>
                      <a:r>
                        <a:rPr lang="sl-SI" sz="1400" dirty="0" smtClean="0"/>
                        <a:t>MLEKO (KG)</a:t>
                      </a:r>
                      <a:endParaRPr lang="sl-SI" sz="1400" dirty="0"/>
                    </a:p>
                  </a:txBody>
                  <a:tcPr/>
                </a:tc>
                <a:tc>
                  <a:txBody>
                    <a:bodyPr/>
                    <a:lstStyle/>
                    <a:p>
                      <a:pPr algn="ctr"/>
                      <a:r>
                        <a:rPr lang="sl-SI" sz="1400" dirty="0" smtClean="0"/>
                        <a:t>MAŠČ. (KG)</a:t>
                      </a:r>
                      <a:endParaRPr lang="sl-SI" sz="1400" dirty="0"/>
                    </a:p>
                  </a:txBody>
                  <a:tcPr/>
                </a:tc>
                <a:tc>
                  <a:txBody>
                    <a:bodyPr/>
                    <a:lstStyle/>
                    <a:p>
                      <a:pPr algn="ctr"/>
                      <a:r>
                        <a:rPr lang="sl-SI" sz="1400" dirty="0" smtClean="0"/>
                        <a:t>BELJ. (KG)</a:t>
                      </a:r>
                      <a:endParaRPr lang="sl-SI" sz="1400" dirty="0"/>
                    </a:p>
                  </a:txBody>
                  <a:tcPr/>
                </a:tc>
                <a:extLst>
                  <a:ext uri="{0D108BD9-81ED-4DB2-BD59-A6C34878D82A}">
                    <a16:rowId xmlns="" xmlns:a16="http://schemas.microsoft.com/office/drawing/2014/main" val="10000"/>
                  </a:ext>
                </a:extLst>
              </a:tr>
              <a:tr h="301220">
                <a:tc rowSpan="4">
                  <a:txBody>
                    <a:bodyPr/>
                    <a:lstStyle/>
                    <a:p>
                      <a:pPr algn="ctr"/>
                      <a:r>
                        <a:rPr lang="sl-SI" sz="1400" dirty="0" smtClean="0"/>
                        <a:t>1955</a:t>
                      </a:r>
                      <a:r>
                        <a:rPr lang="sl-SI" sz="1400" dirty="0" smtClean="0">
                          <a:solidFill>
                            <a:srgbClr val="FF0000"/>
                          </a:solidFill>
                        </a:rPr>
                        <a:t>*</a:t>
                      </a:r>
                      <a:endParaRPr lang="sl-SI" sz="1400" dirty="0">
                        <a:solidFill>
                          <a:srgbClr val="FF0000"/>
                        </a:solidFill>
                      </a:endParaRPr>
                    </a:p>
                  </a:txBody>
                  <a:tcPr/>
                </a:tc>
                <a:tc>
                  <a:txBody>
                    <a:bodyPr/>
                    <a:lstStyle/>
                    <a:p>
                      <a:pPr algn="ctr"/>
                      <a:r>
                        <a:rPr lang="sl-SI" sz="1400" b="1" dirty="0" smtClean="0">
                          <a:solidFill>
                            <a:schemeClr val="tx1"/>
                          </a:solidFill>
                        </a:rPr>
                        <a:t>CK</a:t>
                      </a:r>
                      <a:endParaRPr lang="sl-SI" sz="1400" b="1" dirty="0">
                        <a:solidFill>
                          <a:schemeClr val="tx1"/>
                        </a:solidFill>
                      </a:endParaRPr>
                    </a:p>
                  </a:txBody>
                  <a:tcPr/>
                </a:tc>
                <a:tc>
                  <a:txBody>
                    <a:bodyPr/>
                    <a:lstStyle/>
                    <a:p>
                      <a:pPr algn="ctr"/>
                      <a:r>
                        <a:rPr lang="sl-SI" sz="1400" b="1" dirty="0" smtClean="0">
                          <a:solidFill>
                            <a:schemeClr val="tx1"/>
                          </a:solidFill>
                        </a:rPr>
                        <a:t>2647</a:t>
                      </a:r>
                      <a:endParaRPr lang="sl-SI" sz="1400" b="1" dirty="0">
                        <a:solidFill>
                          <a:schemeClr val="tx1"/>
                        </a:solidFill>
                      </a:endParaRPr>
                    </a:p>
                  </a:txBody>
                  <a:tcPr/>
                </a:tc>
                <a:tc>
                  <a:txBody>
                    <a:bodyPr/>
                    <a:lstStyle/>
                    <a:p>
                      <a:pPr algn="ctr"/>
                      <a:r>
                        <a:rPr lang="sl-SI" sz="1400" b="1" dirty="0" smtClean="0">
                          <a:solidFill>
                            <a:schemeClr val="tx1"/>
                          </a:solidFill>
                        </a:rPr>
                        <a:t>2282</a:t>
                      </a:r>
                      <a:endParaRPr lang="sl-SI" sz="1400" b="1" dirty="0">
                        <a:solidFill>
                          <a:schemeClr val="tx1"/>
                        </a:solidFill>
                      </a:endParaRPr>
                    </a:p>
                  </a:txBody>
                  <a:tcPr/>
                </a:tc>
                <a:tc>
                  <a:txBody>
                    <a:bodyPr/>
                    <a:lstStyle/>
                    <a:p>
                      <a:pPr algn="ctr"/>
                      <a:r>
                        <a:rPr lang="sl-SI" sz="1400" b="1" dirty="0" smtClean="0">
                          <a:solidFill>
                            <a:schemeClr val="tx1"/>
                          </a:solidFill>
                        </a:rPr>
                        <a:t>3,81%</a:t>
                      </a:r>
                      <a:endParaRPr lang="sl-SI" sz="1400" b="1" dirty="0">
                        <a:solidFill>
                          <a:schemeClr val="tx1"/>
                        </a:solidFill>
                      </a:endParaRPr>
                    </a:p>
                  </a:txBody>
                  <a:tcPr/>
                </a:tc>
                <a:tc>
                  <a:txBody>
                    <a:bodyPr/>
                    <a:lstStyle/>
                    <a:p>
                      <a:pPr algn="ctr"/>
                      <a:r>
                        <a:rPr lang="sl-SI" sz="1400" b="1" dirty="0" smtClean="0">
                          <a:solidFill>
                            <a:schemeClr val="tx1"/>
                          </a:solidFill>
                        </a:rPr>
                        <a:t>-</a:t>
                      </a:r>
                      <a:endParaRPr lang="sl-SI" sz="1400" b="1" dirty="0">
                        <a:solidFill>
                          <a:schemeClr val="tx1"/>
                        </a:solidFill>
                      </a:endParaRPr>
                    </a:p>
                  </a:txBody>
                  <a:tcPr/>
                </a:tc>
                <a:extLst>
                  <a:ext uri="{0D108BD9-81ED-4DB2-BD59-A6C34878D82A}">
                    <a16:rowId xmlns="" xmlns:a16="http://schemas.microsoft.com/office/drawing/2014/main" val="10001"/>
                  </a:ext>
                </a:extLst>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10053</a:t>
                      </a:r>
                      <a:endParaRPr lang="sl-SI" sz="1200" dirty="0"/>
                    </a:p>
                  </a:txBody>
                  <a:tcPr/>
                </a:tc>
                <a:tc>
                  <a:txBody>
                    <a:bodyPr/>
                    <a:lstStyle/>
                    <a:p>
                      <a:pPr algn="ctr"/>
                      <a:r>
                        <a:rPr lang="sl-SI" sz="1200" dirty="0" smtClean="0"/>
                        <a:t>2906</a:t>
                      </a:r>
                      <a:endParaRPr lang="sl-SI" sz="1200" dirty="0"/>
                    </a:p>
                  </a:txBody>
                  <a:tcPr/>
                </a:tc>
                <a:tc>
                  <a:txBody>
                    <a:bodyPr/>
                    <a:lstStyle/>
                    <a:p>
                      <a:pPr algn="ctr"/>
                      <a:r>
                        <a:rPr lang="sl-SI" sz="1200" dirty="0" smtClean="0"/>
                        <a:t>3,67%</a:t>
                      </a:r>
                      <a:endParaRPr lang="sl-SI" sz="1200" dirty="0"/>
                    </a:p>
                  </a:txBody>
                  <a:tcPr/>
                </a:tc>
                <a:tc>
                  <a:txBody>
                    <a:bodyPr/>
                    <a:lstStyle/>
                    <a:p>
                      <a:pPr algn="ctr"/>
                      <a:r>
                        <a:rPr lang="sl-SI" sz="1200" dirty="0" smtClean="0"/>
                        <a:t>-</a:t>
                      </a:r>
                      <a:endParaRPr lang="sl-SI" sz="1200" dirty="0"/>
                    </a:p>
                  </a:txBody>
                  <a:tcPr/>
                </a:tc>
                <a:extLst>
                  <a:ext uri="{0D108BD9-81ED-4DB2-BD59-A6C34878D82A}">
                    <a16:rowId xmlns="" xmlns:a16="http://schemas.microsoft.com/office/drawing/2014/main" val="10002"/>
                  </a:ext>
                </a:extLst>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4611</a:t>
                      </a:r>
                      <a:endParaRPr lang="sl-SI" sz="1200" dirty="0"/>
                    </a:p>
                  </a:txBody>
                  <a:tcPr/>
                </a:tc>
                <a:tc>
                  <a:txBody>
                    <a:bodyPr/>
                    <a:lstStyle/>
                    <a:p>
                      <a:pPr algn="ctr"/>
                      <a:r>
                        <a:rPr lang="sl-SI" sz="1200" dirty="0" smtClean="0"/>
                        <a:t>3034</a:t>
                      </a:r>
                      <a:endParaRPr lang="sl-SI" sz="1200" dirty="0"/>
                    </a:p>
                  </a:txBody>
                  <a:tcPr/>
                </a:tc>
                <a:tc>
                  <a:txBody>
                    <a:bodyPr/>
                    <a:lstStyle/>
                    <a:p>
                      <a:pPr algn="ctr"/>
                      <a:r>
                        <a:rPr lang="sl-SI" sz="1200" dirty="0" smtClean="0"/>
                        <a:t>3,91%</a:t>
                      </a:r>
                      <a:endParaRPr lang="sl-SI" sz="1200" dirty="0"/>
                    </a:p>
                  </a:txBody>
                  <a:tcPr/>
                </a:tc>
                <a:tc>
                  <a:txBody>
                    <a:bodyPr/>
                    <a:lstStyle/>
                    <a:p>
                      <a:pPr algn="ctr"/>
                      <a:r>
                        <a:rPr lang="sl-SI" sz="1200" dirty="0" smtClean="0"/>
                        <a:t>-</a:t>
                      </a:r>
                      <a:endParaRPr lang="sl-SI" sz="1200" dirty="0"/>
                    </a:p>
                  </a:txBody>
                  <a:tcPr/>
                </a:tc>
                <a:extLst>
                  <a:ext uri="{0D108BD9-81ED-4DB2-BD59-A6C34878D82A}">
                    <a16:rowId xmlns="" xmlns:a16="http://schemas.microsoft.com/office/drawing/2014/main" val="10003"/>
                  </a:ext>
                </a:extLst>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tc>
                  <a:txBody>
                    <a:bodyPr/>
                    <a:lstStyle/>
                    <a:p>
                      <a:pPr algn="ctr"/>
                      <a:r>
                        <a:rPr lang="sl-SI" sz="1200" dirty="0" smtClean="0"/>
                        <a:t>-</a:t>
                      </a:r>
                      <a:endParaRPr lang="sl-SI" sz="1200" dirty="0"/>
                    </a:p>
                  </a:txBody>
                  <a:tcPr/>
                </a:tc>
                <a:extLst>
                  <a:ext uri="{0D108BD9-81ED-4DB2-BD59-A6C34878D82A}">
                    <a16:rowId xmlns="" xmlns:a16="http://schemas.microsoft.com/office/drawing/2014/main" val="10004"/>
                  </a:ext>
                </a:extLst>
              </a:tr>
              <a:tr h="301220">
                <a:tc rowSpan="4">
                  <a:txBody>
                    <a:bodyPr/>
                    <a:lstStyle/>
                    <a:p>
                      <a:pPr algn="ctr"/>
                      <a:r>
                        <a:rPr lang="sl-SI" sz="1400" dirty="0" smtClean="0"/>
                        <a:t>2015</a:t>
                      </a:r>
                      <a:endParaRPr lang="sl-SI" sz="1400"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27</a:t>
                      </a:r>
                      <a:endParaRPr lang="sl-SI" sz="1400" b="1" dirty="0"/>
                    </a:p>
                  </a:txBody>
                  <a:tcPr/>
                </a:tc>
                <a:tc>
                  <a:txBody>
                    <a:bodyPr/>
                    <a:lstStyle/>
                    <a:p>
                      <a:pPr algn="ctr"/>
                      <a:r>
                        <a:rPr lang="sl-SI" sz="1400" b="1" dirty="0" smtClean="0"/>
                        <a:t>2906</a:t>
                      </a:r>
                      <a:endParaRPr lang="sl-SI" sz="1400" b="1" dirty="0"/>
                    </a:p>
                  </a:txBody>
                  <a:tcPr/>
                </a:tc>
                <a:tc>
                  <a:txBody>
                    <a:bodyPr/>
                    <a:lstStyle/>
                    <a:p>
                      <a:pPr algn="ctr"/>
                      <a:r>
                        <a:rPr lang="sl-SI" sz="1400" b="1" dirty="0" smtClean="0"/>
                        <a:t>103,2</a:t>
                      </a:r>
                      <a:endParaRPr lang="sl-SI" sz="1400" b="1" dirty="0"/>
                    </a:p>
                  </a:txBody>
                  <a:tcPr/>
                </a:tc>
                <a:tc>
                  <a:txBody>
                    <a:bodyPr/>
                    <a:lstStyle/>
                    <a:p>
                      <a:pPr algn="ctr"/>
                      <a:r>
                        <a:rPr lang="sl-SI" sz="1400" b="1" dirty="0" smtClean="0"/>
                        <a:t>92,7</a:t>
                      </a:r>
                      <a:endParaRPr lang="sl-SI" sz="1400" b="1" dirty="0"/>
                    </a:p>
                  </a:txBody>
                  <a:tcPr/>
                </a:tc>
                <a:extLst>
                  <a:ext uri="{0D108BD9-81ED-4DB2-BD59-A6C34878D82A}">
                    <a16:rowId xmlns="" xmlns:a16="http://schemas.microsoft.com/office/drawing/2014/main" val="10005"/>
                  </a:ext>
                </a:extLst>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9820</a:t>
                      </a:r>
                      <a:endParaRPr lang="sl-SI" sz="1200" dirty="0"/>
                    </a:p>
                  </a:txBody>
                  <a:tcPr/>
                </a:tc>
                <a:tc>
                  <a:txBody>
                    <a:bodyPr/>
                    <a:lstStyle/>
                    <a:p>
                      <a:pPr algn="ctr"/>
                      <a:r>
                        <a:rPr lang="sl-SI" sz="1200" dirty="0" smtClean="0"/>
                        <a:t>5602</a:t>
                      </a:r>
                      <a:endParaRPr lang="sl-SI" sz="1200" dirty="0"/>
                    </a:p>
                  </a:txBody>
                  <a:tcPr/>
                </a:tc>
                <a:tc>
                  <a:txBody>
                    <a:bodyPr/>
                    <a:lstStyle/>
                    <a:p>
                      <a:pPr algn="ctr"/>
                      <a:r>
                        <a:rPr lang="sl-SI" sz="1200" dirty="0" smtClean="0"/>
                        <a:t>226,9</a:t>
                      </a:r>
                      <a:endParaRPr lang="sl-SI" sz="1200" dirty="0"/>
                    </a:p>
                  </a:txBody>
                  <a:tcPr/>
                </a:tc>
                <a:tc>
                  <a:txBody>
                    <a:bodyPr/>
                    <a:lstStyle/>
                    <a:p>
                      <a:pPr algn="ctr"/>
                      <a:r>
                        <a:rPr lang="sl-SI" sz="1200" dirty="0" smtClean="0"/>
                        <a:t>190,9</a:t>
                      </a:r>
                      <a:endParaRPr lang="sl-SI" sz="1200" dirty="0"/>
                    </a:p>
                  </a:txBody>
                  <a:tcPr/>
                </a:tc>
                <a:extLst>
                  <a:ext uri="{0D108BD9-81ED-4DB2-BD59-A6C34878D82A}">
                    <a16:rowId xmlns="" xmlns:a16="http://schemas.microsoft.com/office/drawing/2014/main" val="10006"/>
                  </a:ext>
                </a:extLst>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21413</a:t>
                      </a:r>
                      <a:endParaRPr lang="sl-SI" sz="1200" dirty="0"/>
                    </a:p>
                  </a:txBody>
                  <a:tcPr/>
                </a:tc>
                <a:tc>
                  <a:txBody>
                    <a:bodyPr/>
                    <a:lstStyle/>
                    <a:p>
                      <a:pPr algn="ctr"/>
                      <a:r>
                        <a:rPr lang="sl-SI" sz="1200" dirty="0" smtClean="0"/>
                        <a:t>5353</a:t>
                      </a:r>
                      <a:endParaRPr lang="sl-SI" sz="1200" dirty="0"/>
                    </a:p>
                  </a:txBody>
                  <a:tcPr/>
                </a:tc>
                <a:tc>
                  <a:txBody>
                    <a:bodyPr/>
                    <a:lstStyle/>
                    <a:p>
                      <a:pPr algn="ctr"/>
                      <a:r>
                        <a:rPr lang="sl-SI" sz="1200" dirty="0" smtClean="0"/>
                        <a:t>216,0</a:t>
                      </a:r>
                      <a:endParaRPr lang="sl-SI" sz="1200" dirty="0"/>
                    </a:p>
                  </a:txBody>
                  <a:tcPr/>
                </a:tc>
                <a:tc>
                  <a:txBody>
                    <a:bodyPr/>
                    <a:lstStyle/>
                    <a:p>
                      <a:pPr algn="ctr"/>
                      <a:r>
                        <a:rPr lang="sl-SI" sz="1200" dirty="0" smtClean="0"/>
                        <a:t>180,1</a:t>
                      </a:r>
                      <a:endParaRPr lang="sl-SI" sz="1200" dirty="0"/>
                    </a:p>
                  </a:txBody>
                  <a:tcPr/>
                </a:tc>
                <a:extLst>
                  <a:ext uri="{0D108BD9-81ED-4DB2-BD59-A6C34878D82A}">
                    <a16:rowId xmlns="" xmlns:a16="http://schemas.microsoft.com/office/drawing/2014/main" val="10007"/>
                  </a:ext>
                </a:extLst>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33249</a:t>
                      </a:r>
                      <a:endParaRPr lang="sl-SI" sz="1200" dirty="0"/>
                    </a:p>
                  </a:txBody>
                  <a:tcPr/>
                </a:tc>
                <a:tc>
                  <a:txBody>
                    <a:bodyPr/>
                    <a:lstStyle/>
                    <a:p>
                      <a:pPr algn="ctr"/>
                      <a:r>
                        <a:rPr lang="sl-SI" sz="1200" dirty="0" smtClean="0"/>
                        <a:t>7535</a:t>
                      </a:r>
                      <a:endParaRPr lang="sl-SI" sz="1200" dirty="0"/>
                    </a:p>
                  </a:txBody>
                  <a:tcPr/>
                </a:tc>
                <a:tc>
                  <a:txBody>
                    <a:bodyPr/>
                    <a:lstStyle/>
                    <a:p>
                      <a:pPr algn="ctr"/>
                      <a:r>
                        <a:rPr lang="sl-SI" sz="1200" dirty="0" smtClean="0"/>
                        <a:t>299,2</a:t>
                      </a:r>
                      <a:endParaRPr lang="sl-SI" sz="1200" dirty="0"/>
                    </a:p>
                  </a:txBody>
                  <a:tcPr/>
                </a:tc>
                <a:tc>
                  <a:txBody>
                    <a:bodyPr/>
                    <a:lstStyle/>
                    <a:p>
                      <a:pPr algn="ctr"/>
                      <a:r>
                        <a:rPr lang="sl-SI" sz="1200" dirty="0" smtClean="0"/>
                        <a:t>247,2</a:t>
                      </a:r>
                      <a:endParaRPr lang="sl-SI" sz="1200" dirty="0"/>
                    </a:p>
                  </a:txBody>
                  <a:tcPr/>
                </a:tc>
                <a:extLst>
                  <a:ext uri="{0D108BD9-81ED-4DB2-BD59-A6C34878D82A}">
                    <a16:rowId xmlns="" xmlns:a16="http://schemas.microsoft.com/office/drawing/2014/main" val="10008"/>
                  </a:ext>
                </a:extLst>
              </a:tr>
              <a:tr h="301220">
                <a:tc rowSpan="4">
                  <a:txBody>
                    <a:bodyPr/>
                    <a:lstStyle/>
                    <a:p>
                      <a:pPr algn="ctr"/>
                      <a:r>
                        <a:rPr lang="sl-SI" sz="1400" b="1" dirty="0" smtClean="0"/>
                        <a:t>2020</a:t>
                      </a:r>
                      <a:endParaRPr lang="sl-SI" sz="1400" b="1"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39</a:t>
                      </a:r>
                      <a:endParaRPr lang="sl-SI" sz="1400" b="1" dirty="0"/>
                    </a:p>
                  </a:txBody>
                  <a:tcPr/>
                </a:tc>
                <a:tc>
                  <a:txBody>
                    <a:bodyPr/>
                    <a:lstStyle/>
                    <a:p>
                      <a:pPr algn="ctr"/>
                      <a:r>
                        <a:rPr lang="sl-SI" sz="1400" b="1" dirty="0" smtClean="0"/>
                        <a:t>3297</a:t>
                      </a:r>
                      <a:endParaRPr lang="sl-SI" sz="1400" b="1" dirty="0"/>
                    </a:p>
                  </a:txBody>
                  <a:tcPr/>
                </a:tc>
                <a:tc>
                  <a:txBody>
                    <a:bodyPr/>
                    <a:lstStyle/>
                    <a:p>
                      <a:pPr algn="ctr"/>
                      <a:r>
                        <a:rPr lang="sl-SI" sz="1400" b="1" dirty="0" smtClean="0"/>
                        <a:t>123,1</a:t>
                      </a:r>
                      <a:endParaRPr lang="sl-SI" sz="1400" b="1" dirty="0"/>
                    </a:p>
                  </a:txBody>
                  <a:tcPr/>
                </a:tc>
                <a:tc>
                  <a:txBody>
                    <a:bodyPr/>
                    <a:lstStyle/>
                    <a:p>
                      <a:pPr algn="ctr"/>
                      <a:r>
                        <a:rPr lang="sl-SI" sz="1400" b="1" dirty="0" smtClean="0"/>
                        <a:t>109,0</a:t>
                      </a:r>
                      <a:endParaRPr lang="sl-SI" sz="1400" b="1" dirty="0"/>
                    </a:p>
                  </a:txBody>
                  <a:tcPr/>
                </a:tc>
                <a:extLst>
                  <a:ext uri="{0D108BD9-81ED-4DB2-BD59-A6C34878D82A}">
                    <a16:rowId xmlns="" xmlns:a16="http://schemas.microsoft.com/office/drawing/2014/main" val="10009"/>
                  </a:ext>
                </a:extLst>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7772</a:t>
                      </a:r>
                      <a:endParaRPr lang="sl-SI" sz="1200" dirty="0"/>
                    </a:p>
                  </a:txBody>
                  <a:tcPr/>
                </a:tc>
                <a:tc>
                  <a:txBody>
                    <a:bodyPr/>
                    <a:lstStyle/>
                    <a:p>
                      <a:pPr algn="ctr"/>
                      <a:r>
                        <a:rPr lang="sl-SI" sz="1200" dirty="0" smtClean="0"/>
                        <a:t>6130</a:t>
                      </a:r>
                      <a:endParaRPr lang="sl-SI" sz="1200" dirty="0"/>
                    </a:p>
                  </a:txBody>
                  <a:tcPr/>
                </a:tc>
                <a:tc>
                  <a:txBody>
                    <a:bodyPr/>
                    <a:lstStyle/>
                    <a:p>
                      <a:pPr algn="ctr"/>
                      <a:r>
                        <a:rPr lang="sl-SI" sz="1200" dirty="0" smtClean="0"/>
                        <a:t>251,4</a:t>
                      </a:r>
                      <a:endParaRPr lang="sl-SI" sz="1200" dirty="0"/>
                    </a:p>
                  </a:txBody>
                  <a:tcPr/>
                </a:tc>
                <a:tc>
                  <a:txBody>
                    <a:bodyPr/>
                    <a:lstStyle/>
                    <a:p>
                      <a:pPr algn="ctr"/>
                      <a:r>
                        <a:rPr lang="sl-SI" sz="1200" dirty="0" smtClean="0"/>
                        <a:t>212,3</a:t>
                      </a:r>
                      <a:endParaRPr lang="sl-SI" sz="1200" dirty="0"/>
                    </a:p>
                  </a:txBody>
                  <a:tcPr/>
                </a:tc>
                <a:extLst>
                  <a:ext uri="{0D108BD9-81ED-4DB2-BD59-A6C34878D82A}">
                    <a16:rowId xmlns="" xmlns:a16="http://schemas.microsoft.com/office/drawing/2014/main" val="10010"/>
                  </a:ext>
                </a:extLst>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21960</a:t>
                      </a:r>
                      <a:endParaRPr lang="sl-SI" sz="1200" dirty="0"/>
                    </a:p>
                  </a:txBody>
                  <a:tcPr/>
                </a:tc>
                <a:tc>
                  <a:txBody>
                    <a:bodyPr/>
                    <a:lstStyle/>
                    <a:p>
                      <a:pPr algn="ctr"/>
                      <a:r>
                        <a:rPr lang="sl-SI" sz="1200" dirty="0" smtClean="0"/>
                        <a:t>5964</a:t>
                      </a:r>
                      <a:endParaRPr lang="sl-SI" sz="1200" dirty="0"/>
                    </a:p>
                  </a:txBody>
                  <a:tcPr/>
                </a:tc>
                <a:tc>
                  <a:txBody>
                    <a:bodyPr/>
                    <a:lstStyle/>
                    <a:p>
                      <a:pPr algn="ctr"/>
                      <a:r>
                        <a:rPr lang="sl-SI" sz="1200" dirty="0" smtClean="0"/>
                        <a:t>243,9</a:t>
                      </a:r>
                      <a:endParaRPr lang="sl-SI" sz="1200" dirty="0"/>
                    </a:p>
                  </a:txBody>
                  <a:tcPr/>
                </a:tc>
                <a:tc>
                  <a:txBody>
                    <a:bodyPr/>
                    <a:lstStyle/>
                    <a:p>
                      <a:pPr algn="ctr"/>
                      <a:r>
                        <a:rPr lang="sl-SI" sz="1200" dirty="0" smtClean="0"/>
                        <a:t>204,8</a:t>
                      </a:r>
                      <a:endParaRPr lang="sl-SI" sz="1200" dirty="0"/>
                    </a:p>
                  </a:txBody>
                  <a:tcPr/>
                </a:tc>
                <a:extLst>
                  <a:ext uri="{0D108BD9-81ED-4DB2-BD59-A6C34878D82A}">
                    <a16:rowId xmlns="" xmlns:a16="http://schemas.microsoft.com/office/drawing/2014/main" val="10011"/>
                  </a:ext>
                </a:extLst>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33949</a:t>
                      </a:r>
                      <a:endParaRPr lang="sl-SI" sz="1200" dirty="0"/>
                    </a:p>
                  </a:txBody>
                  <a:tcPr/>
                </a:tc>
                <a:tc>
                  <a:txBody>
                    <a:bodyPr/>
                    <a:lstStyle/>
                    <a:p>
                      <a:pPr algn="ctr"/>
                      <a:r>
                        <a:rPr lang="sl-SI" sz="1200" dirty="0" smtClean="0"/>
                        <a:t>8404</a:t>
                      </a:r>
                      <a:endParaRPr lang="sl-SI" sz="1200" dirty="0"/>
                    </a:p>
                  </a:txBody>
                  <a:tcPr/>
                </a:tc>
                <a:tc>
                  <a:txBody>
                    <a:bodyPr/>
                    <a:lstStyle/>
                    <a:p>
                      <a:pPr algn="ctr"/>
                      <a:r>
                        <a:rPr lang="sl-SI" sz="1200" dirty="0" smtClean="0"/>
                        <a:t>331,1</a:t>
                      </a:r>
                      <a:endParaRPr lang="sl-SI" sz="1200" dirty="0"/>
                    </a:p>
                  </a:txBody>
                  <a:tcPr/>
                </a:tc>
                <a:tc>
                  <a:txBody>
                    <a:bodyPr/>
                    <a:lstStyle/>
                    <a:p>
                      <a:pPr algn="ctr"/>
                      <a:r>
                        <a:rPr lang="sl-SI" sz="1200" dirty="0" smtClean="0"/>
                        <a:t>278,4</a:t>
                      </a:r>
                      <a:endParaRPr lang="sl-SI" sz="1200" dirty="0"/>
                    </a:p>
                  </a:txBody>
                  <a:tcPr/>
                </a:tc>
                <a:extLst>
                  <a:ext uri="{0D108BD9-81ED-4DB2-BD59-A6C34878D82A}">
                    <a16:rowId xmlns="" xmlns:a16="http://schemas.microsoft.com/office/drawing/2014/main" val="10012"/>
                  </a:ext>
                </a:extLst>
              </a:tr>
              <a:tr h="301220">
                <a:tc rowSpan="4">
                  <a:txBody>
                    <a:bodyPr/>
                    <a:lstStyle/>
                    <a:p>
                      <a:pPr algn="ctr"/>
                      <a:r>
                        <a:rPr lang="sl-SI" sz="1400" b="1" dirty="0" smtClean="0"/>
                        <a:t>2021</a:t>
                      </a:r>
                      <a:endParaRPr lang="sl-SI" sz="1400" b="1" dirty="0"/>
                    </a:p>
                  </a:txBody>
                  <a:tcPr/>
                </a:tc>
                <a:tc>
                  <a:txBody>
                    <a:bodyPr/>
                    <a:lstStyle/>
                    <a:p>
                      <a:pPr algn="ctr"/>
                      <a:r>
                        <a:rPr lang="sl-SI" sz="1400" b="1" dirty="0" smtClean="0"/>
                        <a:t>CK</a:t>
                      </a:r>
                      <a:endParaRPr lang="sl-SI" sz="1400" b="1" dirty="0"/>
                    </a:p>
                  </a:txBody>
                  <a:tcPr/>
                </a:tc>
                <a:tc>
                  <a:txBody>
                    <a:bodyPr/>
                    <a:lstStyle/>
                    <a:p>
                      <a:pPr algn="ctr"/>
                      <a:r>
                        <a:rPr lang="sl-SI" sz="1400" b="1" dirty="0" smtClean="0"/>
                        <a:t>41</a:t>
                      </a:r>
                      <a:endParaRPr lang="sl-SI" sz="1400" b="1" dirty="0"/>
                    </a:p>
                  </a:txBody>
                  <a:tcPr/>
                </a:tc>
                <a:tc>
                  <a:txBody>
                    <a:bodyPr/>
                    <a:lstStyle/>
                    <a:p>
                      <a:pPr algn="ctr"/>
                      <a:r>
                        <a:rPr lang="sl-SI" sz="1400" b="1" dirty="0" smtClean="0"/>
                        <a:t>3319</a:t>
                      </a:r>
                      <a:endParaRPr lang="sl-SI" sz="1400" b="1" dirty="0"/>
                    </a:p>
                  </a:txBody>
                  <a:tcPr/>
                </a:tc>
                <a:tc>
                  <a:txBody>
                    <a:bodyPr/>
                    <a:lstStyle/>
                    <a:p>
                      <a:pPr algn="ctr"/>
                      <a:r>
                        <a:rPr lang="sl-SI" sz="1400" b="1" dirty="0" smtClean="0"/>
                        <a:t>122,9</a:t>
                      </a:r>
                      <a:endParaRPr lang="sl-SI" sz="1400" b="1" dirty="0"/>
                    </a:p>
                  </a:txBody>
                  <a:tcPr/>
                </a:tc>
                <a:tc>
                  <a:txBody>
                    <a:bodyPr/>
                    <a:lstStyle/>
                    <a:p>
                      <a:pPr algn="ctr"/>
                      <a:r>
                        <a:rPr lang="sl-SI" sz="1400" b="1" dirty="0" smtClean="0"/>
                        <a:t>110,6</a:t>
                      </a:r>
                      <a:endParaRPr lang="sl-SI" sz="1400" b="1" dirty="0"/>
                    </a:p>
                  </a:txBody>
                  <a:tcPr/>
                </a:tc>
                <a:extLst>
                  <a:ext uri="{0D108BD9-81ED-4DB2-BD59-A6C34878D82A}">
                    <a16:rowId xmlns="" xmlns:a16="http://schemas.microsoft.com/office/drawing/2014/main" val="10013"/>
                  </a:ext>
                </a:extLst>
              </a:tr>
              <a:tr h="271098">
                <a:tc vMerge="1">
                  <a:txBody>
                    <a:bodyPr/>
                    <a:lstStyle/>
                    <a:p>
                      <a:endParaRPr lang="sl-SI"/>
                    </a:p>
                  </a:txBody>
                  <a:tcPr/>
                </a:tc>
                <a:tc>
                  <a:txBody>
                    <a:bodyPr/>
                    <a:lstStyle/>
                    <a:p>
                      <a:pPr algn="ctr"/>
                      <a:r>
                        <a:rPr lang="sl-SI" sz="1200" dirty="0" smtClean="0"/>
                        <a:t>RJ</a:t>
                      </a:r>
                      <a:endParaRPr lang="sl-SI" sz="1200" dirty="0"/>
                    </a:p>
                  </a:txBody>
                  <a:tcPr/>
                </a:tc>
                <a:tc>
                  <a:txBody>
                    <a:bodyPr/>
                    <a:lstStyle/>
                    <a:p>
                      <a:pPr algn="ctr"/>
                      <a:r>
                        <a:rPr lang="sl-SI" sz="1200" dirty="0" smtClean="0"/>
                        <a:t>7643</a:t>
                      </a:r>
                      <a:endParaRPr lang="sl-SI" sz="1200" dirty="0"/>
                    </a:p>
                  </a:txBody>
                  <a:tcPr/>
                </a:tc>
                <a:tc>
                  <a:txBody>
                    <a:bodyPr/>
                    <a:lstStyle/>
                    <a:p>
                      <a:pPr algn="ctr"/>
                      <a:r>
                        <a:rPr lang="sl-SI" sz="1200" dirty="0" smtClean="0"/>
                        <a:t>6284</a:t>
                      </a:r>
                      <a:endParaRPr lang="sl-SI" sz="1200" dirty="0"/>
                    </a:p>
                  </a:txBody>
                  <a:tcPr/>
                </a:tc>
                <a:tc>
                  <a:txBody>
                    <a:bodyPr/>
                    <a:lstStyle/>
                    <a:p>
                      <a:pPr algn="ctr"/>
                      <a:r>
                        <a:rPr lang="sl-SI" sz="1200" dirty="0" smtClean="0"/>
                        <a:t>259,5</a:t>
                      </a:r>
                      <a:endParaRPr lang="sl-SI" sz="1200" dirty="0"/>
                    </a:p>
                  </a:txBody>
                  <a:tcPr/>
                </a:tc>
                <a:tc>
                  <a:txBody>
                    <a:bodyPr/>
                    <a:lstStyle/>
                    <a:p>
                      <a:pPr algn="ctr"/>
                      <a:r>
                        <a:rPr lang="sl-SI" sz="1200" dirty="0" smtClean="0"/>
                        <a:t>220,1</a:t>
                      </a:r>
                      <a:endParaRPr lang="sl-SI" sz="1200" dirty="0"/>
                    </a:p>
                  </a:txBody>
                  <a:tcPr/>
                </a:tc>
                <a:extLst>
                  <a:ext uri="{0D108BD9-81ED-4DB2-BD59-A6C34878D82A}">
                    <a16:rowId xmlns="" xmlns:a16="http://schemas.microsoft.com/office/drawing/2014/main" val="10014"/>
                  </a:ext>
                </a:extLst>
              </a:tr>
              <a:tr h="271098">
                <a:tc vMerge="1">
                  <a:txBody>
                    <a:bodyPr/>
                    <a:lstStyle/>
                    <a:p>
                      <a:endParaRPr lang="sl-SI"/>
                    </a:p>
                  </a:txBody>
                  <a:tcPr/>
                </a:tc>
                <a:tc>
                  <a:txBody>
                    <a:bodyPr/>
                    <a:lstStyle/>
                    <a:p>
                      <a:pPr algn="ctr"/>
                      <a:r>
                        <a:rPr lang="sl-SI" sz="1200" dirty="0" smtClean="0"/>
                        <a:t>LS</a:t>
                      </a:r>
                      <a:endParaRPr lang="sl-SI" sz="1200" dirty="0"/>
                    </a:p>
                  </a:txBody>
                  <a:tcPr/>
                </a:tc>
                <a:tc>
                  <a:txBody>
                    <a:bodyPr/>
                    <a:lstStyle/>
                    <a:p>
                      <a:pPr algn="ctr"/>
                      <a:r>
                        <a:rPr lang="sl-SI" sz="1200" dirty="0" smtClean="0"/>
                        <a:t>22407</a:t>
                      </a:r>
                      <a:endParaRPr lang="sl-SI" sz="1200" dirty="0"/>
                    </a:p>
                  </a:txBody>
                  <a:tcPr/>
                </a:tc>
                <a:tc>
                  <a:txBody>
                    <a:bodyPr/>
                    <a:lstStyle/>
                    <a:p>
                      <a:pPr algn="ctr"/>
                      <a:r>
                        <a:rPr lang="sl-SI" sz="1200" dirty="0" smtClean="0"/>
                        <a:t>6073</a:t>
                      </a:r>
                      <a:endParaRPr lang="sl-SI" sz="1200" dirty="0"/>
                    </a:p>
                  </a:txBody>
                  <a:tcPr/>
                </a:tc>
                <a:tc>
                  <a:txBody>
                    <a:bodyPr/>
                    <a:lstStyle/>
                    <a:p>
                      <a:pPr algn="ctr"/>
                      <a:r>
                        <a:rPr lang="sl-SI" sz="1200" dirty="0" smtClean="0"/>
                        <a:t>249,0</a:t>
                      </a:r>
                      <a:endParaRPr lang="sl-SI" sz="1200" dirty="0"/>
                    </a:p>
                  </a:txBody>
                  <a:tcPr/>
                </a:tc>
                <a:tc>
                  <a:txBody>
                    <a:bodyPr/>
                    <a:lstStyle/>
                    <a:p>
                      <a:pPr algn="ctr"/>
                      <a:r>
                        <a:rPr lang="sl-SI" sz="1200" dirty="0" smtClean="0"/>
                        <a:t>209,5</a:t>
                      </a:r>
                      <a:endParaRPr lang="sl-SI" sz="1200" dirty="0"/>
                    </a:p>
                  </a:txBody>
                  <a:tcPr/>
                </a:tc>
                <a:extLst>
                  <a:ext uri="{0D108BD9-81ED-4DB2-BD59-A6C34878D82A}">
                    <a16:rowId xmlns="" xmlns:a16="http://schemas.microsoft.com/office/drawing/2014/main" val="10015"/>
                  </a:ext>
                </a:extLst>
              </a:tr>
              <a:tr h="271098">
                <a:tc vMerge="1">
                  <a:txBody>
                    <a:bodyPr/>
                    <a:lstStyle/>
                    <a:p>
                      <a:endParaRPr lang="sl-SI"/>
                    </a:p>
                  </a:txBody>
                  <a:tcPr/>
                </a:tc>
                <a:tc>
                  <a:txBody>
                    <a:bodyPr/>
                    <a:lstStyle/>
                    <a:p>
                      <a:pPr algn="ctr"/>
                      <a:r>
                        <a:rPr lang="sl-SI" sz="1200" dirty="0" smtClean="0"/>
                        <a:t>ČB</a:t>
                      </a:r>
                      <a:endParaRPr lang="sl-SI" sz="1200" dirty="0"/>
                    </a:p>
                  </a:txBody>
                  <a:tcPr/>
                </a:tc>
                <a:tc>
                  <a:txBody>
                    <a:bodyPr/>
                    <a:lstStyle/>
                    <a:p>
                      <a:pPr algn="ctr"/>
                      <a:r>
                        <a:rPr lang="sl-SI" sz="1200" dirty="0" smtClean="0"/>
                        <a:t>34413</a:t>
                      </a:r>
                      <a:endParaRPr lang="sl-SI" sz="1200" dirty="0"/>
                    </a:p>
                  </a:txBody>
                  <a:tcPr/>
                </a:tc>
                <a:tc>
                  <a:txBody>
                    <a:bodyPr/>
                    <a:lstStyle/>
                    <a:p>
                      <a:pPr algn="ctr"/>
                      <a:r>
                        <a:rPr lang="sl-SI" sz="1200" dirty="0" smtClean="0"/>
                        <a:t>8545</a:t>
                      </a:r>
                      <a:endParaRPr lang="sl-SI" sz="1200" dirty="0"/>
                    </a:p>
                  </a:txBody>
                  <a:tcPr/>
                </a:tc>
                <a:tc>
                  <a:txBody>
                    <a:bodyPr/>
                    <a:lstStyle/>
                    <a:p>
                      <a:pPr algn="ctr"/>
                      <a:r>
                        <a:rPr lang="sl-SI" sz="1200" dirty="0" smtClean="0"/>
                        <a:t>338,4</a:t>
                      </a:r>
                      <a:endParaRPr lang="sl-SI" sz="1200" dirty="0"/>
                    </a:p>
                  </a:txBody>
                  <a:tcPr/>
                </a:tc>
                <a:tc>
                  <a:txBody>
                    <a:bodyPr/>
                    <a:lstStyle/>
                    <a:p>
                      <a:pPr algn="ctr"/>
                      <a:r>
                        <a:rPr lang="sl-SI" sz="1200" dirty="0" smtClean="0"/>
                        <a:t>284,5</a:t>
                      </a:r>
                      <a:endParaRPr lang="sl-SI" sz="1200" dirty="0"/>
                    </a:p>
                  </a:txBody>
                  <a:tcPr/>
                </a:tc>
                <a:extLst>
                  <a:ext uri="{0D108BD9-81ED-4DB2-BD59-A6C34878D82A}">
                    <a16:rowId xmlns="" xmlns:a16="http://schemas.microsoft.com/office/drawing/2014/main" val="10016"/>
                  </a:ext>
                </a:extLst>
              </a:tr>
            </a:tbl>
          </a:graphicData>
        </a:graphic>
      </p:graphicFrame>
      <p:sp>
        <p:nvSpPr>
          <p:cNvPr id="3" name="Pravokotnik 2"/>
          <p:cNvSpPr/>
          <p:nvPr/>
        </p:nvSpPr>
        <p:spPr>
          <a:xfrm>
            <a:off x="539552" y="6381328"/>
            <a:ext cx="4246291" cy="369332"/>
          </a:xfrm>
          <a:prstGeom prst="rect">
            <a:avLst/>
          </a:prstGeom>
        </p:spPr>
        <p:txBody>
          <a:bodyPr wrap="none">
            <a:spAutoFit/>
          </a:bodyPr>
          <a:lstStyle/>
          <a:p>
            <a:r>
              <a:rPr lang="sl-SI" dirty="0"/>
              <a:t>Vir: </a:t>
            </a:r>
            <a:r>
              <a:rPr lang="sl-SI" dirty="0" err="1"/>
              <a:t>Cpz</a:t>
            </a:r>
            <a:r>
              <a:rPr lang="sl-SI" dirty="0"/>
              <a:t> Govedo, Kmetijski inštitut Slovenije</a:t>
            </a:r>
          </a:p>
        </p:txBody>
      </p:sp>
    </p:spTree>
    <p:extLst>
      <p:ext uri="{BB962C8B-B14F-4D97-AF65-F5344CB8AC3E}">
        <p14:creationId xmlns:p14="http://schemas.microsoft.com/office/powerpoint/2010/main" val="1855004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476672"/>
            <a:ext cx="8229600" cy="1143000"/>
          </a:xfrm>
        </p:spPr>
        <p:txBody>
          <a:bodyPr>
            <a:normAutofit/>
          </a:bodyPr>
          <a:lstStyle/>
          <a:p>
            <a:r>
              <a:rPr lang="sl-SI" sz="3200" b="1" dirty="0" smtClean="0"/>
              <a:t>ČLANSTVO REJCEV V REJSKEM DRUŠTVU CIKA </a:t>
            </a:r>
            <a:br>
              <a:rPr lang="sl-SI" sz="3200" b="1" dirty="0" smtClean="0"/>
            </a:br>
            <a:r>
              <a:rPr lang="sl-SI" sz="3200" b="1" dirty="0" smtClean="0"/>
              <a:t>(2016, 2020 in 2021)</a:t>
            </a:r>
            <a:endParaRPr lang="sl-SI" sz="3200" b="1" dirty="0"/>
          </a:p>
        </p:txBody>
      </p:sp>
      <p:graphicFrame>
        <p:nvGraphicFramePr>
          <p:cNvPr id="5" name="Ograda vsebine 4"/>
          <p:cNvGraphicFramePr>
            <a:graphicFrameLocks noGrp="1"/>
          </p:cNvGraphicFramePr>
          <p:nvPr>
            <p:ph idx="1"/>
            <p:extLst>
              <p:ext uri="{D42A27DB-BD31-4B8C-83A1-F6EECF244321}">
                <p14:modId xmlns:p14="http://schemas.microsoft.com/office/powerpoint/2010/main" val="3206812106"/>
              </p:ext>
            </p:extLst>
          </p:nvPr>
        </p:nvGraphicFramePr>
        <p:xfrm>
          <a:off x="348698" y="2204864"/>
          <a:ext cx="8568951" cy="2108200"/>
        </p:xfrm>
        <a:graphic>
          <a:graphicData uri="http://schemas.openxmlformats.org/drawingml/2006/table">
            <a:tbl>
              <a:tblPr firstRow="1" bandRow="1">
                <a:tableStyleId>{5C22544A-7EE6-4342-B048-85BDC9FD1C3A}</a:tableStyleId>
              </a:tblPr>
              <a:tblGrid>
                <a:gridCol w="3215190">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728192">
                  <a:extLst>
                    <a:ext uri="{9D8B030D-6E8A-4147-A177-3AD203B41FA5}">
                      <a16:colId xmlns="" xmlns:a16="http://schemas.microsoft.com/office/drawing/2014/main" val="20002"/>
                    </a:ext>
                  </a:extLst>
                </a:gridCol>
                <a:gridCol w="1897377">
                  <a:extLst>
                    <a:ext uri="{9D8B030D-6E8A-4147-A177-3AD203B41FA5}">
                      <a16:colId xmlns="" xmlns:a16="http://schemas.microsoft.com/office/drawing/2014/main" val="20003"/>
                    </a:ext>
                  </a:extLst>
                </a:gridCol>
              </a:tblGrid>
              <a:tr h="370840">
                <a:tc>
                  <a:txBody>
                    <a:bodyPr/>
                    <a:lstStyle/>
                    <a:p>
                      <a:pPr algn="ctr"/>
                      <a:r>
                        <a:rPr lang="sl-SI" b="1" dirty="0" smtClean="0"/>
                        <a:t>ČLANSTVO</a:t>
                      </a:r>
                      <a:r>
                        <a:rPr lang="sl-SI" b="1" baseline="0" dirty="0" smtClean="0"/>
                        <a:t> V DRUŠTVU (</a:t>
                      </a:r>
                      <a:r>
                        <a:rPr lang="sl-SI" b="1" baseline="0" dirty="0" err="1" smtClean="0"/>
                        <a:t>Cpz</a:t>
                      </a:r>
                      <a:r>
                        <a:rPr lang="sl-SI" b="1" baseline="0" dirty="0" smtClean="0"/>
                        <a:t> govedo)</a:t>
                      </a:r>
                      <a:endParaRPr lang="sl-SI" b="1" dirty="0"/>
                    </a:p>
                  </a:txBody>
                  <a:tcPr/>
                </a:tc>
                <a:tc>
                  <a:txBody>
                    <a:bodyPr/>
                    <a:lstStyle/>
                    <a:p>
                      <a:pPr algn="ctr"/>
                      <a:r>
                        <a:rPr lang="sl-SI" b="1" dirty="0" smtClean="0"/>
                        <a:t>Število rejcev 2016</a:t>
                      </a:r>
                      <a:endParaRPr lang="sl-SI" b="1" dirty="0"/>
                    </a:p>
                  </a:txBody>
                  <a:tcPr/>
                </a:tc>
                <a:tc>
                  <a:txBody>
                    <a:bodyPr/>
                    <a:lstStyle/>
                    <a:p>
                      <a:pPr algn="ctr"/>
                      <a:r>
                        <a:rPr lang="sl-SI" b="1" dirty="0" smtClean="0"/>
                        <a:t>Število rejcev 2020</a:t>
                      </a:r>
                      <a:endParaRPr lang="sl-SI"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b="1" dirty="0" smtClean="0"/>
                        <a:t>Število rejcev 2021</a:t>
                      </a:r>
                    </a:p>
                  </a:txBody>
                  <a:tcPr/>
                </a:tc>
                <a:extLst>
                  <a:ext uri="{0D108BD9-81ED-4DB2-BD59-A6C34878D82A}">
                    <a16:rowId xmlns=""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b="1" dirty="0" smtClean="0">
                          <a:solidFill>
                            <a:srgbClr val="00B050"/>
                          </a:solidFill>
                        </a:rPr>
                        <a:t>AKTIVNI</a:t>
                      </a:r>
                      <a:r>
                        <a:rPr lang="sl-SI" b="1" baseline="0" dirty="0" smtClean="0">
                          <a:solidFill>
                            <a:srgbClr val="00B050"/>
                          </a:solidFill>
                        </a:rPr>
                        <a:t> ČLANI REJSKEGA DRUŠTVA</a:t>
                      </a:r>
                      <a:endParaRPr lang="sl-SI" b="1" dirty="0" smtClean="0">
                        <a:solidFill>
                          <a:srgbClr val="00B050"/>
                        </a:solidFill>
                      </a:endParaRPr>
                    </a:p>
                  </a:txBody>
                  <a:tcPr/>
                </a:tc>
                <a:tc>
                  <a:txBody>
                    <a:bodyPr/>
                    <a:lstStyle/>
                    <a:p>
                      <a:pPr algn="ctr"/>
                      <a:r>
                        <a:rPr lang="sl-SI" b="1" dirty="0" smtClean="0">
                          <a:solidFill>
                            <a:srgbClr val="00B050"/>
                          </a:solidFill>
                        </a:rPr>
                        <a:t>280</a:t>
                      </a:r>
                      <a:endParaRPr lang="sl-SI" b="1" dirty="0">
                        <a:solidFill>
                          <a:srgbClr val="00B050"/>
                        </a:solidFill>
                      </a:endParaRPr>
                    </a:p>
                  </a:txBody>
                  <a:tcPr/>
                </a:tc>
                <a:tc>
                  <a:txBody>
                    <a:bodyPr/>
                    <a:lstStyle/>
                    <a:p>
                      <a:pPr algn="ctr"/>
                      <a:r>
                        <a:rPr lang="sl-SI" b="1" dirty="0" smtClean="0">
                          <a:solidFill>
                            <a:srgbClr val="00B050"/>
                          </a:solidFill>
                        </a:rPr>
                        <a:t>415</a:t>
                      </a:r>
                      <a:endParaRPr lang="sl-SI" b="1" dirty="0">
                        <a:solidFill>
                          <a:srgbClr val="00B050"/>
                        </a:solidFill>
                      </a:endParaRPr>
                    </a:p>
                  </a:txBody>
                  <a:tcPr/>
                </a:tc>
                <a:tc>
                  <a:txBody>
                    <a:bodyPr/>
                    <a:lstStyle/>
                    <a:p>
                      <a:pPr algn="ctr"/>
                      <a:r>
                        <a:rPr lang="sl-SI" b="1" dirty="0" smtClean="0">
                          <a:solidFill>
                            <a:srgbClr val="00B050"/>
                          </a:solidFill>
                        </a:rPr>
                        <a:t>420</a:t>
                      </a:r>
                      <a:endParaRPr lang="sl-SI" b="1" dirty="0">
                        <a:solidFill>
                          <a:srgbClr val="00B050"/>
                        </a:solidFill>
                      </a:endParaRPr>
                    </a:p>
                  </a:txBody>
                  <a:tcPr/>
                </a:tc>
                <a:extLst>
                  <a:ext uri="{0D108BD9-81ED-4DB2-BD59-A6C34878D82A}">
                    <a16:rowId xmlns="" xmlns:a16="http://schemas.microsoft.com/office/drawing/2014/main" val="10001"/>
                  </a:ext>
                </a:extLst>
              </a:tr>
              <a:tr h="370840">
                <a:tc>
                  <a:txBody>
                    <a:bodyPr/>
                    <a:lstStyle/>
                    <a:p>
                      <a:pPr algn="ctr"/>
                      <a:r>
                        <a:rPr lang="sl-SI" b="1" dirty="0" smtClean="0"/>
                        <a:t>VSI</a:t>
                      </a:r>
                      <a:r>
                        <a:rPr lang="sl-SI" b="1" baseline="0" dirty="0" smtClean="0"/>
                        <a:t> VPISANI V CPZ GOVEDO*</a:t>
                      </a:r>
                      <a:endParaRPr lang="sl-SI" b="1" dirty="0"/>
                    </a:p>
                  </a:txBody>
                  <a:tcPr/>
                </a:tc>
                <a:tc>
                  <a:txBody>
                    <a:bodyPr/>
                    <a:lstStyle/>
                    <a:p>
                      <a:pPr algn="ctr"/>
                      <a:r>
                        <a:rPr lang="sl-SI" b="1" dirty="0" smtClean="0"/>
                        <a:t>762</a:t>
                      </a:r>
                      <a:endParaRPr lang="sl-SI" b="1" dirty="0"/>
                    </a:p>
                  </a:txBody>
                  <a:tcPr/>
                </a:tc>
                <a:tc>
                  <a:txBody>
                    <a:bodyPr/>
                    <a:lstStyle/>
                    <a:p>
                      <a:pPr algn="ctr"/>
                      <a:r>
                        <a:rPr lang="sl-SI" b="1" dirty="0" smtClean="0"/>
                        <a:t>820</a:t>
                      </a:r>
                      <a:endParaRPr lang="sl-SI" b="1" dirty="0"/>
                    </a:p>
                  </a:txBody>
                  <a:tcPr/>
                </a:tc>
                <a:tc>
                  <a:txBody>
                    <a:bodyPr/>
                    <a:lstStyle/>
                    <a:p>
                      <a:pPr algn="ctr"/>
                      <a:r>
                        <a:rPr lang="sl-SI" b="1" dirty="0" smtClean="0"/>
                        <a:t>868</a:t>
                      </a:r>
                      <a:endParaRPr lang="sl-SI" b="1" dirty="0"/>
                    </a:p>
                  </a:txBody>
                  <a:tcPr/>
                </a:tc>
                <a:extLst>
                  <a:ext uri="{0D108BD9-81ED-4DB2-BD59-A6C34878D82A}">
                    <a16:rowId xmlns="" xmlns:a16="http://schemas.microsoft.com/office/drawing/2014/main" val="10002"/>
                  </a:ext>
                </a:extLst>
              </a:tr>
              <a:tr h="370840">
                <a:tc>
                  <a:txBody>
                    <a:bodyPr/>
                    <a:lstStyle/>
                    <a:p>
                      <a:pPr algn="ctr"/>
                      <a:r>
                        <a:rPr lang="sl-SI" sz="2400" b="1" dirty="0" smtClean="0">
                          <a:solidFill>
                            <a:srgbClr val="FF0000"/>
                          </a:solidFill>
                        </a:rPr>
                        <a:t>RAZLIKA</a:t>
                      </a:r>
                      <a:endParaRPr lang="sl-SI" sz="2400" b="1" dirty="0">
                        <a:solidFill>
                          <a:srgbClr val="FF0000"/>
                        </a:solidFill>
                      </a:endParaRPr>
                    </a:p>
                  </a:txBody>
                  <a:tcPr/>
                </a:tc>
                <a:tc>
                  <a:txBody>
                    <a:bodyPr/>
                    <a:lstStyle/>
                    <a:p>
                      <a:pPr algn="ctr"/>
                      <a:r>
                        <a:rPr lang="sl-SI" sz="2400" b="1" dirty="0" smtClean="0">
                          <a:solidFill>
                            <a:srgbClr val="FF0000"/>
                          </a:solidFill>
                        </a:rPr>
                        <a:t>482</a:t>
                      </a:r>
                      <a:endParaRPr lang="sl-SI" sz="2400" b="1" dirty="0">
                        <a:solidFill>
                          <a:srgbClr val="FF0000"/>
                        </a:solidFill>
                      </a:endParaRPr>
                    </a:p>
                  </a:txBody>
                  <a:tcPr/>
                </a:tc>
                <a:tc>
                  <a:txBody>
                    <a:bodyPr/>
                    <a:lstStyle/>
                    <a:p>
                      <a:pPr algn="ctr"/>
                      <a:r>
                        <a:rPr lang="sl-SI" sz="2400" b="1" dirty="0" smtClean="0">
                          <a:solidFill>
                            <a:srgbClr val="FF0000"/>
                          </a:solidFill>
                        </a:rPr>
                        <a:t>405</a:t>
                      </a:r>
                      <a:endParaRPr lang="sl-SI" sz="2400" b="1" dirty="0">
                        <a:solidFill>
                          <a:srgbClr val="FF0000"/>
                        </a:solidFill>
                      </a:endParaRPr>
                    </a:p>
                  </a:txBody>
                  <a:tcPr/>
                </a:tc>
                <a:tc>
                  <a:txBody>
                    <a:bodyPr/>
                    <a:lstStyle/>
                    <a:p>
                      <a:pPr algn="ctr"/>
                      <a:r>
                        <a:rPr lang="sl-SI" sz="2400" b="1" dirty="0" smtClean="0">
                          <a:solidFill>
                            <a:srgbClr val="FF0000"/>
                          </a:solidFill>
                        </a:rPr>
                        <a:t>448</a:t>
                      </a:r>
                      <a:endParaRPr lang="sl-SI" sz="2400" b="1" dirty="0">
                        <a:solidFill>
                          <a:srgbClr val="FF0000"/>
                        </a:solidFill>
                      </a:endParaRPr>
                    </a:p>
                  </a:txBody>
                  <a:tcPr/>
                </a:tc>
                <a:extLst>
                  <a:ext uri="{0D108BD9-81ED-4DB2-BD59-A6C34878D82A}">
                    <a16:rowId xmlns="" xmlns:a16="http://schemas.microsoft.com/office/drawing/2014/main" val="10003"/>
                  </a:ext>
                </a:extLst>
              </a:tr>
            </a:tbl>
          </a:graphicData>
        </a:graphic>
      </p:graphicFrame>
      <p:sp>
        <p:nvSpPr>
          <p:cNvPr id="3" name="Pravokotnik 2"/>
          <p:cNvSpPr/>
          <p:nvPr/>
        </p:nvSpPr>
        <p:spPr>
          <a:xfrm>
            <a:off x="395536" y="5013176"/>
            <a:ext cx="8161145" cy="1200329"/>
          </a:xfrm>
          <a:prstGeom prst="rect">
            <a:avLst/>
          </a:prstGeom>
        </p:spPr>
        <p:txBody>
          <a:bodyPr wrap="none">
            <a:spAutoFit/>
          </a:bodyPr>
          <a:lstStyle/>
          <a:p>
            <a:r>
              <a:rPr lang="sl-SI" b="1" dirty="0"/>
              <a:t>Aktivni </a:t>
            </a:r>
            <a:r>
              <a:rPr lang="sl-SI" b="1" dirty="0" smtClean="0"/>
              <a:t>člani: plačali </a:t>
            </a:r>
            <a:r>
              <a:rPr lang="sl-SI" b="1" dirty="0"/>
              <a:t>članarino </a:t>
            </a:r>
            <a:r>
              <a:rPr lang="sl-SI" b="1" dirty="0" smtClean="0"/>
              <a:t>združenju oz. vštevši z opomini</a:t>
            </a:r>
          </a:p>
          <a:p>
            <a:endParaRPr lang="sl-SI" b="1" dirty="0" smtClean="0"/>
          </a:p>
          <a:p>
            <a:r>
              <a:rPr lang="sl-SI" b="1" dirty="0" smtClean="0"/>
              <a:t>*Aktivni člani, ne aktivni člani in rejci-nečlani, ki imajo svoje živali vključene v rejski </a:t>
            </a:r>
          </a:p>
          <a:p>
            <a:r>
              <a:rPr lang="sl-SI" b="1" dirty="0" smtClean="0"/>
              <a:t>program za </a:t>
            </a:r>
            <a:r>
              <a:rPr lang="sl-SI" b="1" dirty="0" err="1" smtClean="0"/>
              <a:t>cikasto</a:t>
            </a:r>
            <a:r>
              <a:rPr lang="sl-SI" b="1" dirty="0" smtClean="0"/>
              <a:t> govedo oz. niso v rejskem programu</a:t>
            </a:r>
            <a:endParaRPr lang="sl-SI" b="1" dirty="0"/>
          </a:p>
        </p:txBody>
      </p:sp>
    </p:spTree>
    <p:extLst>
      <p:ext uri="{BB962C8B-B14F-4D97-AF65-F5344CB8AC3E}">
        <p14:creationId xmlns:p14="http://schemas.microsoft.com/office/powerpoint/2010/main" val="92096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1389" y="260648"/>
            <a:ext cx="8229600" cy="720080"/>
          </a:xfrm>
        </p:spPr>
        <p:txBody>
          <a:bodyPr>
            <a:noAutofit/>
          </a:bodyPr>
          <a:lstStyle/>
          <a:p>
            <a:pPr algn="l"/>
            <a:r>
              <a:rPr lang="sl-SI" sz="3600" b="1" dirty="0" smtClean="0"/>
              <a:t>REJSKI CILJ – STALEŽ KRAV CIKASTE PASME</a:t>
            </a:r>
            <a:endParaRPr lang="sl-SI" sz="3600" b="1" dirty="0"/>
          </a:p>
        </p:txBody>
      </p:sp>
      <p:sp>
        <p:nvSpPr>
          <p:cNvPr id="6" name="TextBox 5"/>
          <p:cNvSpPr txBox="1"/>
          <p:nvPr/>
        </p:nvSpPr>
        <p:spPr>
          <a:xfrm>
            <a:off x="464588" y="1052736"/>
            <a:ext cx="7855978"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sl-SI" sz="2400" b="1" dirty="0"/>
              <a:t>Osnovni cilj je </a:t>
            </a:r>
            <a:r>
              <a:rPr lang="sl-SI" sz="2400" b="1" dirty="0" smtClean="0"/>
              <a:t>ohranitev živali  z optimalnimi lastnostmi avtohtonosti. </a:t>
            </a:r>
            <a:endParaRPr lang="sl-SI" sz="2400" b="1" dirty="0"/>
          </a:p>
        </p:txBody>
      </p:sp>
      <p:sp>
        <p:nvSpPr>
          <p:cNvPr id="8" name="TextBox 7"/>
          <p:cNvSpPr txBox="1"/>
          <p:nvPr/>
        </p:nvSpPr>
        <p:spPr>
          <a:xfrm>
            <a:off x="445522" y="3501008"/>
            <a:ext cx="787504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sl-SI" sz="2400" b="1" dirty="0" smtClean="0">
                <a:solidFill>
                  <a:srgbClr val="FF0000"/>
                </a:solidFill>
              </a:rPr>
              <a:t>Pomoč</a:t>
            </a:r>
            <a:r>
              <a:rPr lang="sl-SI" sz="2400" dirty="0" smtClean="0"/>
              <a:t>: zgodovinski viri na osnovi katerih je razviden </a:t>
            </a:r>
            <a:r>
              <a:rPr lang="sl-SI" sz="2400" dirty="0" err="1" smtClean="0"/>
              <a:t>izgled</a:t>
            </a:r>
            <a:r>
              <a:rPr lang="sl-SI" sz="2400" dirty="0" smtClean="0"/>
              <a:t> in razvoj pasme (Banova uredba, 6</a:t>
            </a:r>
            <a:r>
              <a:rPr lang="sl-SI" sz="2400" dirty="0"/>
              <a:t>. aprila </a:t>
            </a:r>
            <a:r>
              <a:rPr lang="sl-SI" sz="2400" dirty="0" smtClean="0"/>
              <a:t>1935,..)</a:t>
            </a:r>
            <a:endParaRPr lang="sl-SI" sz="2400" dirty="0"/>
          </a:p>
        </p:txBody>
      </p:sp>
      <p:sp>
        <p:nvSpPr>
          <p:cNvPr id="9" name="TextBox 8"/>
          <p:cNvSpPr txBox="1"/>
          <p:nvPr/>
        </p:nvSpPr>
        <p:spPr>
          <a:xfrm>
            <a:off x="464588" y="2918563"/>
            <a:ext cx="4832477" cy="46166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algn="just"/>
            <a:r>
              <a:rPr lang="sl-SI" sz="2400" b="1" dirty="0" smtClean="0"/>
              <a:t>Preprečevanje </a:t>
            </a:r>
            <a:r>
              <a:rPr lang="sl-SI" sz="2400" b="1" dirty="0"/>
              <a:t>parjenja v sorodstvu. </a:t>
            </a:r>
          </a:p>
        </p:txBody>
      </p:sp>
      <p:sp>
        <p:nvSpPr>
          <p:cNvPr id="10" name="TextBox 9"/>
          <p:cNvSpPr txBox="1"/>
          <p:nvPr/>
        </p:nvSpPr>
        <p:spPr>
          <a:xfrm>
            <a:off x="464588" y="4437112"/>
            <a:ext cx="787962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sl-SI" sz="2400" b="1" dirty="0" smtClean="0">
                <a:solidFill>
                  <a:srgbClr val="FF0000"/>
                </a:solidFill>
              </a:rPr>
              <a:t>Želimo si: </a:t>
            </a:r>
          </a:p>
          <a:p>
            <a:pPr marL="342900" indent="-342900" algn="just">
              <a:buFont typeface="Arial" panose="020B0604020202020204" pitchFamily="34" charset="0"/>
              <a:buChar char="•"/>
            </a:pPr>
            <a:r>
              <a:rPr lang="sl-SI" sz="2400" dirty="0"/>
              <a:t>L</a:t>
            </a:r>
            <a:r>
              <a:rPr lang="sl-SI" sz="2400" dirty="0" smtClean="0"/>
              <a:t>ahke živali, </a:t>
            </a:r>
            <a:r>
              <a:rPr lang="sl-SI" sz="2400" dirty="0"/>
              <a:t>s tankimi kostmi in </a:t>
            </a:r>
            <a:r>
              <a:rPr lang="sl-SI" sz="2400" dirty="0" err="1"/>
              <a:t>nerobustne</a:t>
            </a:r>
            <a:r>
              <a:rPr lang="sl-SI" sz="2400" dirty="0"/>
              <a:t> </a:t>
            </a:r>
            <a:r>
              <a:rPr lang="sl-SI" sz="2400" dirty="0" smtClean="0"/>
              <a:t>konstitucije, </a:t>
            </a:r>
          </a:p>
          <a:p>
            <a:pPr marL="342900" indent="-342900" algn="just">
              <a:buFont typeface="Arial" panose="020B0604020202020204" pitchFamily="34" charset="0"/>
              <a:buChar char="•"/>
            </a:pPr>
            <a:r>
              <a:rPr lang="sl-SI" sz="2400" dirty="0"/>
              <a:t>K</a:t>
            </a:r>
            <a:r>
              <a:rPr lang="sl-SI" sz="2400" dirty="0" smtClean="0"/>
              <a:t>ombiniran tip </a:t>
            </a:r>
            <a:r>
              <a:rPr lang="sl-SI" sz="2400" dirty="0"/>
              <a:t>z večjim </a:t>
            </a:r>
            <a:r>
              <a:rPr lang="sl-SI" sz="2400" dirty="0" smtClean="0"/>
              <a:t>poudarkom </a:t>
            </a:r>
            <a:r>
              <a:rPr lang="sl-SI" sz="2400" dirty="0"/>
              <a:t>na prireji </a:t>
            </a:r>
            <a:r>
              <a:rPr lang="sl-SI" sz="2400" dirty="0" smtClean="0"/>
              <a:t>mleka,</a:t>
            </a:r>
          </a:p>
          <a:p>
            <a:pPr marL="342900" indent="-342900" algn="just">
              <a:buFont typeface="Arial" panose="020B0604020202020204" pitchFamily="34" charset="0"/>
              <a:buChar char="•"/>
            </a:pPr>
            <a:r>
              <a:rPr lang="sl-SI" sz="2400" dirty="0" smtClean="0"/>
              <a:t>Manjši okvir, </a:t>
            </a:r>
          </a:p>
          <a:p>
            <a:pPr marL="342900" indent="-342900" algn="just">
              <a:buFont typeface="Arial" panose="020B0604020202020204" pitchFamily="34" charset="0"/>
              <a:buChar char="•"/>
            </a:pPr>
            <a:r>
              <a:rPr lang="sl-SI" sz="2400" dirty="0"/>
              <a:t>K</a:t>
            </a:r>
            <a:r>
              <a:rPr lang="sl-SI" sz="2400" dirty="0" smtClean="0"/>
              <a:t>orektne telesne oblike in</a:t>
            </a:r>
          </a:p>
          <a:p>
            <a:pPr marL="342900" indent="-342900" algn="just">
              <a:buFont typeface="Arial" panose="020B0604020202020204" pitchFamily="34" charset="0"/>
              <a:buChar char="•"/>
            </a:pPr>
            <a:r>
              <a:rPr lang="sl-SI" sz="2400" dirty="0" smtClean="0"/>
              <a:t>Ocena avtohtonosti nad 6. </a:t>
            </a:r>
            <a:endParaRPr lang="sl-SI" sz="2400" dirty="0"/>
          </a:p>
        </p:txBody>
      </p:sp>
      <p:sp>
        <p:nvSpPr>
          <p:cNvPr id="12" name="TextBox 11"/>
          <p:cNvSpPr txBox="1"/>
          <p:nvPr/>
        </p:nvSpPr>
        <p:spPr>
          <a:xfrm>
            <a:off x="447834" y="1988840"/>
            <a:ext cx="2826543"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a:t>Izhodiščno leto 2009 </a:t>
            </a:r>
            <a:endParaRPr lang="sl-SI" sz="2400" dirty="0" smtClean="0"/>
          </a:p>
          <a:p>
            <a:pPr algn="ctr"/>
            <a:r>
              <a:rPr lang="sl-SI" sz="2400" b="1" dirty="0" smtClean="0">
                <a:solidFill>
                  <a:srgbClr val="FF0000"/>
                </a:solidFill>
              </a:rPr>
              <a:t>162 krav</a:t>
            </a:r>
            <a:endParaRPr lang="sl-SI" sz="2400" b="1" dirty="0">
              <a:solidFill>
                <a:srgbClr val="FF0000"/>
              </a:solidFill>
            </a:endParaRPr>
          </a:p>
        </p:txBody>
      </p:sp>
      <p:sp>
        <p:nvSpPr>
          <p:cNvPr id="13" name="TextBox 12"/>
          <p:cNvSpPr txBox="1"/>
          <p:nvPr/>
        </p:nvSpPr>
        <p:spPr>
          <a:xfrm>
            <a:off x="4110307" y="1988840"/>
            <a:ext cx="1488036"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smtClean="0"/>
              <a:t>Leto 2018 </a:t>
            </a:r>
          </a:p>
          <a:p>
            <a:pPr algn="ctr"/>
            <a:r>
              <a:rPr lang="sl-SI" sz="2400" b="1" dirty="0" smtClean="0">
                <a:solidFill>
                  <a:srgbClr val="FF0000"/>
                </a:solidFill>
              </a:rPr>
              <a:t>466 krav</a:t>
            </a:r>
            <a:endParaRPr lang="sl-SI" sz="2400" b="1" dirty="0">
              <a:solidFill>
                <a:srgbClr val="FF0000"/>
              </a:solidFill>
            </a:endParaRPr>
          </a:p>
        </p:txBody>
      </p:sp>
      <p:sp>
        <p:nvSpPr>
          <p:cNvPr id="14" name="TextBox 13"/>
          <p:cNvSpPr txBox="1"/>
          <p:nvPr/>
        </p:nvSpPr>
        <p:spPr>
          <a:xfrm>
            <a:off x="6353111" y="1988839"/>
            <a:ext cx="1950535"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sl-SI" sz="2400" dirty="0" smtClean="0"/>
              <a:t>Dolgoročni cilj</a:t>
            </a:r>
          </a:p>
          <a:p>
            <a:pPr algn="ctr"/>
            <a:r>
              <a:rPr lang="sl-SI" sz="2400" b="1" dirty="0" smtClean="0">
                <a:solidFill>
                  <a:srgbClr val="FF0000"/>
                </a:solidFill>
              </a:rPr>
              <a:t>880 krav</a:t>
            </a:r>
            <a:endParaRPr lang="sl-SI" sz="2400" b="1" dirty="0">
              <a:solidFill>
                <a:srgbClr val="FF0000"/>
              </a:solidFill>
            </a:endParaRPr>
          </a:p>
        </p:txBody>
      </p:sp>
      <p:sp>
        <p:nvSpPr>
          <p:cNvPr id="15" name="Right Arrow 14"/>
          <p:cNvSpPr/>
          <p:nvPr/>
        </p:nvSpPr>
        <p:spPr>
          <a:xfrm>
            <a:off x="3402909" y="2377716"/>
            <a:ext cx="611257" cy="360040"/>
          </a:xfrm>
          <a:prstGeom prst="rightArrow">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l-SI" sz="2400"/>
          </a:p>
        </p:txBody>
      </p:sp>
      <p:sp>
        <p:nvSpPr>
          <p:cNvPr id="16" name="Right Arrow 15"/>
          <p:cNvSpPr/>
          <p:nvPr/>
        </p:nvSpPr>
        <p:spPr>
          <a:xfrm>
            <a:off x="5741854" y="2377716"/>
            <a:ext cx="611257" cy="360040"/>
          </a:xfrm>
          <a:prstGeom prst="rightArrow">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sl-SI" sz="2400"/>
          </a:p>
        </p:txBody>
      </p:sp>
    </p:spTree>
    <p:extLst>
      <p:ext uri="{BB962C8B-B14F-4D97-AF65-F5344CB8AC3E}">
        <p14:creationId xmlns:p14="http://schemas.microsoft.com/office/powerpoint/2010/main" val="3715231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539552" y="6165304"/>
            <a:ext cx="7776864" cy="504056"/>
          </a:xfrm>
        </p:spPr>
        <p:txBody>
          <a:bodyPr>
            <a:normAutofit fontScale="85000" lnSpcReduction="20000"/>
          </a:bodyPr>
          <a:lstStyle/>
          <a:p>
            <a:r>
              <a:rPr lang="sl-SI" sz="1600" dirty="0" smtClean="0"/>
              <a:t>*NISO RAZVRŠČENE</a:t>
            </a:r>
          </a:p>
          <a:p>
            <a:r>
              <a:rPr lang="sl-SI" sz="1600" dirty="0" smtClean="0"/>
              <a:t>Vir: </a:t>
            </a:r>
            <a:r>
              <a:rPr lang="sl-SI" sz="1600" dirty="0" err="1" smtClean="0"/>
              <a:t>Cpz</a:t>
            </a:r>
            <a:r>
              <a:rPr lang="sl-SI" sz="1600" dirty="0" smtClean="0"/>
              <a:t> Govedo, Kmetijski inštitut </a:t>
            </a:r>
            <a:r>
              <a:rPr lang="sl-SI" sz="1600" dirty="0"/>
              <a:t>S</a:t>
            </a:r>
            <a:r>
              <a:rPr lang="sl-SI" sz="1600" dirty="0" smtClean="0"/>
              <a:t>lovenije</a:t>
            </a:r>
            <a:endParaRPr lang="sl-SI" sz="1600" dirty="0"/>
          </a:p>
        </p:txBody>
      </p:sp>
      <p:sp>
        <p:nvSpPr>
          <p:cNvPr id="3" name="Pravokotnik 2"/>
          <p:cNvSpPr/>
          <p:nvPr/>
        </p:nvSpPr>
        <p:spPr>
          <a:xfrm>
            <a:off x="539552" y="620688"/>
            <a:ext cx="7776864" cy="707886"/>
          </a:xfrm>
          <a:prstGeom prst="rect">
            <a:avLst/>
          </a:prstGeom>
        </p:spPr>
        <p:txBody>
          <a:bodyPr wrap="square">
            <a:spAutoFit/>
          </a:bodyPr>
          <a:lstStyle/>
          <a:p>
            <a:r>
              <a:rPr lang="sl-SI" sz="2000" b="1" dirty="0" smtClean="0"/>
              <a:t>Razvrstitev </a:t>
            </a:r>
            <a:r>
              <a:rPr lang="sl-SI" sz="2000" b="1" dirty="0" err="1" smtClean="0"/>
              <a:t>cikastih</a:t>
            </a:r>
            <a:r>
              <a:rPr lang="sl-SI" sz="2000" b="1" dirty="0" smtClean="0"/>
              <a:t> krav </a:t>
            </a:r>
            <a:r>
              <a:rPr lang="sl-SI" sz="2000" b="1" dirty="0"/>
              <a:t>po </a:t>
            </a:r>
            <a:r>
              <a:rPr lang="sl-SI" sz="2000" b="1" dirty="0" smtClean="0"/>
              <a:t>razredih rodovniške knjige za </a:t>
            </a:r>
            <a:r>
              <a:rPr lang="sl-SI" sz="2000" b="1" dirty="0" err="1" smtClean="0"/>
              <a:t>cikasto</a:t>
            </a:r>
            <a:r>
              <a:rPr lang="sl-SI" sz="2000" b="1" dirty="0" smtClean="0"/>
              <a:t> govedo </a:t>
            </a:r>
          </a:p>
          <a:p>
            <a:r>
              <a:rPr lang="sl-SI" sz="2000" b="1" dirty="0" smtClean="0"/>
              <a:t>(2014 – 2021)</a:t>
            </a:r>
            <a:endParaRPr lang="sl-SI" sz="2000" b="1" dirty="0"/>
          </a:p>
        </p:txBody>
      </p:sp>
      <p:graphicFrame>
        <p:nvGraphicFramePr>
          <p:cNvPr id="8" name="Tabela 7"/>
          <p:cNvGraphicFramePr>
            <a:graphicFrameLocks noGrp="1"/>
          </p:cNvGraphicFramePr>
          <p:nvPr>
            <p:extLst>
              <p:ext uri="{D42A27DB-BD31-4B8C-83A1-F6EECF244321}">
                <p14:modId xmlns:p14="http://schemas.microsoft.com/office/powerpoint/2010/main" val="251133602"/>
              </p:ext>
            </p:extLst>
          </p:nvPr>
        </p:nvGraphicFramePr>
        <p:xfrm>
          <a:off x="683568" y="1628799"/>
          <a:ext cx="7920881" cy="4032448"/>
        </p:xfrm>
        <a:graphic>
          <a:graphicData uri="http://schemas.openxmlformats.org/drawingml/2006/table">
            <a:tbl>
              <a:tblPr/>
              <a:tblGrid>
                <a:gridCol w="1404508">
                  <a:extLst>
                    <a:ext uri="{9D8B030D-6E8A-4147-A177-3AD203B41FA5}">
                      <a16:colId xmlns="" xmlns:a16="http://schemas.microsoft.com/office/drawing/2014/main" val="20000"/>
                    </a:ext>
                  </a:extLst>
                </a:gridCol>
                <a:gridCol w="1057941">
                  <a:extLst>
                    <a:ext uri="{9D8B030D-6E8A-4147-A177-3AD203B41FA5}">
                      <a16:colId xmlns="" xmlns:a16="http://schemas.microsoft.com/office/drawing/2014/main" val="20001"/>
                    </a:ext>
                  </a:extLst>
                </a:gridCol>
                <a:gridCol w="875538">
                  <a:extLst>
                    <a:ext uri="{9D8B030D-6E8A-4147-A177-3AD203B41FA5}">
                      <a16:colId xmlns="" xmlns:a16="http://schemas.microsoft.com/office/drawing/2014/main" val="20002"/>
                    </a:ext>
                  </a:extLst>
                </a:gridCol>
                <a:gridCol w="1080742">
                  <a:extLst>
                    <a:ext uri="{9D8B030D-6E8A-4147-A177-3AD203B41FA5}">
                      <a16:colId xmlns="" xmlns:a16="http://schemas.microsoft.com/office/drawing/2014/main" val="20003"/>
                    </a:ext>
                  </a:extLst>
                </a:gridCol>
                <a:gridCol w="875538">
                  <a:extLst>
                    <a:ext uri="{9D8B030D-6E8A-4147-A177-3AD203B41FA5}">
                      <a16:colId xmlns="" xmlns:a16="http://schemas.microsoft.com/office/drawing/2014/main" val="20004"/>
                    </a:ext>
                  </a:extLst>
                </a:gridCol>
                <a:gridCol w="875538">
                  <a:extLst>
                    <a:ext uri="{9D8B030D-6E8A-4147-A177-3AD203B41FA5}">
                      <a16:colId xmlns="" xmlns:a16="http://schemas.microsoft.com/office/drawing/2014/main" val="20005"/>
                    </a:ext>
                  </a:extLst>
                </a:gridCol>
                <a:gridCol w="875538">
                  <a:extLst>
                    <a:ext uri="{9D8B030D-6E8A-4147-A177-3AD203B41FA5}">
                      <a16:colId xmlns="" xmlns:a16="http://schemas.microsoft.com/office/drawing/2014/main" val="20006"/>
                    </a:ext>
                  </a:extLst>
                </a:gridCol>
                <a:gridCol w="875538">
                  <a:extLst>
                    <a:ext uri="{9D8B030D-6E8A-4147-A177-3AD203B41FA5}">
                      <a16:colId xmlns="" xmlns:a16="http://schemas.microsoft.com/office/drawing/2014/main" val="20007"/>
                    </a:ext>
                  </a:extLst>
                </a:gridCol>
              </a:tblGrid>
              <a:tr h="504056">
                <a:tc>
                  <a:txBody>
                    <a:bodyPr/>
                    <a:lstStyle/>
                    <a:p>
                      <a:pPr algn="ctr" fontAlgn="b"/>
                      <a:r>
                        <a:rPr lang="sl-SI" sz="16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2000" b="1" i="0" u="none" strike="noStrike" dirty="0" smtClean="0">
                          <a:solidFill>
                            <a:srgbClr val="000000"/>
                          </a:solidFill>
                          <a:effectLst/>
                          <a:latin typeface="Calibri"/>
                        </a:rPr>
                        <a:t>2021</a:t>
                      </a:r>
                      <a:endParaRPr lang="sl-SI" sz="20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 xmlns:a16="http://schemas.microsoft.com/office/drawing/2014/main" val="10000"/>
                  </a:ext>
                </a:extLst>
              </a:tr>
              <a:tr h="504056">
                <a:tc>
                  <a:txBody>
                    <a:bodyPr/>
                    <a:lstStyle/>
                    <a:p>
                      <a:pPr algn="ctr" fontAlgn="b"/>
                      <a:r>
                        <a:rPr lang="sl-SI" sz="1600" b="1" i="0" u="none" strike="noStrike" dirty="0">
                          <a:solidFill>
                            <a:srgbClr val="FF0000"/>
                          </a:solidFill>
                          <a:effectLst/>
                          <a:latin typeface="Calibri"/>
                        </a:rPr>
                        <a:t>IRK CK ~ A1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171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84</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2000" b="1" i="0" u="none" strike="noStrike" dirty="0" smtClean="0">
                          <a:solidFill>
                            <a:srgbClr val="FF0000"/>
                          </a:solidFill>
                          <a:effectLst/>
                          <a:latin typeface="Calibri"/>
                        </a:rPr>
                        <a:t>66</a:t>
                      </a:r>
                      <a:endParaRPr lang="sl-SI" sz="20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04056">
                <a:tc>
                  <a:txBody>
                    <a:bodyPr/>
                    <a:lstStyle/>
                    <a:p>
                      <a:pPr algn="ctr" fontAlgn="b"/>
                      <a:r>
                        <a:rPr lang="sl-SI" sz="1600" b="1" i="0" u="none" strike="noStrike" dirty="0">
                          <a:solidFill>
                            <a:srgbClr val="FF0000"/>
                          </a:solidFill>
                          <a:effectLst/>
                          <a:latin typeface="Calibri"/>
                        </a:rPr>
                        <a:t>IRK CK ~ 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576</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2000" b="1" i="0" u="none" strike="noStrike" dirty="0" smtClean="0">
                          <a:solidFill>
                            <a:srgbClr val="FF0000"/>
                          </a:solidFill>
                          <a:effectLst/>
                          <a:latin typeface="Calibri"/>
                        </a:rPr>
                        <a:t>591</a:t>
                      </a:r>
                      <a:endParaRPr lang="sl-SI" sz="20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04056">
                <a:tc>
                  <a:txBody>
                    <a:bodyPr/>
                    <a:lstStyle/>
                    <a:p>
                      <a:pPr algn="ctr" fontAlgn="b"/>
                      <a:r>
                        <a:rPr lang="sl-SI" sz="1600" b="1" i="0" u="none" strike="noStrike" dirty="0">
                          <a:solidFill>
                            <a:srgbClr val="FF0000"/>
                          </a:solidFill>
                          <a:effectLst/>
                          <a:latin typeface="Calibri"/>
                        </a:rPr>
                        <a:t>IRK CK~B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FF0000"/>
                          </a:solidFill>
                          <a:effectLst/>
                          <a:latin typeface="Calibri"/>
                        </a:rPr>
                        <a:t>728</a:t>
                      </a:r>
                      <a:endParaRPr lang="sl-SI" sz="16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2000" b="1" i="0" u="none" strike="noStrike" dirty="0" smtClean="0">
                          <a:solidFill>
                            <a:srgbClr val="FF0000"/>
                          </a:solidFill>
                          <a:effectLst/>
                          <a:latin typeface="Calibri"/>
                        </a:rPr>
                        <a:t>885</a:t>
                      </a:r>
                      <a:endParaRPr lang="sl-SI" sz="2000" b="1" i="0" u="none" strike="noStrike" dirty="0">
                        <a:solidFill>
                          <a:srgbClr val="FF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04056">
                <a:tc>
                  <a:txBody>
                    <a:bodyPr/>
                    <a:lstStyle/>
                    <a:p>
                      <a:pPr algn="ctr" fontAlgn="b"/>
                      <a:r>
                        <a:rPr lang="sl-SI" sz="1600" b="1" i="0" u="none" strike="noStrike" dirty="0">
                          <a:solidFill>
                            <a:srgbClr val="000000"/>
                          </a:solidFill>
                          <a:effectLst/>
                          <a:latin typeface="Calibri"/>
                        </a:rPr>
                        <a:t>IRK CK ~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609</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2000" b="1" i="0" u="none" strike="noStrike" dirty="0" smtClean="0">
                          <a:solidFill>
                            <a:srgbClr val="000000"/>
                          </a:solidFill>
                          <a:effectLst/>
                          <a:latin typeface="Calibri"/>
                        </a:rPr>
                        <a:t>544</a:t>
                      </a:r>
                      <a:endParaRPr lang="sl-SI" sz="20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04056">
                <a:tc>
                  <a:txBody>
                    <a:bodyPr/>
                    <a:lstStyle/>
                    <a:p>
                      <a:pPr algn="ctr" fontAlgn="b"/>
                      <a:r>
                        <a:rPr lang="sl-SI" sz="1600" b="1" i="0" u="none" strike="noStrike" dirty="0">
                          <a:solidFill>
                            <a:srgbClr val="000000"/>
                          </a:solidFill>
                          <a:effectLst/>
                          <a:latin typeface="Calibri"/>
                        </a:rPr>
                        <a:t>IRK CK ~ 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89</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2000" b="1" i="0" u="none" strike="noStrike" dirty="0" smtClean="0">
                          <a:solidFill>
                            <a:srgbClr val="000000"/>
                          </a:solidFill>
                          <a:effectLst/>
                          <a:latin typeface="Calibri"/>
                        </a:rPr>
                        <a:t>123</a:t>
                      </a:r>
                      <a:endParaRPr lang="sl-SI" sz="20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04056">
                <a:tc>
                  <a:txBody>
                    <a:bodyPr/>
                    <a:lstStyle/>
                    <a:p>
                      <a:pPr algn="ctr" fontAlgn="b"/>
                      <a:r>
                        <a:rPr lang="sl-SI" sz="1600" b="1" i="0" u="none" strike="noStrike" dirty="0">
                          <a:solidFill>
                            <a:srgbClr val="000000"/>
                          </a:solidFill>
                          <a:effectLst/>
                          <a:latin typeface="Calibri"/>
                        </a:rPr>
                        <a:t>CPZ </a:t>
                      </a:r>
                      <a:r>
                        <a:rPr lang="sl-SI" sz="1600" b="1" i="0" u="none" strike="noStrike" dirty="0" smtClean="0">
                          <a:solidFill>
                            <a:srgbClr val="000000"/>
                          </a:solidFill>
                          <a:effectLst/>
                          <a:latin typeface="Calibri"/>
                        </a:rPr>
                        <a:t>GOVEDO*</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a:solidFill>
                            <a:srgbClr val="000000"/>
                          </a:solidFill>
                          <a:effectLst/>
                          <a:latin typeface="Calibri"/>
                        </a:rPr>
                        <a:t>472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1600" b="1" i="0" u="none" strike="noStrike" dirty="0" smtClean="0">
                          <a:solidFill>
                            <a:srgbClr val="000000"/>
                          </a:solidFill>
                          <a:effectLst/>
                          <a:latin typeface="Calibri"/>
                        </a:rPr>
                        <a:t>200</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l-SI" sz="2000" b="1" i="0" u="none" strike="noStrike" dirty="0" smtClean="0">
                          <a:solidFill>
                            <a:srgbClr val="000000"/>
                          </a:solidFill>
                          <a:effectLst/>
                          <a:latin typeface="Calibri"/>
                        </a:rPr>
                        <a:t>272</a:t>
                      </a:r>
                      <a:endParaRPr lang="sl-SI" sz="20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04056">
                <a:tc>
                  <a:txBody>
                    <a:bodyPr/>
                    <a:lstStyle/>
                    <a:p>
                      <a:pPr algn="ctr" fontAlgn="b"/>
                      <a:r>
                        <a:rPr lang="sl-SI" sz="16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a:solidFill>
                            <a:srgbClr val="000000"/>
                          </a:solidFill>
                          <a:effectLst/>
                          <a:latin typeface="Calibri"/>
                        </a:rPr>
                        <a:t>1387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1593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1793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1901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a:solidFill>
                            <a:srgbClr val="000000"/>
                          </a:solidFill>
                          <a:effectLst/>
                          <a:latin typeface="Calibri"/>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1600" b="1" i="0" u="none" strike="noStrike" dirty="0" smtClean="0">
                          <a:solidFill>
                            <a:srgbClr val="000000"/>
                          </a:solidFill>
                          <a:effectLst/>
                          <a:latin typeface="Calibri"/>
                        </a:rPr>
                        <a:t>2286</a:t>
                      </a:r>
                      <a:endParaRPr lang="sl-SI"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sl-SI" sz="2000" b="1" i="0" u="none" strike="noStrike" dirty="0" smtClean="0">
                          <a:solidFill>
                            <a:srgbClr val="000000"/>
                          </a:solidFill>
                          <a:effectLst/>
                          <a:latin typeface="Calibri"/>
                        </a:rPr>
                        <a:t>2481</a:t>
                      </a:r>
                      <a:endParaRPr lang="sl-SI" sz="20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876055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2820631731"/>
              </p:ext>
            </p:extLst>
          </p:nvPr>
        </p:nvGraphicFramePr>
        <p:xfrm>
          <a:off x="611560" y="620688"/>
          <a:ext cx="7412771" cy="4364196"/>
        </p:xfrm>
        <a:graphic>
          <a:graphicData uri="http://schemas.openxmlformats.org/drawingml/2006/table">
            <a:tbl>
              <a:tblPr firstRow="1" firstCol="1" bandRow="1">
                <a:tableStyleId>{5C22544A-7EE6-4342-B048-85BDC9FD1C3A}</a:tableStyleId>
              </a:tblPr>
              <a:tblGrid>
                <a:gridCol w="1127837">
                  <a:extLst>
                    <a:ext uri="{9D8B030D-6E8A-4147-A177-3AD203B41FA5}">
                      <a16:colId xmlns="" xmlns:a16="http://schemas.microsoft.com/office/drawing/2014/main" val="20000"/>
                    </a:ext>
                  </a:extLst>
                </a:gridCol>
                <a:gridCol w="566345">
                  <a:extLst>
                    <a:ext uri="{9D8B030D-6E8A-4147-A177-3AD203B41FA5}">
                      <a16:colId xmlns="" xmlns:a16="http://schemas.microsoft.com/office/drawing/2014/main" val="20001"/>
                    </a:ext>
                  </a:extLst>
                </a:gridCol>
                <a:gridCol w="610074">
                  <a:extLst>
                    <a:ext uri="{9D8B030D-6E8A-4147-A177-3AD203B41FA5}">
                      <a16:colId xmlns="" xmlns:a16="http://schemas.microsoft.com/office/drawing/2014/main" val="20002"/>
                    </a:ext>
                  </a:extLst>
                </a:gridCol>
                <a:gridCol w="720080">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864096">
                  <a:extLst>
                    <a:ext uri="{9D8B030D-6E8A-4147-A177-3AD203B41FA5}">
                      <a16:colId xmlns="" xmlns:a16="http://schemas.microsoft.com/office/drawing/2014/main" val="20005"/>
                    </a:ext>
                  </a:extLst>
                </a:gridCol>
                <a:gridCol w="864096">
                  <a:extLst>
                    <a:ext uri="{9D8B030D-6E8A-4147-A177-3AD203B41FA5}">
                      <a16:colId xmlns="" xmlns:a16="http://schemas.microsoft.com/office/drawing/2014/main" val="20006"/>
                    </a:ext>
                  </a:extLst>
                </a:gridCol>
                <a:gridCol w="936104">
                  <a:extLst>
                    <a:ext uri="{9D8B030D-6E8A-4147-A177-3AD203B41FA5}">
                      <a16:colId xmlns="" xmlns:a16="http://schemas.microsoft.com/office/drawing/2014/main" val="20007"/>
                    </a:ext>
                  </a:extLst>
                </a:gridCol>
                <a:gridCol w="860043">
                  <a:extLst>
                    <a:ext uri="{9D8B030D-6E8A-4147-A177-3AD203B41FA5}">
                      <a16:colId xmlns="" xmlns:a16="http://schemas.microsoft.com/office/drawing/2014/main" val="20008"/>
                    </a:ext>
                  </a:extLst>
                </a:gridCol>
              </a:tblGrid>
              <a:tr h="578580">
                <a:tc rowSpan="2">
                  <a:txBody>
                    <a:bodyPr/>
                    <a:lstStyle/>
                    <a:p>
                      <a:pPr>
                        <a:lnSpc>
                          <a:spcPct val="115000"/>
                        </a:lnSpc>
                        <a:spcAft>
                          <a:spcPts val="0"/>
                        </a:spcAft>
                      </a:pPr>
                      <a:r>
                        <a:rPr lang="sl-SI" sz="1100" dirty="0">
                          <a:effectLst/>
                        </a:rPr>
                        <a:t> </a:t>
                      </a:r>
                      <a:endParaRPr lang="sl-SI" sz="1100" dirty="0">
                        <a:effectLst/>
                        <a:latin typeface="Calibri"/>
                        <a:ea typeface="Calibri"/>
                        <a:cs typeface="Times New Roman"/>
                      </a:endParaRPr>
                    </a:p>
                  </a:txBody>
                  <a:tcPr marL="44450" marR="44450" marT="0" marB="0" anchor="b"/>
                </a:tc>
                <a:tc gridSpan="8">
                  <a:txBody>
                    <a:bodyPr/>
                    <a:lstStyle/>
                    <a:p>
                      <a:pPr algn="ctr">
                        <a:lnSpc>
                          <a:spcPct val="115000"/>
                        </a:lnSpc>
                        <a:spcAft>
                          <a:spcPts val="0"/>
                        </a:spcAft>
                      </a:pPr>
                      <a:r>
                        <a:rPr lang="sl-SI" sz="1600" dirty="0">
                          <a:effectLst/>
                        </a:rPr>
                        <a:t>Leto</a:t>
                      </a:r>
                      <a:endParaRPr lang="sl-SI" sz="1600" dirty="0">
                        <a:effectLst/>
                        <a:latin typeface="Calibri"/>
                        <a:ea typeface="Calibri"/>
                        <a:cs typeface="Times New Roman"/>
                      </a:endParaRPr>
                    </a:p>
                  </a:txBody>
                  <a:tcPr marL="44450" marR="44450" marT="0" marB="0" anchor="b"/>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pPr algn="ctr">
                        <a:lnSpc>
                          <a:spcPct val="115000"/>
                        </a:lnSpc>
                        <a:spcAft>
                          <a:spcPts val="0"/>
                        </a:spcAft>
                      </a:pPr>
                      <a:endParaRPr lang="sl-SI" sz="1400" dirty="0">
                        <a:effectLst/>
                        <a:latin typeface="Calibri"/>
                        <a:ea typeface="Calibri"/>
                        <a:cs typeface="Times New Roman"/>
                      </a:endParaRPr>
                    </a:p>
                  </a:txBody>
                  <a:tcPr marL="44450" marR="44450" marT="0" marB="0" anchor="b"/>
                </a:tc>
                <a:tc hMerge="1">
                  <a:txBody>
                    <a:bodyPr/>
                    <a:lstStyle/>
                    <a:p>
                      <a:pPr algn="ctr">
                        <a:lnSpc>
                          <a:spcPct val="115000"/>
                        </a:lnSpc>
                        <a:spcAft>
                          <a:spcPts val="0"/>
                        </a:spcAft>
                      </a:pPr>
                      <a:endParaRPr lang="sl-SI" sz="1600" dirty="0">
                        <a:effectLst/>
                        <a:latin typeface="Calibri"/>
                        <a:ea typeface="Calibri"/>
                        <a:cs typeface="Times New Roman"/>
                      </a:endParaRPr>
                    </a:p>
                  </a:txBody>
                  <a:tcPr marL="44450" marR="44450" marT="0" marB="0" anchor="b"/>
                </a:tc>
                <a:extLst>
                  <a:ext uri="{0D108BD9-81ED-4DB2-BD59-A6C34878D82A}">
                    <a16:rowId xmlns="" xmlns:a16="http://schemas.microsoft.com/office/drawing/2014/main" val="10000"/>
                  </a:ext>
                </a:extLst>
              </a:tr>
              <a:tr h="437874">
                <a:tc vMerge="1">
                  <a:txBody>
                    <a:bodyPr/>
                    <a:lstStyle/>
                    <a:p>
                      <a:endParaRPr lang="sl-SI"/>
                    </a:p>
                  </a:txBody>
                  <a:tcPr/>
                </a:tc>
                <a:tc>
                  <a:txBody>
                    <a:bodyPr/>
                    <a:lstStyle/>
                    <a:p>
                      <a:pPr algn="ctr">
                        <a:lnSpc>
                          <a:spcPct val="115000"/>
                        </a:lnSpc>
                        <a:spcAft>
                          <a:spcPts val="0"/>
                        </a:spcAft>
                      </a:pPr>
                      <a:r>
                        <a:rPr lang="sl-SI" sz="1600" b="1" dirty="0">
                          <a:effectLst/>
                        </a:rPr>
                        <a:t>2002</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b="1" dirty="0">
                          <a:effectLst/>
                        </a:rPr>
                        <a:t>2006</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b="1" dirty="0">
                          <a:effectLst/>
                        </a:rPr>
                        <a:t>2009</a:t>
                      </a:r>
                      <a:endParaRPr lang="sl-SI" sz="1600" b="1"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2015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2017</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2018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2020</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2000" b="1" dirty="0" smtClean="0">
                          <a:solidFill>
                            <a:srgbClr val="FF0000"/>
                          </a:solidFill>
                          <a:effectLst/>
                          <a:latin typeface="Calibri"/>
                          <a:ea typeface="Calibri"/>
                          <a:cs typeface="Times New Roman"/>
                        </a:rPr>
                        <a:t>2021</a:t>
                      </a:r>
                      <a:endParaRPr lang="sl-SI" sz="2000" b="1" dirty="0">
                        <a:solidFill>
                          <a:srgbClr val="FF0000"/>
                        </a:solidFill>
                        <a:effectLst/>
                        <a:latin typeface="Calibri"/>
                        <a:ea typeface="Calibri"/>
                        <a:cs typeface="Times New Roman"/>
                      </a:endParaRPr>
                    </a:p>
                  </a:txBody>
                  <a:tcPr marL="44450" marR="44450" marT="0" marB="0" anchor="b"/>
                </a:tc>
                <a:extLst>
                  <a:ext uri="{0D108BD9-81ED-4DB2-BD59-A6C34878D82A}">
                    <a16:rowId xmlns="" xmlns:a16="http://schemas.microsoft.com/office/drawing/2014/main" val="10001"/>
                  </a:ext>
                </a:extLst>
              </a:tr>
              <a:tr h="480709">
                <a:tc>
                  <a:txBody>
                    <a:bodyPr/>
                    <a:lstStyle/>
                    <a:p>
                      <a:pPr>
                        <a:lnSpc>
                          <a:spcPct val="115000"/>
                        </a:lnSpc>
                        <a:spcAft>
                          <a:spcPts val="0"/>
                        </a:spcAft>
                      </a:pPr>
                      <a:r>
                        <a:rPr lang="sl-SI" sz="1400" dirty="0">
                          <a:effectLst/>
                        </a:rPr>
                        <a:t>Število rej s CK pasmo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a:effectLst/>
                        </a:rPr>
                        <a:t>105</a:t>
                      </a:r>
                      <a:endParaRPr lang="sl-SI" sz="16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293</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427</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696</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699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775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820</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2000" b="1" dirty="0" smtClean="0">
                          <a:solidFill>
                            <a:srgbClr val="FF0000"/>
                          </a:solidFill>
                          <a:effectLst/>
                          <a:latin typeface="Calibri"/>
                          <a:ea typeface="Calibri"/>
                          <a:cs typeface="Times New Roman"/>
                        </a:rPr>
                        <a:t>868</a:t>
                      </a:r>
                      <a:endParaRPr lang="sl-SI" sz="2000" b="1" dirty="0">
                        <a:solidFill>
                          <a:srgbClr val="FF0000"/>
                        </a:solidFill>
                        <a:effectLst/>
                        <a:latin typeface="Calibri"/>
                        <a:ea typeface="Calibri"/>
                        <a:cs typeface="Times New Roman"/>
                      </a:endParaRPr>
                    </a:p>
                  </a:txBody>
                  <a:tcPr marL="44450" marR="44450" marT="0" marB="0" anchor="b"/>
                </a:tc>
                <a:extLst>
                  <a:ext uri="{0D108BD9-81ED-4DB2-BD59-A6C34878D82A}">
                    <a16:rowId xmlns="" xmlns:a16="http://schemas.microsoft.com/office/drawing/2014/main" val="10002"/>
                  </a:ext>
                </a:extLst>
              </a:tr>
              <a:tr h="480709">
                <a:tc>
                  <a:txBody>
                    <a:bodyPr/>
                    <a:lstStyle/>
                    <a:p>
                      <a:pPr>
                        <a:lnSpc>
                          <a:spcPct val="115000"/>
                        </a:lnSpc>
                        <a:spcAft>
                          <a:spcPts val="0"/>
                        </a:spcAft>
                      </a:pPr>
                      <a:r>
                        <a:rPr lang="sl-SI" sz="1400" dirty="0">
                          <a:effectLst/>
                        </a:rPr>
                        <a:t>Število CK </a:t>
                      </a:r>
                      <a:r>
                        <a:rPr lang="sl-SI" sz="1400" dirty="0" smtClean="0">
                          <a:effectLst/>
                        </a:rPr>
                        <a:t>krav</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152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566</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885</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1503</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1755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2017</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2286</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2000" b="1" dirty="0" smtClean="0">
                          <a:solidFill>
                            <a:srgbClr val="FF0000"/>
                          </a:solidFill>
                          <a:effectLst/>
                          <a:latin typeface="Calibri"/>
                          <a:ea typeface="Calibri"/>
                          <a:cs typeface="Times New Roman"/>
                        </a:rPr>
                        <a:t>2481</a:t>
                      </a:r>
                      <a:endParaRPr lang="sl-SI" sz="2000" b="1" dirty="0">
                        <a:solidFill>
                          <a:srgbClr val="FF0000"/>
                        </a:solidFill>
                        <a:effectLst/>
                        <a:latin typeface="Calibri"/>
                        <a:ea typeface="Calibri"/>
                        <a:cs typeface="Times New Roman"/>
                      </a:endParaRPr>
                    </a:p>
                  </a:txBody>
                  <a:tcPr marL="44450" marR="44450" marT="0" marB="0" anchor="b"/>
                </a:tc>
                <a:extLst>
                  <a:ext uri="{0D108BD9-81ED-4DB2-BD59-A6C34878D82A}">
                    <a16:rowId xmlns="" xmlns:a16="http://schemas.microsoft.com/office/drawing/2014/main" val="10003"/>
                  </a:ext>
                </a:extLst>
              </a:tr>
              <a:tr h="480709">
                <a:tc>
                  <a:txBody>
                    <a:bodyPr/>
                    <a:lstStyle/>
                    <a:p>
                      <a:pPr>
                        <a:lnSpc>
                          <a:spcPct val="115000"/>
                        </a:lnSpc>
                        <a:spcAft>
                          <a:spcPts val="0"/>
                        </a:spcAft>
                      </a:pPr>
                      <a:r>
                        <a:rPr lang="sl-SI" sz="1400" dirty="0">
                          <a:effectLst/>
                        </a:rPr>
                        <a:t>Število CK krav / rejo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1,4</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1,9</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2,1</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2,2</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2,6</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2000" b="1" dirty="0" smtClean="0">
                          <a:solidFill>
                            <a:srgbClr val="FF0000"/>
                          </a:solidFill>
                          <a:effectLst/>
                          <a:latin typeface="Calibri"/>
                          <a:ea typeface="Calibri"/>
                          <a:cs typeface="Times New Roman"/>
                        </a:rPr>
                        <a:t>2,9</a:t>
                      </a:r>
                      <a:endParaRPr lang="sl-SI" sz="2000" b="1" dirty="0">
                        <a:solidFill>
                          <a:srgbClr val="FF0000"/>
                        </a:solidFill>
                        <a:effectLst/>
                        <a:latin typeface="Calibri"/>
                        <a:ea typeface="Calibri"/>
                        <a:cs typeface="Times New Roman"/>
                      </a:endParaRPr>
                    </a:p>
                  </a:txBody>
                  <a:tcPr marL="44450" marR="44450" marT="0" marB="0" anchor="b"/>
                </a:tc>
                <a:extLst>
                  <a:ext uri="{0D108BD9-81ED-4DB2-BD59-A6C34878D82A}">
                    <a16:rowId xmlns="" xmlns:a16="http://schemas.microsoft.com/office/drawing/2014/main" val="10004"/>
                  </a:ext>
                </a:extLst>
              </a:tr>
              <a:tr h="480709">
                <a:tc>
                  <a:txBody>
                    <a:bodyPr/>
                    <a:lstStyle/>
                    <a:p>
                      <a:pPr>
                        <a:lnSpc>
                          <a:spcPct val="115000"/>
                        </a:lnSpc>
                        <a:spcAft>
                          <a:spcPts val="0"/>
                        </a:spcAft>
                      </a:pPr>
                      <a:r>
                        <a:rPr lang="sl-SI" sz="1400" dirty="0">
                          <a:effectLst/>
                        </a:rPr>
                        <a:t>Krav – vse pasme (VP)</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440</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smtClean="0">
                          <a:effectLst/>
                        </a:rPr>
                        <a:t>1223</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smtClean="0">
                          <a:effectLst/>
                        </a:rPr>
                        <a:t>1704</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2450</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2728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3472</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4044</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2000" b="1" dirty="0" smtClean="0">
                          <a:solidFill>
                            <a:srgbClr val="FF0000"/>
                          </a:solidFill>
                          <a:effectLst/>
                          <a:latin typeface="Calibri"/>
                          <a:ea typeface="Calibri"/>
                          <a:cs typeface="Times New Roman"/>
                        </a:rPr>
                        <a:t>4441</a:t>
                      </a:r>
                      <a:endParaRPr lang="sl-SI" sz="2000" b="1" dirty="0">
                        <a:solidFill>
                          <a:srgbClr val="FF0000"/>
                        </a:solidFill>
                        <a:effectLst/>
                        <a:latin typeface="Calibri"/>
                        <a:ea typeface="Calibri"/>
                        <a:cs typeface="Times New Roman"/>
                      </a:endParaRPr>
                    </a:p>
                  </a:txBody>
                  <a:tcPr marL="44450" marR="44450" marT="0" marB="0" anchor="b"/>
                </a:tc>
                <a:extLst>
                  <a:ext uri="{0D108BD9-81ED-4DB2-BD59-A6C34878D82A}">
                    <a16:rowId xmlns="" xmlns:a16="http://schemas.microsoft.com/office/drawing/2014/main" val="10005"/>
                  </a:ext>
                </a:extLst>
              </a:tr>
              <a:tr h="480709">
                <a:tc>
                  <a:txBody>
                    <a:bodyPr/>
                    <a:lstStyle/>
                    <a:p>
                      <a:pPr>
                        <a:lnSpc>
                          <a:spcPct val="115000"/>
                        </a:lnSpc>
                        <a:spcAft>
                          <a:spcPts val="0"/>
                        </a:spcAft>
                      </a:pPr>
                      <a:r>
                        <a:rPr lang="sl-SI" sz="1400" dirty="0">
                          <a:effectLst/>
                        </a:rPr>
                        <a:t>Krav VP / rejo</a:t>
                      </a:r>
                      <a:endParaRPr lang="sl-SI" sz="14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4,2</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600" dirty="0">
                          <a:effectLst/>
                        </a:rPr>
                        <a:t>4,0</a:t>
                      </a:r>
                      <a:endParaRPr lang="sl-SI" sz="1600" dirty="0">
                        <a:effectLst/>
                        <a:latin typeface="Calibri"/>
                        <a:ea typeface="Calibri"/>
                        <a:cs typeface="Times New Roman"/>
                      </a:endParaRPr>
                    </a:p>
                  </a:txBody>
                  <a:tcPr marL="44450" marR="44450" marT="0" marB="0" anchor="b"/>
                </a:tc>
                <a:tc>
                  <a:txBody>
                    <a:bodyPr/>
                    <a:lstStyle/>
                    <a:p>
                      <a:pPr algn="ctr">
                        <a:lnSpc>
                          <a:spcPct val="115000"/>
                        </a:lnSpc>
                        <a:spcAft>
                          <a:spcPts val="0"/>
                        </a:spcAft>
                      </a:pPr>
                      <a:endParaRPr lang="sl-SI" sz="1800" b="1" dirty="0" smtClean="0">
                        <a:solidFill>
                          <a:schemeClr val="tx1"/>
                        </a:solidFill>
                        <a:effectLst/>
                        <a:latin typeface="+mn-lt"/>
                        <a:ea typeface="+mn-ea"/>
                        <a:cs typeface="+mn-cs"/>
                      </a:endParaRPr>
                    </a:p>
                    <a:p>
                      <a:pPr algn="ctr">
                        <a:lnSpc>
                          <a:spcPct val="115000"/>
                        </a:lnSpc>
                        <a:spcAft>
                          <a:spcPts val="0"/>
                        </a:spcAft>
                      </a:pPr>
                      <a:r>
                        <a:rPr lang="sl-SI" sz="1800" b="1" dirty="0" smtClean="0">
                          <a:solidFill>
                            <a:schemeClr val="tx1"/>
                          </a:solidFill>
                          <a:effectLst/>
                          <a:latin typeface="+mn-lt"/>
                          <a:ea typeface="+mn-ea"/>
                          <a:cs typeface="+mn-cs"/>
                        </a:rPr>
                        <a:t>3,5</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3,9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4,48</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1800" b="1" dirty="0" smtClean="0">
                          <a:solidFill>
                            <a:schemeClr val="tx1"/>
                          </a:solidFill>
                          <a:effectLst/>
                          <a:latin typeface="Calibri"/>
                          <a:ea typeface="Calibri"/>
                          <a:cs typeface="Times New Roman"/>
                        </a:rPr>
                        <a:t>4,9</a:t>
                      </a:r>
                      <a:endParaRPr lang="sl-SI" sz="1800" b="1"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sl-SI" sz="2000" b="1" dirty="0" smtClean="0">
                          <a:solidFill>
                            <a:srgbClr val="FF0000"/>
                          </a:solidFill>
                          <a:effectLst/>
                          <a:latin typeface="Calibri"/>
                          <a:ea typeface="Calibri"/>
                          <a:cs typeface="Times New Roman"/>
                        </a:rPr>
                        <a:t>5,1</a:t>
                      </a:r>
                      <a:endParaRPr lang="sl-SI" sz="2000" b="1" dirty="0">
                        <a:solidFill>
                          <a:srgbClr val="FF0000"/>
                        </a:solidFill>
                        <a:effectLst/>
                        <a:latin typeface="Calibri"/>
                        <a:ea typeface="Calibri"/>
                        <a:cs typeface="Times New Roman"/>
                      </a:endParaRPr>
                    </a:p>
                  </a:txBody>
                  <a:tcPr marL="44450" marR="44450" marT="0" marB="0" anchor="b"/>
                </a:tc>
                <a:extLst>
                  <a:ext uri="{0D108BD9-81ED-4DB2-BD59-A6C34878D82A}">
                    <a16:rowId xmlns="" xmlns:a16="http://schemas.microsoft.com/office/drawing/2014/main" val="10006"/>
                  </a:ext>
                </a:extLst>
              </a:tr>
            </a:tbl>
          </a:graphicData>
        </a:graphic>
      </p:graphicFrame>
      <p:sp>
        <p:nvSpPr>
          <p:cNvPr id="5" name="Pravokotnik 4"/>
          <p:cNvSpPr/>
          <p:nvPr/>
        </p:nvSpPr>
        <p:spPr>
          <a:xfrm>
            <a:off x="611560" y="5133179"/>
            <a:ext cx="7992888" cy="646331"/>
          </a:xfrm>
          <a:prstGeom prst="rect">
            <a:avLst/>
          </a:prstGeom>
        </p:spPr>
        <p:txBody>
          <a:bodyPr wrap="square">
            <a:spAutoFit/>
          </a:bodyPr>
          <a:lstStyle/>
          <a:p>
            <a:r>
              <a:rPr lang="sl-SI" b="1" dirty="0"/>
              <a:t>Število krav </a:t>
            </a:r>
            <a:r>
              <a:rPr lang="sl-SI" b="1" dirty="0" err="1"/>
              <a:t>cikaste</a:t>
            </a:r>
            <a:r>
              <a:rPr lang="sl-SI" b="1" dirty="0"/>
              <a:t> pasme po posameznih letih, število rej in povprečja števila krav na rejo v primerjavi z vsemi pasmami, ki jih rede na teh kmetijskih gospodarstvih</a:t>
            </a:r>
          </a:p>
        </p:txBody>
      </p:sp>
      <p:sp>
        <p:nvSpPr>
          <p:cNvPr id="6" name="Pravokotnik 5"/>
          <p:cNvSpPr/>
          <p:nvPr/>
        </p:nvSpPr>
        <p:spPr>
          <a:xfrm>
            <a:off x="643330" y="5301208"/>
            <a:ext cx="4572000" cy="923330"/>
          </a:xfrm>
          <a:prstGeom prst="rect">
            <a:avLst/>
          </a:prstGeom>
        </p:spPr>
        <p:txBody>
          <a:bodyPr>
            <a:spAutoFit/>
          </a:bodyPr>
          <a:lstStyle/>
          <a:p>
            <a:endParaRPr lang="sl-SI" dirty="0"/>
          </a:p>
          <a:p>
            <a:endParaRPr lang="sl-SI" b="1" dirty="0"/>
          </a:p>
          <a:p>
            <a:r>
              <a:rPr lang="sl-SI" dirty="0" smtClean="0"/>
              <a:t>Vir: </a:t>
            </a:r>
            <a:r>
              <a:rPr lang="sl-SI" dirty="0" err="1" smtClean="0"/>
              <a:t>Cpz</a:t>
            </a:r>
            <a:r>
              <a:rPr lang="sl-SI" dirty="0" smtClean="0"/>
              <a:t> Govedo, Kmetijski inštitut Slovenije</a:t>
            </a:r>
            <a:endParaRPr lang="sl-SI" dirty="0"/>
          </a:p>
        </p:txBody>
      </p:sp>
    </p:spTree>
    <p:extLst>
      <p:ext uri="{BB962C8B-B14F-4D97-AF65-F5344CB8AC3E}">
        <p14:creationId xmlns:p14="http://schemas.microsoft.com/office/powerpoint/2010/main" val="2688863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386245276"/>
              </p:ext>
            </p:extLst>
          </p:nvPr>
        </p:nvGraphicFramePr>
        <p:xfrm>
          <a:off x="467544" y="4128"/>
          <a:ext cx="8229600" cy="5905500"/>
        </p:xfrm>
        <a:graphic>
          <a:graphicData uri="http://schemas.openxmlformats.org/drawingml/2006/chart">
            <c:chart xmlns:c="http://schemas.openxmlformats.org/drawingml/2006/chart" xmlns:r="http://schemas.openxmlformats.org/officeDocument/2006/relationships" r:id="rId2"/>
          </a:graphicData>
        </a:graphic>
      </p:graphicFrame>
      <p:sp>
        <p:nvSpPr>
          <p:cNvPr id="5" name="Pravokotnik 4"/>
          <p:cNvSpPr/>
          <p:nvPr/>
        </p:nvSpPr>
        <p:spPr>
          <a:xfrm>
            <a:off x="827584" y="5805264"/>
            <a:ext cx="7128792" cy="369332"/>
          </a:xfrm>
          <a:prstGeom prst="rect">
            <a:avLst/>
          </a:prstGeom>
        </p:spPr>
        <p:txBody>
          <a:bodyPr wrap="square">
            <a:spAutoFit/>
          </a:bodyPr>
          <a:lstStyle/>
          <a:p>
            <a:r>
              <a:rPr lang="sl-SI" dirty="0">
                <a:solidFill>
                  <a:prstClr val="black"/>
                </a:solidFill>
              </a:rPr>
              <a:t>Grafikon 1. Razporeditev CK krav po velikostnih razredih </a:t>
            </a:r>
            <a:r>
              <a:rPr lang="sl-SI" dirty="0" smtClean="0">
                <a:solidFill>
                  <a:prstClr val="black"/>
                </a:solidFill>
              </a:rPr>
              <a:t>čred, 2016</a:t>
            </a:r>
            <a:endParaRPr lang="sl-SI" dirty="0">
              <a:solidFill>
                <a:prstClr val="black"/>
              </a:solidFill>
            </a:endParaRPr>
          </a:p>
        </p:txBody>
      </p:sp>
    </p:spTree>
    <p:extLst>
      <p:ext uri="{BB962C8B-B14F-4D97-AF65-F5344CB8AC3E}">
        <p14:creationId xmlns:p14="http://schemas.microsoft.com/office/powerpoint/2010/main" val="149970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OCENJEVANJE KRAV CIKASTE PASME, 2021 IN SKUPAJ 2014 - 2021</a:t>
            </a:r>
            <a:endParaRPr lang="sl-SI" sz="3200" b="1" dirty="0">
              <a:solidFill>
                <a:srgbClr val="FF000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1159321021"/>
              </p:ext>
            </p:extLst>
          </p:nvPr>
        </p:nvGraphicFramePr>
        <p:xfrm>
          <a:off x="611560" y="1484785"/>
          <a:ext cx="7632848" cy="3925685"/>
        </p:xfrm>
        <a:graphic>
          <a:graphicData uri="http://schemas.openxmlformats.org/drawingml/2006/table">
            <a:tbl>
              <a:tblPr firstRow="1" firstCol="1" bandRow="1">
                <a:tableStyleId>{5C22544A-7EE6-4342-B048-85BDC9FD1C3A}</a:tableStyleId>
              </a:tblPr>
              <a:tblGrid>
                <a:gridCol w="3672408">
                  <a:extLst>
                    <a:ext uri="{9D8B030D-6E8A-4147-A177-3AD203B41FA5}">
                      <a16:colId xmlns="" xmlns:a16="http://schemas.microsoft.com/office/drawing/2014/main" val="20000"/>
                    </a:ext>
                  </a:extLst>
                </a:gridCol>
                <a:gridCol w="2376264">
                  <a:extLst>
                    <a:ext uri="{9D8B030D-6E8A-4147-A177-3AD203B41FA5}">
                      <a16:colId xmlns="" xmlns:a16="http://schemas.microsoft.com/office/drawing/2014/main" val="20001"/>
                    </a:ext>
                  </a:extLst>
                </a:gridCol>
                <a:gridCol w="1584176">
                  <a:extLst>
                    <a:ext uri="{9D8B030D-6E8A-4147-A177-3AD203B41FA5}">
                      <a16:colId xmlns="" xmlns:a16="http://schemas.microsoft.com/office/drawing/2014/main" val="20002"/>
                    </a:ext>
                  </a:extLst>
                </a:gridCol>
              </a:tblGrid>
              <a:tr h="792087">
                <a:tc>
                  <a:txBody>
                    <a:bodyPr/>
                    <a:lstStyle/>
                    <a:p>
                      <a:pPr algn="ctr">
                        <a:lnSpc>
                          <a:spcPct val="115000"/>
                        </a:lnSpc>
                        <a:spcAft>
                          <a:spcPts val="0"/>
                        </a:spcAft>
                      </a:pPr>
                      <a:r>
                        <a:rPr lang="sl-SI" sz="1800" dirty="0">
                          <a:effectLst/>
                          <a:latin typeface="+mj-lt"/>
                        </a:rPr>
                        <a:t>OBMOČJE</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dirty="0" smtClean="0">
                          <a:effectLst/>
                          <a:latin typeface="+mj-lt"/>
                        </a:rPr>
                        <a:t>ŠT.</a:t>
                      </a:r>
                      <a:r>
                        <a:rPr lang="sl-SI" sz="1800" baseline="0" dirty="0" smtClean="0">
                          <a:effectLst/>
                          <a:latin typeface="+mj-lt"/>
                        </a:rPr>
                        <a:t> </a:t>
                      </a:r>
                      <a:r>
                        <a:rPr lang="sl-SI" sz="1800" dirty="0" smtClean="0">
                          <a:effectLst/>
                          <a:latin typeface="+mj-lt"/>
                        </a:rPr>
                        <a:t>OCEN</a:t>
                      </a:r>
                      <a:r>
                        <a:rPr lang="sl-SI" sz="1800" baseline="0" dirty="0" smtClean="0">
                          <a:effectLst/>
                          <a:latin typeface="+mj-lt"/>
                        </a:rPr>
                        <a:t> </a:t>
                      </a:r>
                      <a:r>
                        <a:rPr lang="sl-SI" sz="1800" dirty="0" smtClean="0">
                          <a:effectLst/>
                          <a:latin typeface="+mj-lt"/>
                        </a:rPr>
                        <a:t>PRV.</a:t>
                      </a:r>
                      <a:r>
                        <a:rPr lang="sl-SI" sz="1800" baseline="0" dirty="0" smtClean="0">
                          <a:effectLst/>
                          <a:latin typeface="+mj-lt"/>
                        </a:rPr>
                        <a:t> </a:t>
                      </a:r>
                      <a:r>
                        <a:rPr lang="sl-SI" sz="1800" dirty="0" smtClean="0">
                          <a:effectLst/>
                          <a:latin typeface="+mj-lt"/>
                        </a:rPr>
                        <a:t>2021</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dirty="0" smtClean="0">
                          <a:effectLst/>
                          <a:latin typeface="+mj-lt"/>
                        </a:rPr>
                        <a:t>ŠT.</a:t>
                      </a:r>
                      <a:r>
                        <a:rPr lang="sl-SI" sz="1800" baseline="0" dirty="0" smtClean="0">
                          <a:effectLst/>
                          <a:latin typeface="+mj-lt"/>
                        </a:rPr>
                        <a:t> </a:t>
                      </a:r>
                      <a:r>
                        <a:rPr lang="sl-SI" sz="1800" dirty="0" smtClean="0">
                          <a:effectLst/>
                          <a:latin typeface="+mj-lt"/>
                        </a:rPr>
                        <a:t>OCEN</a:t>
                      </a:r>
                      <a:r>
                        <a:rPr lang="sl-SI" sz="1800" baseline="0" dirty="0" smtClean="0">
                          <a:effectLst/>
                          <a:latin typeface="+mj-lt"/>
                        </a:rPr>
                        <a:t> </a:t>
                      </a:r>
                      <a:r>
                        <a:rPr lang="sl-SI" sz="1800" dirty="0" smtClean="0">
                          <a:effectLst/>
                          <a:latin typeface="+mj-lt"/>
                        </a:rPr>
                        <a:t>PRV.</a:t>
                      </a:r>
                      <a:r>
                        <a:rPr lang="sl-SI" sz="1800" baseline="0" dirty="0" smtClean="0">
                          <a:effectLst/>
                          <a:latin typeface="+mj-lt"/>
                        </a:rPr>
                        <a:t> </a:t>
                      </a:r>
                      <a:r>
                        <a:rPr lang="sl-SI" sz="1800" dirty="0" smtClean="0">
                          <a:effectLst/>
                          <a:latin typeface="+mj-lt"/>
                        </a:rPr>
                        <a:t>2014 - 2021</a:t>
                      </a:r>
                      <a:endParaRPr lang="sl-SI" sz="1800" dirty="0">
                        <a:effectLst/>
                        <a:latin typeface="+mj-lt"/>
                        <a:ea typeface="Calibri"/>
                        <a:cs typeface="Times New Roman"/>
                      </a:endParaRPr>
                    </a:p>
                  </a:txBody>
                  <a:tcPr marL="68580" marR="68580" marT="0" marB="0"/>
                </a:tc>
                <a:extLst>
                  <a:ext uri="{0D108BD9-81ED-4DB2-BD59-A6C34878D82A}">
                    <a16:rowId xmlns="" xmlns:a16="http://schemas.microsoft.com/office/drawing/2014/main" val="10000"/>
                  </a:ext>
                </a:extLst>
              </a:tr>
              <a:tr h="399317">
                <a:tc>
                  <a:txBody>
                    <a:bodyPr/>
                    <a:lstStyle/>
                    <a:p>
                      <a:pPr algn="ctr">
                        <a:lnSpc>
                          <a:spcPct val="115000"/>
                        </a:lnSpc>
                        <a:spcAft>
                          <a:spcPts val="0"/>
                        </a:spcAft>
                      </a:pPr>
                      <a:r>
                        <a:rPr lang="sl-SI" sz="1800" dirty="0">
                          <a:effectLst/>
                          <a:latin typeface="+mj-lt"/>
                        </a:rPr>
                        <a:t>KGZS ZAVOD </a:t>
                      </a:r>
                      <a:r>
                        <a:rPr lang="sl-SI" sz="1800" dirty="0" smtClean="0">
                          <a:effectLst/>
                          <a:latin typeface="+mj-lt"/>
                        </a:rPr>
                        <a:t>LJUBLJANA</a:t>
                      </a:r>
                    </a:p>
                  </a:txBody>
                  <a:tcPr marL="68580" marR="68580" marT="0" marB="0"/>
                </a:tc>
                <a:tc>
                  <a:txBody>
                    <a:bodyPr/>
                    <a:lstStyle/>
                    <a:p>
                      <a:pPr algn="ctr">
                        <a:lnSpc>
                          <a:spcPct val="115000"/>
                        </a:lnSpc>
                        <a:spcAft>
                          <a:spcPts val="0"/>
                        </a:spcAft>
                      </a:pPr>
                      <a:r>
                        <a:rPr lang="sl-SI" sz="1800" b="1" dirty="0" smtClean="0">
                          <a:effectLst/>
                          <a:latin typeface="+mj-lt"/>
                        </a:rPr>
                        <a:t>100</a:t>
                      </a:r>
                    </a:p>
                  </a:txBody>
                  <a:tcPr marL="68580" marR="68580" marT="0" marB="0"/>
                </a:tc>
                <a:tc>
                  <a:txBody>
                    <a:bodyPr/>
                    <a:lstStyle/>
                    <a:p>
                      <a:pPr algn="ctr">
                        <a:lnSpc>
                          <a:spcPct val="115000"/>
                        </a:lnSpc>
                        <a:spcAft>
                          <a:spcPts val="0"/>
                        </a:spcAft>
                      </a:pPr>
                      <a:r>
                        <a:rPr lang="sl-SI" sz="1800" b="1" dirty="0" smtClean="0">
                          <a:effectLst/>
                          <a:latin typeface="+mj-lt"/>
                        </a:rPr>
                        <a:t>612</a:t>
                      </a:r>
                    </a:p>
                  </a:txBody>
                  <a:tcPr marL="68580" marR="68580" marT="0" marB="0"/>
                </a:tc>
                <a:extLst>
                  <a:ext uri="{0D108BD9-81ED-4DB2-BD59-A6C34878D82A}">
                    <a16:rowId xmlns="" xmlns:a16="http://schemas.microsoft.com/office/drawing/2014/main" val="10001"/>
                  </a:ext>
                </a:extLst>
              </a:tr>
              <a:tr h="399317">
                <a:tc>
                  <a:txBody>
                    <a:bodyPr/>
                    <a:lstStyle/>
                    <a:p>
                      <a:pPr algn="ctr">
                        <a:lnSpc>
                          <a:spcPct val="115000"/>
                        </a:lnSpc>
                        <a:spcAft>
                          <a:spcPts val="0"/>
                        </a:spcAft>
                      </a:pPr>
                      <a:r>
                        <a:rPr lang="sl-SI" sz="1800" dirty="0">
                          <a:effectLst/>
                          <a:latin typeface="+mj-lt"/>
                        </a:rPr>
                        <a:t>KGZS ZAVOD KRANJ</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61</a:t>
                      </a: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360</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2"/>
                  </a:ext>
                </a:extLst>
              </a:tr>
              <a:tr h="399317">
                <a:tc>
                  <a:txBody>
                    <a:bodyPr/>
                    <a:lstStyle/>
                    <a:p>
                      <a:pPr algn="ctr">
                        <a:lnSpc>
                          <a:spcPct val="115000"/>
                        </a:lnSpc>
                        <a:spcAft>
                          <a:spcPts val="0"/>
                        </a:spcAft>
                      </a:pPr>
                      <a:r>
                        <a:rPr lang="sl-SI" sz="1800" dirty="0">
                          <a:effectLst/>
                          <a:latin typeface="+mj-lt"/>
                        </a:rPr>
                        <a:t>KGZS ZAVOD NOVO MESTO</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21</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92</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3"/>
                  </a:ext>
                </a:extLst>
              </a:tr>
              <a:tr h="396043">
                <a:tc>
                  <a:txBody>
                    <a:bodyPr/>
                    <a:lstStyle/>
                    <a:p>
                      <a:pPr algn="ctr">
                        <a:lnSpc>
                          <a:spcPct val="115000"/>
                        </a:lnSpc>
                        <a:spcAft>
                          <a:spcPts val="0"/>
                        </a:spcAft>
                      </a:pPr>
                      <a:r>
                        <a:rPr lang="sl-SI" sz="1800" dirty="0">
                          <a:effectLst/>
                          <a:latin typeface="+mj-lt"/>
                        </a:rPr>
                        <a:t>KGZS ZAVOD NOVA GORICA</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35</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281</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4"/>
                  </a:ext>
                </a:extLst>
              </a:tr>
              <a:tr h="399317">
                <a:tc>
                  <a:txBody>
                    <a:bodyPr/>
                    <a:lstStyle/>
                    <a:p>
                      <a:pPr algn="ctr">
                        <a:lnSpc>
                          <a:spcPct val="115000"/>
                        </a:lnSpc>
                        <a:spcAft>
                          <a:spcPts val="0"/>
                        </a:spcAft>
                      </a:pPr>
                      <a:r>
                        <a:rPr lang="sl-SI" sz="1800" dirty="0">
                          <a:effectLst/>
                          <a:latin typeface="+mj-lt"/>
                        </a:rPr>
                        <a:t>KGZS ZAVOD PTUJ</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37</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163</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5"/>
                  </a:ext>
                </a:extLst>
              </a:tr>
              <a:tr h="399317">
                <a:tc>
                  <a:txBody>
                    <a:bodyPr/>
                    <a:lstStyle/>
                    <a:p>
                      <a:pPr algn="ctr">
                        <a:lnSpc>
                          <a:spcPct val="115000"/>
                        </a:lnSpc>
                        <a:spcAft>
                          <a:spcPts val="0"/>
                        </a:spcAft>
                      </a:pPr>
                      <a:r>
                        <a:rPr lang="sl-SI" sz="1800">
                          <a:effectLst/>
                          <a:latin typeface="+mj-lt"/>
                        </a:rPr>
                        <a:t>KGZS ZAVOD CELJE</a:t>
                      </a:r>
                      <a:endParaRPr lang="sl-SI" sz="180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99</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574</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6"/>
                  </a:ext>
                </a:extLst>
              </a:tr>
              <a:tr h="425502">
                <a:tc>
                  <a:txBody>
                    <a:bodyPr/>
                    <a:lstStyle/>
                    <a:p>
                      <a:pPr algn="ctr">
                        <a:lnSpc>
                          <a:spcPct val="115000"/>
                        </a:lnSpc>
                        <a:spcAft>
                          <a:spcPts val="0"/>
                        </a:spcAft>
                      </a:pPr>
                      <a:r>
                        <a:rPr lang="sl-SI" sz="1800" dirty="0" smtClean="0">
                          <a:effectLst/>
                          <a:latin typeface="+mj-lt"/>
                          <a:ea typeface="Calibri"/>
                          <a:cs typeface="Times New Roman"/>
                        </a:rPr>
                        <a:t>KGZS ZAVOD MURSKA SOBOTA</a:t>
                      </a:r>
                      <a:endParaRPr lang="sl-SI"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3</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7</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7"/>
                  </a:ext>
                </a:extLst>
              </a:tr>
              <a:tr h="199659">
                <a:tc>
                  <a:txBody>
                    <a:bodyPr/>
                    <a:lstStyle/>
                    <a:p>
                      <a:pPr algn="ctr">
                        <a:lnSpc>
                          <a:spcPct val="115000"/>
                        </a:lnSpc>
                        <a:spcAft>
                          <a:spcPts val="0"/>
                        </a:spcAft>
                      </a:pPr>
                      <a:r>
                        <a:rPr lang="sl-SI" sz="1800" dirty="0">
                          <a:solidFill>
                            <a:schemeClr val="tx1"/>
                          </a:solidFill>
                          <a:effectLst/>
                          <a:latin typeface="+mj-lt"/>
                        </a:rPr>
                        <a:t>SKUPAJ</a:t>
                      </a:r>
                      <a:endParaRPr lang="sl-SI" sz="1800" dirty="0">
                        <a:solidFill>
                          <a:schemeClr val="tx1"/>
                        </a:solidFill>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356</a:t>
                      </a:r>
                      <a:endParaRPr lang="sl-SI" sz="1800" b="1" dirty="0">
                        <a:effectLst/>
                        <a:latin typeface="+mj-lt"/>
                        <a:ea typeface="Calibri"/>
                        <a:cs typeface="Times New Roman"/>
                      </a:endParaRPr>
                    </a:p>
                  </a:txBody>
                  <a:tcPr marL="68580" marR="68580" marT="0" marB="0"/>
                </a:tc>
                <a:tc>
                  <a:txBody>
                    <a:bodyPr/>
                    <a:lstStyle/>
                    <a:p>
                      <a:pPr algn="ctr">
                        <a:lnSpc>
                          <a:spcPct val="115000"/>
                        </a:lnSpc>
                        <a:spcAft>
                          <a:spcPts val="0"/>
                        </a:spcAft>
                      </a:pPr>
                      <a:r>
                        <a:rPr lang="sl-SI" sz="1800" b="1" dirty="0" smtClean="0">
                          <a:effectLst/>
                          <a:latin typeface="+mj-lt"/>
                          <a:ea typeface="Calibri"/>
                          <a:cs typeface="Times New Roman"/>
                        </a:rPr>
                        <a:t>2089</a:t>
                      </a:r>
                      <a:endParaRPr lang="sl-SI" sz="1800" b="1" dirty="0">
                        <a:effectLst/>
                        <a:latin typeface="+mj-lt"/>
                        <a:ea typeface="Calibri"/>
                        <a:cs typeface="Times New Roman"/>
                      </a:endParaRPr>
                    </a:p>
                  </a:txBody>
                  <a:tcPr marL="68580" marR="68580"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105302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827584" y="5805264"/>
            <a:ext cx="7128792" cy="369332"/>
          </a:xfrm>
          <a:prstGeom prst="rect">
            <a:avLst/>
          </a:prstGeom>
        </p:spPr>
        <p:txBody>
          <a:bodyPr wrap="square">
            <a:spAutoFit/>
          </a:bodyPr>
          <a:lstStyle/>
          <a:p>
            <a:r>
              <a:rPr lang="sl-SI" dirty="0">
                <a:solidFill>
                  <a:prstClr val="black"/>
                </a:solidFill>
              </a:rPr>
              <a:t>Grafikon </a:t>
            </a:r>
            <a:r>
              <a:rPr lang="sl-SI" dirty="0" smtClean="0">
                <a:solidFill>
                  <a:prstClr val="black"/>
                </a:solidFill>
              </a:rPr>
              <a:t>2. </a:t>
            </a:r>
            <a:r>
              <a:rPr lang="sl-SI" dirty="0">
                <a:solidFill>
                  <a:prstClr val="black"/>
                </a:solidFill>
              </a:rPr>
              <a:t>Razporeditev CK krav po velikostnih razredih </a:t>
            </a:r>
            <a:r>
              <a:rPr lang="sl-SI" dirty="0" smtClean="0">
                <a:solidFill>
                  <a:prstClr val="black"/>
                </a:solidFill>
              </a:rPr>
              <a:t>čred, 2021</a:t>
            </a:r>
            <a:endParaRPr lang="sl-SI" dirty="0">
              <a:solidFill>
                <a:prstClr val="black"/>
              </a:solidFill>
            </a:endParaRPr>
          </a:p>
        </p:txBody>
      </p:sp>
      <p:graphicFrame>
        <p:nvGraphicFramePr>
          <p:cNvPr id="6" name="Ograda vsebine 5"/>
          <p:cNvGraphicFramePr>
            <a:graphicFrameLocks noGrp="1"/>
          </p:cNvGraphicFramePr>
          <p:nvPr>
            <p:ph idx="1"/>
            <p:extLst>
              <p:ext uri="{D42A27DB-BD31-4B8C-83A1-F6EECF244321}">
                <p14:modId xmlns:p14="http://schemas.microsoft.com/office/powerpoint/2010/main" val="2596584509"/>
              </p:ext>
            </p:extLst>
          </p:nvPr>
        </p:nvGraphicFramePr>
        <p:xfrm>
          <a:off x="539552" y="98072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3771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IZGUBLJENI RODOVNIŠKI PODATKI</a:t>
            </a:r>
            <a:endParaRPr lang="sl-SI" b="1" dirty="0"/>
          </a:p>
        </p:txBody>
      </p:sp>
      <p:sp>
        <p:nvSpPr>
          <p:cNvPr id="3" name="Ograda vsebine 2"/>
          <p:cNvSpPr>
            <a:spLocks noGrp="1"/>
          </p:cNvSpPr>
          <p:nvPr>
            <p:ph idx="1"/>
          </p:nvPr>
        </p:nvSpPr>
        <p:spPr/>
        <p:txBody>
          <a:bodyPr/>
          <a:lstStyle/>
          <a:p>
            <a:pPr lvl="0"/>
            <a:r>
              <a:rPr lang="sl-SI" b="1" dirty="0"/>
              <a:t>Rejec ni poskrbel za vpis v CPZ. Na začetku je imel kravo s poznanimi starši in izračunanimi deleži CK pasme. </a:t>
            </a:r>
          </a:p>
          <a:p>
            <a:pPr lvl="0"/>
            <a:r>
              <a:rPr lang="sl-SI" b="1" dirty="0" smtClean="0"/>
              <a:t>Potomci krav </a:t>
            </a:r>
            <a:r>
              <a:rPr lang="sl-SI" b="1" dirty="0"/>
              <a:t>so zaradi direktnega vpisa  v </a:t>
            </a:r>
            <a:r>
              <a:rPr lang="sl-SI" b="1" dirty="0" smtClean="0"/>
              <a:t>SIR in ne naknadnega vpisa potomcev v register Govedo, </a:t>
            </a:r>
            <a:r>
              <a:rPr lang="sl-SI" b="1" dirty="0"/>
              <a:t>izgubili poreklo in zaradi tega so vodeni pod neznano pasmo.</a:t>
            </a:r>
          </a:p>
          <a:p>
            <a:pPr marL="0" indent="0">
              <a:buNone/>
            </a:pPr>
            <a:endParaRPr lang="sl-SI" dirty="0"/>
          </a:p>
        </p:txBody>
      </p:sp>
    </p:spTree>
    <p:extLst>
      <p:ext uri="{BB962C8B-B14F-4D97-AF65-F5344CB8AC3E}">
        <p14:creationId xmlns:p14="http://schemas.microsoft.com/office/powerpoint/2010/main" val="4200341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5703"/>
            <a:ext cx="4392245" cy="293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733408"/>
            <a:ext cx="3603674" cy="249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5" y="3645024"/>
            <a:ext cx="5064621" cy="227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5157192"/>
            <a:ext cx="3291830" cy="1402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esna puščica 4"/>
          <p:cNvSpPr/>
          <p:nvPr/>
        </p:nvSpPr>
        <p:spPr>
          <a:xfrm>
            <a:off x="4705681" y="836712"/>
            <a:ext cx="420019" cy="432048"/>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Kotna puščica gor 8"/>
          <p:cNvSpPr/>
          <p:nvPr/>
        </p:nvSpPr>
        <p:spPr>
          <a:xfrm rot="10800000">
            <a:off x="4915690" y="2029300"/>
            <a:ext cx="527078" cy="1584176"/>
          </a:xfrm>
          <a:prstGeom prst="bentUpArrow">
            <a:avLst>
              <a:gd name="adj1" fmla="val 14253"/>
              <a:gd name="adj2" fmla="val 25000"/>
              <a:gd name="adj3" fmla="val 2500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Elipsa 9"/>
          <p:cNvSpPr/>
          <p:nvPr/>
        </p:nvSpPr>
        <p:spPr>
          <a:xfrm>
            <a:off x="2051720" y="3501008"/>
            <a:ext cx="3127509"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900131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8568952" cy="1008112"/>
          </a:xfrm>
        </p:spPr>
        <p:txBody>
          <a:bodyPr>
            <a:noAutofit/>
          </a:bodyPr>
          <a:lstStyle/>
          <a:p>
            <a:pPr algn="just"/>
            <a:r>
              <a:rPr lang="sl-SI" sz="3200" b="1" cap="all" dirty="0" smtClean="0"/>
              <a:t>PREGLED STOPNJE SORODSTVA CIKASTIH bikov v osemenjevanju s populacijo </a:t>
            </a:r>
            <a:r>
              <a:rPr lang="sl-SI" sz="3200" b="1" cap="all" dirty="0" err="1" smtClean="0"/>
              <a:t>cikastih</a:t>
            </a:r>
            <a:r>
              <a:rPr lang="sl-SI" sz="3200" b="1" cap="all" dirty="0" smtClean="0"/>
              <a:t> krav</a:t>
            </a:r>
            <a:endParaRPr lang="sl-SI" sz="3200" dirty="0"/>
          </a:p>
        </p:txBody>
      </p:sp>
      <p:sp>
        <p:nvSpPr>
          <p:cNvPr id="5" name="Pravokotnik 4"/>
          <p:cNvSpPr/>
          <p:nvPr/>
        </p:nvSpPr>
        <p:spPr>
          <a:xfrm>
            <a:off x="323528" y="1252033"/>
            <a:ext cx="8280920" cy="369332"/>
          </a:xfrm>
          <a:prstGeom prst="rect">
            <a:avLst/>
          </a:prstGeom>
        </p:spPr>
        <p:txBody>
          <a:bodyPr wrap="square">
            <a:spAutoFit/>
          </a:bodyPr>
          <a:lstStyle/>
          <a:p>
            <a:r>
              <a:rPr lang="pl-PL" b="1" dirty="0" smtClean="0"/>
              <a:t>Stopnja sorodnosti med plemenskimi biki (v odstotkih)</a:t>
            </a:r>
            <a:endParaRPr lang="sl-SI" b="1" dirty="0"/>
          </a:p>
        </p:txBody>
      </p:sp>
      <p:sp>
        <p:nvSpPr>
          <p:cNvPr id="6" name="Pravokotnik 5"/>
          <p:cNvSpPr/>
          <p:nvPr/>
        </p:nvSpPr>
        <p:spPr>
          <a:xfrm>
            <a:off x="395536" y="6381328"/>
            <a:ext cx="5040560" cy="369332"/>
          </a:xfrm>
          <a:prstGeom prst="rect">
            <a:avLst/>
          </a:prstGeom>
        </p:spPr>
        <p:txBody>
          <a:bodyPr wrap="square">
            <a:spAutoFit/>
          </a:bodyPr>
          <a:lstStyle/>
          <a:p>
            <a:r>
              <a:rPr lang="sl-SI" dirty="0" smtClean="0"/>
              <a:t>Vir: </a:t>
            </a:r>
            <a:r>
              <a:rPr lang="sl-SI" dirty="0" err="1" smtClean="0"/>
              <a:t>Cpz</a:t>
            </a:r>
            <a:r>
              <a:rPr lang="sl-SI" dirty="0" smtClean="0"/>
              <a:t> Govedo, Kmetijski inštitut Slovenije</a:t>
            </a:r>
            <a:endParaRPr lang="sl-SI" dirty="0"/>
          </a:p>
        </p:txBody>
      </p:sp>
      <p:graphicFrame>
        <p:nvGraphicFramePr>
          <p:cNvPr id="8" name="Tabela 7"/>
          <p:cNvGraphicFramePr>
            <a:graphicFrameLocks noGrp="1"/>
          </p:cNvGraphicFramePr>
          <p:nvPr>
            <p:extLst>
              <p:ext uri="{D42A27DB-BD31-4B8C-83A1-F6EECF244321}">
                <p14:modId xmlns:p14="http://schemas.microsoft.com/office/powerpoint/2010/main" val="4165447204"/>
              </p:ext>
            </p:extLst>
          </p:nvPr>
        </p:nvGraphicFramePr>
        <p:xfrm>
          <a:off x="471488" y="1621373"/>
          <a:ext cx="8348983" cy="4615938"/>
        </p:xfrm>
        <a:graphic>
          <a:graphicData uri="http://schemas.openxmlformats.org/drawingml/2006/table">
            <a:tbl>
              <a:tblPr firstRow="1" firstCol="1" bandRow="1"/>
              <a:tblGrid>
                <a:gridCol w="374154">
                  <a:extLst>
                    <a:ext uri="{9D8B030D-6E8A-4147-A177-3AD203B41FA5}">
                      <a16:colId xmlns="" xmlns:a16="http://schemas.microsoft.com/office/drawing/2014/main" val="20000"/>
                    </a:ext>
                  </a:extLst>
                </a:gridCol>
                <a:gridCol w="999681">
                  <a:extLst>
                    <a:ext uri="{9D8B030D-6E8A-4147-A177-3AD203B41FA5}">
                      <a16:colId xmlns="" xmlns:a16="http://schemas.microsoft.com/office/drawing/2014/main" val="20001"/>
                    </a:ext>
                  </a:extLst>
                </a:gridCol>
                <a:gridCol w="367691">
                  <a:extLst>
                    <a:ext uri="{9D8B030D-6E8A-4147-A177-3AD203B41FA5}">
                      <a16:colId xmlns="" xmlns:a16="http://schemas.microsoft.com/office/drawing/2014/main" val="20002"/>
                    </a:ext>
                  </a:extLst>
                </a:gridCol>
                <a:gridCol w="367691">
                  <a:extLst>
                    <a:ext uri="{9D8B030D-6E8A-4147-A177-3AD203B41FA5}">
                      <a16:colId xmlns="" xmlns:a16="http://schemas.microsoft.com/office/drawing/2014/main" val="20003"/>
                    </a:ext>
                  </a:extLst>
                </a:gridCol>
                <a:gridCol w="367691">
                  <a:extLst>
                    <a:ext uri="{9D8B030D-6E8A-4147-A177-3AD203B41FA5}">
                      <a16:colId xmlns="" xmlns:a16="http://schemas.microsoft.com/office/drawing/2014/main" val="20004"/>
                    </a:ext>
                  </a:extLst>
                </a:gridCol>
                <a:gridCol w="432958">
                  <a:extLst>
                    <a:ext uri="{9D8B030D-6E8A-4147-A177-3AD203B41FA5}">
                      <a16:colId xmlns="" xmlns:a16="http://schemas.microsoft.com/office/drawing/2014/main" val="20005"/>
                    </a:ext>
                  </a:extLst>
                </a:gridCol>
                <a:gridCol w="367691">
                  <a:extLst>
                    <a:ext uri="{9D8B030D-6E8A-4147-A177-3AD203B41FA5}">
                      <a16:colId xmlns="" xmlns:a16="http://schemas.microsoft.com/office/drawing/2014/main" val="20006"/>
                    </a:ext>
                  </a:extLst>
                </a:gridCol>
                <a:gridCol w="367691">
                  <a:extLst>
                    <a:ext uri="{9D8B030D-6E8A-4147-A177-3AD203B41FA5}">
                      <a16:colId xmlns="" xmlns:a16="http://schemas.microsoft.com/office/drawing/2014/main" val="20007"/>
                    </a:ext>
                  </a:extLst>
                </a:gridCol>
                <a:gridCol w="432958">
                  <a:extLst>
                    <a:ext uri="{9D8B030D-6E8A-4147-A177-3AD203B41FA5}">
                      <a16:colId xmlns="" xmlns:a16="http://schemas.microsoft.com/office/drawing/2014/main" val="20008"/>
                    </a:ext>
                  </a:extLst>
                </a:gridCol>
                <a:gridCol w="410987">
                  <a:extLst>
                    <a:ext uri="{9D8B030D-6E8A-4147-A177-3AD203B41FA5}">
                      <a16:colId xmlns="" xmlns:a16="http://schemas.microsoft.com/office/drawing/2014/main" val="20009"/>
                    </a:ext>
                  </a:extLst>
                </a:gridCol>
                <a:gridCol w="432958">
                  <a:extLst>
                    <a:ext uri="{9D8B030D-6E8A-4147-A177-3AD203B41FA5}">
                      <a16:colId xmlns="" xmlns:a16="http://schemas.microsoft.com/office/drawing/2014/main" val="20010"/>
                    </a:ext>
                  </a:extLst>
                </a:gridCol>
                <a:gridCol w="390954">
                  <a:extLst>
                    <a:ext uri="{9D8B030D-6E8A-4147-A177-3AD203B41FA5}">
                      <a16:colId xmlns="" xmlns:a16="http://schemas.microsoft.com/office/drawing/2014/main" val="20011"/>
                    </a:ext>
                  </a:extLst>
                </a:gridCol>
                <a:gridCol w="482070">
                  <a:extLst>
                    <a:ext uri="{9D8B030D-6E8A-4147-A177-3AD203B41FA5}">
                      <a16:colId xmlns="" xmlns:a16="http://schemas.microsoft.com/office/drawing/2014/main" val="20012"/>
                    </a:ext>
                  </a:extLst>
                </a:gridCol>
                <a:gridCol w="432958">
                  <a:extLst>
                    <a:ext uri="{9D8B030D-6E8A-4147-A177-3AD203B41FA5}">
                      <a16:colId xmlns="" xmlns:a16="http://schemas.microsoft.com/office/drawing/2014/main" val="20013"/>
                    </a:ext>
                  </a:extLst>
                </a:gridCol>
                <a:gridCol w="367691">
                  <a:extLst>
                    <a:ext uri="{9D8B030D-6E8A-4147-A177-3AD203B41FA5}">
                      <a16:colId xmlns="" xmlns:a16="http://schemas.microsoft.com/office/drawing/2014/main" val="20014"/>
                    </a:ext>
                  </a:extLst>
                </a:gridCol>
                <a:gridCol w="432958">
                  <a:extLst>
                    <a:ext uri="{9D8B030D-6E8A-4147-A177-3AD203B41FA5}">
                      <a16:colId xmlns="" xmlns:a16="http://schemas.microsoft.com/office/drawing/2014/main" val="20015"/>
                    </a:ext>
                  </a:extLst>
                </a:gridCol>
                <a:gridCol w="440067">
                  <a:extLst>
                    <a:ext uri="{9D8B030D-6E8A-4147-A177-3AD203B41FA5}">
                      <a16:colId xmlns="" xmlns:a16="http://schemas.microsoft.com/office/drawing/2014/main" val="20016"/>
                    </a:ext>
                  </a:extLst>
                </a:gridCol>
                <a:gridCol w="440067">
                  <a:extLst>
                    <a:ext uri="{9D8B030D-6E8A-4147-A177-3AD203B41FA5}">
                      <a16:colId xmlns="" xmlns:a16="http://schemas.microsoft.com/office/drawing/2014/main" val="20017"/>
                    </a:ext>
                  </a:extLst>
                </a:gridCol>
                <a:gridCol w="440067">
                  <a:extLst>
                    <a:ext uri="{9D8B030D-6E8A-4147-A177-3AD203B41FA5}">
                      <a16:colId xmlns="" xmlns:a16="http://schemas.microsoft.com/office/drawing/2014/main" val="20018"/>
                    </a:ext>
                  </a:extLst>
                </a:gridCol>
              </a:tblGrid>
              <a:tr h="256441">
                <a:tc>
                  <a:txBody>
                    <a:bodyPr/>
                    <a:lstStyle/>
                    <a:p>
                      <a:pPr algn="just">
                        <a:spcBef>
                          <a:spcPts val="600"/>
                        </a:spcBef>
                        <a:spcAft>
                          <a:spcPts val="0"/>
                        </a:spcAft>
                      </a:pPr>
                      <a:r>
                        <a:rPr lang="sl-SI" sz="1000" b="1" dirty="0">
                          <a:solidFill>
                            <a:srgbClr val="000000"/>
                          </a:solidFill>
                          <a:effectLst/>
                          <a:latin typeface="Calibri"/>
                          <a:ea typeface="Times New Roman"/>
                          <a:cs typeface="Arial"/>
                        </a:rPr>
                        <a:t> </a:t>
                      </a:r>
                      <a:endParaRPr lang="sl-SI" sz="1000" dirty="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endParaRPr lang="sl-SI" sz="1100">
                        <a:effectLst/>
                        <a:latin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2</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3</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4</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5</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6</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7</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8</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9</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10</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11</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12</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13</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14</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15</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16</a:t>
                      </a:r>
                      <a:endParaRPr lang="sl-SI" sz="1000">
                        <a:solidFill>
                          <a:srgbClr val="000000"/>
                        </a:solidFill>
                        <a:effectLst/>
                        <a:latin typeface="Calibri"/>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r">
                        <a:spcBef>
                          <a:spcPts val="600"/>
                        </a:spcBef>
                        <a:spcAft>
                          <a:spcPts val="0"/>
                        </a:spcAft>
                      </a:pPr>
                      <a:r>
                        <a:rPr lang="sl-SI" sz="1000" b="1">
                          <a:solidFill>
                            <a:srgbClr val="000000"/>
                          </a:solidFill>
                          <a:effectLst/>
                          <a:latin typeface="Calibri"/>
                          <a:ea typeface="Times New Roman"/>
                          <a:cs typeface="Arial"/>
                        </a:rPr>
                        <a:t>17</a:t>
                      </a:r>
                      <a:endParaRPr lang="sl-SI" sz="1000">
                        <a:solidFill>
                          <a:srgbClr val="000000"/>
                        </a:solidFill>
                        <a:effectLst/>
                        <a:latin typeface="Calibri"/>
                        <a:ea typeface="Times New Roman"/>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extLst>
                  <a:ext uri="{0D108BD9-81ED-4DB2-BD59-A6C34878D82A}">
                    <a16:rowId xmlns="" xmlns:a16="http://schemas.microsoft.com/office/drawing/2014/main" val="10000"/>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pl-PL" sz="1000">
                          <a:solidFill>
                            <a:srgbClr val="000000"/>
                          </a:solidFill>
                          <a:effectLst/>
                          <a:latin typeface="Calibri"/>
                          <a:ea typeface="Times New Roman"/>
                          <a:cs typeface="Arial"/>
                        </a:rPr>
                        <a:t>854638 DIN</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1"/>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2</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pl-PL" sz="1000">
                          <a:solidFill>
                            <a:srgbClr val="000000"/>
                          </a:solidFill>
                          <a:effectLst/>
                          <a:latin typeface="Calibri"/>
                          <a:ea typeface="Times New Roman"/>
                          <a:cs typeface="Arial"/>
                        </a:rPr>
                        <a:t>854622 TIM</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dirty="0">
                          <a:solidFill>
                            <a:srgbClr val="000000"/>
                          </a:solidFill>
                          <a:effectLst/>
                          <a:latin typeface="Calibri"/>
                          <a:ea typeface="Times New Roman"/>
                          <a:cs typeface="Arial"/>
                        </a:rPr>
                        <a:t>2,9</a:t>
                      </a:r>
                      <a:endParaRPr lang="sl-SI" sz="12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dirty="0">
                          <a:solidFill>
                            <a:srgbClr val="000000"/>
                          </a:solidFill>
                          <a:effectLst/>
                          <a:latin typeface="Calibri"/>
                          <a:ea typeface="Times New Roman"/>
                          <a:cs typeface="Arial"/>
                        </a:rPr>
                        <a:t>1,5</a:t>
                      </a:r>
                      <a:endParaRPr lang="sl-SI" sz="12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2"/>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3</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pl-PL" sz="1000">
                          <a:solidFill>
                            <a:srgbClr val="000000"/>
                          </a:solidFill>
                          <a:effectLst/>
                          <a:latin typeface="Calibri"/>
                          <a:ea typeface="Times New Roman"/>
                          <a:cs typeface="Arial"/>
                        </a:rPr>
                        <a:t>854610 MIKO</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3"/>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4</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just">
                        <a:spcBef>
                          <a:spcPts val="600"/>
                        </a:spcBef>
                        <a:spcAft>
                          <a:spcPts val="0"/>
                        </a:spcAft>
                      </a:pPr>
                      <a:r>
                        <a:rPr lang="pl-PL" sz="1000">
                          <a:solidFill>
                            <a:srgbClr val="000000"/>
                          </a:solidFill>
                          <a:effectLst/>
                          <a:latin typeface="Calibri"/>
                          <a:ea typeface="Times New Roman"/>
                          <a:cs typeface="Arial"/>
                        </a:rPr>
                        <a:t>853853 NEDO</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28,9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4"/>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5</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854352 ROMI</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5"/>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6</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854286 JARC</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7,0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3,9</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6"/>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7</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854285 GREN</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1,4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9,8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13,1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7"/>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8</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854184 BIL</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1,8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7,4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2,8</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8"/>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9</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854088 SONAR</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15,5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0,3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1,6</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09"/>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10</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854045 NINKO</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15,5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i="1">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10"/>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11</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853847 GRBAC</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7,0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13,1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0,3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1,6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5,0</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11"/>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12</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853820 SAVO</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8,6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12"/>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13</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853814 VAL</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0,2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1,8</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13"/>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14</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853796 SOD</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7,4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10,7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8,6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3,1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9,5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9,2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6,3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extLst>
                  <a:ext uri="{0D108BD9-81ED-4DB2-BD59-A6C34878D82A}">
                    <a16:rowId xmlns="" xmlns:a16="http://schemas.microsoft.com/office/drawing/2014/main" val="10014"/>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15</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853752 MED</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i="1">
                          <a:solidFill>
                            <a:srgbClr val="000000"/>
                          </a:solidFill>
                          <a:effectLst/>
                          <a:latin typeface="Calibri"/>
                          <a:ea typeface="Times New Roman"/>
                          <a:cs typeface="Arial"/>
                        </a:rPr>
                        <a:t>0,5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6,2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extLst>
                  <a:ext uri="{0D108BD9-81ED-4DB2-BD59-A6C34878D82A}">
                    <a16:rowId xmlns="" xmlns:a16="http://schemas.microsoft.com/office/drawing/2014/main" val="10015"/>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16</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853525 NORD</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28,9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4,5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8,4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17,9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30,4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1,7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9,4</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9,2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5,1</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a:solidFill>
                            <a:srgbClr val="000000"/>
                          </a:solidFill>
                          <a:effectLst/>
                          <a:latin typeface="Calibri"/>
                          <a:ea typeface="Times New Roman"/>
                          <a:cs typeface="Arial"/>
                        </a:rPr>
                        <a:t>3,5</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 xmlns:a16="http://schemas.microsoft.com/office/drawing/2014/main" val="10016"/>
                  </a:ext>
                </a:extLst>
              </a:tr>
              <a:tr h="256441">
                <a:tc>
                  <a:txBody>
                    <a:bodyPr/>
                    <a:lstStyle/>
                    <a:p>
                      <a:pPr algn="just">
                        <a:spcBef>
                          <a:spcPts val="600"/>
                        </a:spcBef>
                        <a:spcAft>
                          <a:spcPts val="0"/>
                        </a:spcAft>
                      </a:pPr>
                      <a:r>
                        <a:rPr lang="sl-SI" sz="1000" b="1">
                          <a:solidFill>
                            <a:srgbClr val="000000"/>
                          </a:solidFill>
                          <a:effectLst/>
                          <a:latin typeface="Calibri"/>
                          <a:ea typeface="Times New Roman"/>
                          <a:cs typeface="Arial"/>
                        </a:rPr>
                        <a:t>17</a:t>
                      </a:r>
                      <a:endParaRPr lang="sl-SI" sz="1000">
                        <a:solidFill>
                          <a:srgbClr val="000000"/>
                        </a:solidFill>
                        <a:effectLst/>
                        <a:latin typeface="Calibri"/>
                        <a:ea typeface="Times New Roman"/>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Bef>
                          <a:spcPts val="600"/>
                        </a:spcBef>
                        <a:spcAft>
                          <a:spcPts val="0"/>
                        </a:spcAft>
                      </a:pPr>
                      <a:r>
                        <a:rPr lang="pl-PL" sz="1000">
                          <a:solidFill>
                            <a:srgbClr val="000000"/>
                          </a:solidFill>
                          <a:effectLst/>
                          <a:latin typeface="Calibri"/>
                          <a:ea typeface="Times New Roman"/>
                          <a:cs typeface="Arial"/>
                        </a:rPr>
                        <a:t>853296 FRAM</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3,9</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2,8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1,6</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3,3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5,0</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4,3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1,8</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a:solidFill>
                            <a:srgbClr val="000000"/>
                          </a:solidFill>
                          <a:effectLst/>
                          <a:latin typeface="Calibri"/>
                          <a:ea typeface="Times New Roman"/>
                          <a:cs typeface="Arial"/>
                        </a:rPr>
                        <a:t>6,3</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6,2</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C2D69B"/>
                    </a:solidFill>
                  </a:tcPr>
                </a:tc>
                <a:tc>
                  <a:txBody>
                    <a:bodyPr/>
                    <a:lstStyle/>
                    <a:p>
                      <a:pPr algn="r">
                        <a:spcBef>
                          <a:spcPts val="600"/>
                        </a:spcBef>
                        <a:spcAft>
                          <a:spcPts val="0"/>
                        </a:spcAft>
                      </a:pPr>
                      <a:r>
                        <a:rPr lang="pl-PL" sz="1000">
                          <a:solidFill>
                            <a:srgbClr val="000000"/>
                          </a:solidFill>
                          <a:effectLst/>
                          <a:latin typeface="Calibri"/>
                          <a:ea typeface="Times New Roman"/>
                          <a:cs typeface="Arial"/>
                        </a:rPr>
                        <a:t>3,7</a:t>
                      </a:r>
                      <a:endParaRPr lang="sl-SI" sz="120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r">
                        <a:spcBef>
                          <a:spcPts val="600"/>
                        </a:spcBef>
                        <a:spcAft>
                          <a:spcPts val="0"/>
                        </a:spcAft>
                      </a:pPr>
                      <a:r>
                        <a:rPr lang="pl-PL" sz="1000" i="1" dirty="0">
                          <a:solidFill>
                            <a:srgbClr val="000000"/>
                          </a:solidFill>
                          <a:effectLst/>
                          <a:latin typeface="Calibri"/>
                          <a:ea typeface="Times New Roman"/>
                          <a:cs typeface="Arial"/>
                        </a:rPr>
                        <a:t>0,1</a:t>
                      </a:r>
                      <a:endParaRPr lang="sl-SI" sz="1200" dirty="0">
                        <a:solidFill>
                          <a:srgbClr val="000000"/>
                        </a:solidFill>
                        <a:effectLst/>
                        <a:latin typeface="Calibri"/>
                        <a:ea typeface="Times New Roman"/>
                        <a:cs typeface="Arial"/>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BFBFBF"/>
                    </a:solidFill>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900426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827584" y="5589240"/>
            <a:ext cx="4246291" cy="369332"/>
          </a:xfrm>
          <a:prstGeom prst="rect">
            <a:avLst/>
          </a:prstGeom>
        </p:spPr>
        <p:txBody>
          <a:bodyPr wrap="none">
            <a:spAutoFit/>
          </a:bodyPr>
          <a:lstStyle/>
          <a:p>
            <a:r>
              <a:rPr lang="sl-SI" dirty="0"/>
              <a:t>Vir: </a:t>
            </a:r>
            <a:r>
              <a:rPr lang="sl-SI" dirty="0" err="1"/>
              <a:t>Cpz</a:t>
            </a:r>
            <a:r>
              <a:rPr lang="sl-SI" dirty="0"/>
              <a:t> Govedo, Kmetijski inštitut Slovenije</a:t>
            </a:r>
          </a:p>
        </p:txBody>
      </p:sp>
      <p:pic>
        <p:nvPicPr>
          <p:cNvPr id="7" name="Ograda vsebine 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604448" y="692697"/>
            <a:ext cx="72007" cy="72007"/>
          </a:xfrm>
          <a:prstGeom prst="rect">
            <a:avLst/>
          </a:prstGeom>
          <a:noFill/>
        </p:spPr>
      </p:pic>
      <p:graphicFrame>
        <p:nvGraphicFramePr>
          <p:cNvPr id="8" name="Grafikon 7" title="Stopnja inbridinga plemenic cikaste pasme"/>
          <p:cNvGraphicFramePr/>
          <p:nvPr>
            <p:extLst>
              <p:ext uri="{D42A27DB-BD31-4B8C-83A1-F6EECF244321}">
                <p14:modId xmlns:p14="http://schemas.microsoft.com/office/powerpoint/2010/main" val="635825929"/>
              </p:ext>
            </p:extLst>
          </p:nvPr>
        </p:nvGraphicFramePr>
        <p:xfrm>
          <a:off x="683568" y="764704"/>
          <a:ext cx="7920880"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9639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274638"/>
            <a:ext cx="8568952" cy="922114"/>
          </a:xfrm>
        </p:spPr>
        <p:txBody>
          <a:bodyPr>
            <a:noAutofit/>
          </a:bodyPr>
          <a:lstStyle/>
          <a:p>
            <a:r>
              <a:rPr lang="pl-PL" sz="2400" b="1" dirty="0" smtClean="0"/>
              <a:t>Stopnja </a:t>
            </a:r>
            <a:r>
              <a:rPr lang="pl-PL" sz="2400" b="1" dirty="0"/>
              <a:t>sorodnosti med plemenskimi biki in </a:t>
            </a:r>
            <a:r>
              <a:rPr lang="pl-PL" sz="2400" b="1" dirty="0" smtClean="0"/>
              <a:t>živo populacijo ženskih plemenskih živali cikaste pasme govedi  v (%)</a:t>
            </a:r>
            <a:r>
              <a:rPr lang="sl-SI" sz="2400" b="1" dirty="0"/>
              <a:t/>
            </a:r>
            <a:br>
              <a:rPr lang="sl-SI" sz="2400" b="1" dirty="0"/>
            </a:br>
            <a:endParaRPr lang="sl-SI" sz="2400" b="1" dirty="0"/>
          </a:p>
        </p:txBody>
      </p:sp>
      <p:sp>
        <p:nvSpPr>
          <p:cNvPr id="5" name="Pravokotnik 4"/>
          <p:cNvSpPr/>
          <p:nvPr/>
        </p:nvSpPr>
        <p:spPr>
          <a:xfrm>
            <a:off x="724154" y="5949280"/>
            <a:ext cx="4246291" cy="369332"/>
          </a:xfrm>
          <a:prstGeom prst="rect">
            <a:avLst/>
          </a:prstGeom>
        </p:spPr>
        <p:txBody>
          <a:bodyPr wrap="none">
            <a:spAutoFit/>
          </a:bodyPr>
          <a:lstStyle/>
          <a:p>
            <a:r>
              <a:rPr lang="sl-SI" dirty="0"/>
              <a:t>Vir: </a:t>
            </a:r>
            <a:r>
              <a:rPr lang="sl-SI" dirty="0" err="1"/>
              <a:t>Cpz</a:t>
            </a:r>
            <a:r>
              <a:rPr lang="sl-SI" dirty="0"/>
              <a:t> Govedo, Kmetijski inštitut Slovenije</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88840"/>
            <a:ext cx="958740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370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9108"/>
            <a:ext cx="8229600" cy="1143000"/>
          </a:xfrm>
        </p:spPr>
        <p:txBody>
          <a:bodyPr>
            <a:normAutofit/>
          </a:bodyPr>
          <a:lstStyle/>
          <a:p>
            <a:r>
              <a:rPr lang="sl-SI" sz="3200" b="1" dirty="0" smtClean="0"/>
              <a:t>DRUGE AKTIVNOSTI V LETU 2021</a:t>
            </a:r>
            <a:endParaRPr lang="sl-SI" sz="3200" b="1" dirty="0"/>
          </a:p>
        </p:txBody>
      </p:sp>
      <p:sp>
        <p:nvSpPr>
          <p:cNvPr id="3" name="Ograda vsebine 2"/>
          <p:cNvSpPr>
            <a:spLocks noGrp="1"/>
          </p:cNvSpPr>
          <p:nvPr>
            <p:ph idx="1"/>
          </p:nvPr>
        </p:nvSpPr>
        <p:spPr>
          <a:xfrm>
            <a:off x="457200" y="908720"/>
            <a:ext cx="8229600" cy="5760640"/>
          </a:xfrm>
        </p:spPr>
        <p:txBody>
          <a:bodyPr>
            <a:normAutofit fontScale="92500" lnSpcReduction="10000"/>
          </a:bodyPr>
          <a:lstStyle/>
          <a:p>
            <a:pPr algn="just"/>
            <a:r>
              <a:rPr lang="sl-SI" sz="2200" dirty="0" smtClean="0"/>
              <a:t>Izpeljali volilni občni zbor, avgust 2021;</a:t>
            </a:r>
          </a:p>
          <a:p>
            <a:pPr algn="just"/>
            <a:r>
              <a:rPr lang="sl-SI" sz="2200" dirty="0" smtClean="0"/>
              <a:t>Izpeljali dve redni seje upravnega odbora Rejskega Društva CIKA;</a:t>
            </a:r>
          </a:p>
          <a:p>
            <a:pPr algn="just"/>
            <a:r>
              <a:rPr lang="sl-SI" sz="2200" dirty="0" smtClean="0"/>
              <a:t>Nadaljnje </a:t>
            </a:r>
            <a:r>
              <a:rPr lang="sl-SI" sz="2200" dirty="0"/>
              <a:t>u</a:t>
            </a:r>
            <a:r>
              <a:rPr lang="sl-SI" sz="2200" dirty="0" smtClean="0"/>
              <a:t>rejevanje potrjevanja porekla in uskladitev z rejskim programom za </a:t>
            </a:r>
            <a:r>
              <a:rPr lang="sl-SI" sz="2200" dirty="0" err="1" smtClean="0"/>
              <a:t>cikasto</a:t>
            </a:r>
            <a:r>
              <a:rPr lang="sl-SI" sz="2200" dirty="0" smtClean="0"/>
              <a:t> govedo;</a:t>
            </a:r>
          </a:p>
          <a:p>
            <a:pPr algn="just"/>
            <a:r>
              <a:rPr lang="sl-SI" sz="2200" dirty="0" smtClean="0"/>
              <a:t>Iskanje možnosti za boljšo prodajo mesa </a:t>
            </a:r>
            <a:r>
              <a:rPr lang="sl-SI" sz="2200" dirty="0" err="1" smtClean="0"/>
              <a:t>cikastega</a:t>
            </a:r>
            <a:r>
              <a:rPr lang="sl-SI" sz="2200" dirty="0" smtClean="0"/>
              <a:t> goveda</a:t>
            </a:r>
            <a:r>
              <a:rPr lang="sl-SI" sz="2200" dirty="0"/>
              <a:t> </a:t>
            </a:r>
            <a:r>
              <a:rPr lang="sl-SI" sz="2200" dirty="0" smtClean="0"/>
              <a:t>in izdelkov ter izdelkov iz mleka, promocija </a:t>
            </a:r>
            <a:r>
              <a:rPr lang="sl-SI" sz="2200" dirty="0" err="1" smtClean="0"/>
              <a:t>cikoreje</a:t>
            </a:r>
            <a:r>
              <a:rPr lang="sl-SI" sz="2200" dirty="0" smtClean="0"/>
              <a:t> (obisk planine Leskovca – RTV Slovenija (reklama za Mercator), obisk kmetije Jamnik – Planet TV, obisk kmetije Kosovelj – </a:t>
            </a:r>
            <a:r>
              <a:rPr lang="sl-SI" sz="2200" smtClean="0"/>
              <a:t>RTV Slovenija …;</a:t>
            </a:r>
            <a:endParaRPr lang="sl-SI" sz="2200" dirty="0" smtClean="0"/>
          </a:p>
          <a:p>
            <a:pPr algn="just"/>
            <a:r>
              <a:rPr lang="sl-SI" sz="2200" dirty="0" smtClean="0"/>
              <a:t>Sodelovanje na razstavi AGRA, 2021</a:t>
            </a:r>
          </a:p>
          <a:p>
            <a:pPr algn="just"/>
            <a:r>
              <a:rPr lang="sl-SI" sz="2200" dirty="0" smtClean="0"/>
              <a:t>Ekskurzija v Posočje</a:t>
            </a:r>
          </a:p>
          <a:p>
            <a:pPr algn="just"/>
            <a:r>
              <a:rPr lang="sl-SI" sz="2200" dirty="0" smtClean="0"/>
              <a:t>Revija </a:t>
            </a:r>
            <a:r>
              <a:rPr lang="sl-SI" sz="2200" dirty="0" err="1" smtClean="0"/>
              <a:t>Cikasti</a:t>
            </a:r>
            <a:r>
              <a:rPr lang="sl-SI" sz="2200" dirty="0" smtClean="0"/>
              <a:t> zvonček, december 2021; 22. številka;</a:t>
            </a:r>
          </a:p>
          <a:p>
            <a:pPr algn="just"/>
            <a:r>
              <a:rPr lang="sl-SI" sz="2200" dirty="0" smtClean="0"/>
              <a:t>Uspešna prijava Rejskega Društva CIKA na razpis Občine Kamnik in državni razpis ministrstva za kmetijstvo, gozdarstvo in prehrano;</a:t>
            </a:r>
          </a:p>
          <a:p>
            <a:pPr algn="just"/>
            <a:r>
              <a:rPr lang="sl-SI" sz="2200" dirty="0" smtClean="0"/>
              <a:t>Sodelovanje v šoli mladih rejcev;</a:t>
            </a:r>
          </a:p>
          <a:p>
            <a:pPr algn="just"/>
            <a:r>
              <a:rPr lang="sl-SI" sz="2200" dirty="0" smtClean="0"/>
              <a:t>Uspešno predlagali člana Gregorja Slavca za Inovativnega mladega kmeta v Sloveniji. </a:t>
            </a:r>
            <a:r>
              <a:rPr lang="sl-SI" sz="2200" b="1" dirty="0" smtClean="0"/>
              <a:t>Gregor je nato prejel tudi nagrado v Bruslju: Evropsko nagrado za najboljši projekt za izboljšanje podeželskih območij.</a:t>
            </a:r>
          </a:p>
          <a:p>
            <a:pPr algn="just"/>
            <a:r>
              <a:rPr lang="sl-SI" sz="2200" dirty="0" smtClean="0"/>
              <a:t>Nabava promocijskega materiala (emajlirani lončki z logotipom)</a:t>
            </a:r>
          </a:p>
          <a:p>
            <a:pPr marL="0" indent="0" algn="just">
              <a:buNone/>
            </a:pPr>
            <a:endParaRPr lang="sl-SI" sz="2800" dirty="0"/>
          </a:p>
          <a:p>
            <a:pPr algn="just"/>
            <a:endParaRPr lang="sl-SI" sz="2800" dirty="0" smtClean="0"/>
          </a:p>
          <a:p>
            <a:pPr algn="just"/>
            <a:endParaRPr lang="sl-SI" sz="2800" dirty="0"/>
          </a:p>
          <a:p>
            <a:pPr algn="just"/>
            <a:endParaRPr lang="sl-SI" sz="2800" dirty="0" smtClean="0"/>
          </a:p>
          <a:p>
            <a:pPr marL="0" indent="0" algn="just">
              <a:buNone/>
            </a:pPr>
            <a:endParaRPr lang="sl-SI" sz="2000" dirty="0"/>
          </a:p>
        </p:txBody>
      </p:sp>
    </p:spTree>
    <p:extLst>
      <p:ext uri="{BB962C8B-B14F-4D97-AF65-F5344CB8AC3E}">
        <p14:creationId xmlns:p14="http://schemas.microsoft.com/office/powerpoint/2010/main" val="1304800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a:bodyPr>
          <a:lstStyle/>
          <a:p>
            <a:r>
              <a:rPr lang="sl-SI" sz="3200" b="1" dirty="0" smtClean="0"/>
              <a:t>PROGRAM DELA ZA LETO 2022</a:t>
            </a:r>
            <a:endParaRPr lang="sl-SI" sz="3200" b="1" dirty="0"/>
          </a:p>
        </p:txBody>
      </p:sp>
      <p:sp>
        <p:nvSpPr>
          <p:cNvPr id="3" name="Ograda vsebine 2"/>
          <p:cNvSpPr>
            <a:spLocks noGrp="1"/>
          </p:cNvSpPr>
          <p:nvPr>
            <p:ph idx="1"/>
          </p:nvPr>
        </p:nvSpPr>
        <p:spPr>
          <a:xfrm>
            <a:off x="457200" y="1124744"/>
            <a:ext cx="8229600" cy="5544616"/>
          </a:xfrm>
        </p:spPr>
        <p:txBody>
          <a:bodyPr>
            <a:normAutofit/>
          </a:bodyPr>
          <a:lstStyle/>
          <a:p>
            <a:pPr algn="just"/>
            <a:r>
              <a:rPr lang="sl-SI" sz="2000" dirty="0" smtClean="0"/>
              <a:t>Ocenjevanje prvesnic (telile od 1. 3. 2021 – 28. 2. 2022);</a:t>
            </a:r>
          </a:p>
          <a:p>
            <a:pPr algn="just"/>
            <a:r>
              <a:rPr lang="sl-SI" sz="2000" dirty="0" smtClean="0"/>
              <a:t>Odbira bikovskih mater za leto 2022;</a:t>
            </a:r>
          </a:p>
          <a:p>
            <a:pPr algn="just"/>
            <a:r>
              <a:rPr lang="sl-SI" sz="2000" dirty="0" err="1" smtClean="0"/>
              <a:t>Predodbira</a:t>
            </a:r>
            <a:r>
              <a:rPr lang="sl-SI" sz="2000" dirty="0" smtClean="0"/>
              <a:t> in odbira (delovna skupina) plemenskih bikov za osemenjevanje in pripust;</a:t>
            </a:r>
          </a:p>
          <a:p>
            <a:pPr algn="just"/>
            <a:r>
              <a:rPr lang="sl-SI" sz="2000" dirty="0" err="1" smtClean="0"/>
              <a:t>Vhleviti</a:t>
            </a:r>
            <a:r>
              <a:rPr lang="sl-SI" sz="2000" dirty="0" smtClean="0"/>
              <a:t> enega plemenskega bika </a:t>
            </a:r>
            <a:r>
              <a:rPr lang="sl-SI" sz="2000" dirty="0" err="1" smtClean="0"/>
              <a:t>cikaste</a:t>
            </a:r>
            <a:r>
              <a:rPr lang="sl-SI" sz="2000" dirty="0" smtClean="0"/>
              <a:t> pasme iz kontrole prireje mleka (znani podatki o mlečnosti matere in stare matere) v vzrejališče Nova Gorica in nadalje na OC Preska (odvzem semena);</a:t>
            </a:r>
          </a:p>
          <a:p>
            <a:pPr algn="just"/>
            <a:r>
              <a:rPr lang="sl-SI" sz="2000" dirty="0" smtClean="0"/>
              <a:t>Predstaviti povprečno stopnjo sorodstva aktualnih plemenskih bikov za osemenjevanje krav </a:t>
            </a:r>
            <a:r>
              <a:rPr lang="sl-SI" sz="2000" dirty="0" err="1" smtClean="0"/>
              <a:t>cikaste</a:t>
            </a:r>
            <a:r>
              <a:rPr lang="sl-SI" sz="2000" dirty="0" smtClean="0"/>
              <a:t> pasme z aktivno populacijo ženskih živali </a:t>
            </a:r>
            <a:r>
              <a:rPr lang="sl-SI" sz="2000" dirty="0" err="1" smtClean="0"/>
              <a:t>cikaste</a:t>
            </a:r>
            <a:r>
              <a:rPr lang="sl-SI" sz="2000" dirty="0" smtClean="0"/>
              <a:t> pasme v sodelovanju s KIS;</a:t>
            </a:r>
          </a:p>
          <a:p>
            <a:pPr algn="just"/>
            <a:r>
              <a:rPr lang="sl-SI" sz="2000" dirty="0" err="1" smtClean="0"/>
              <a:t>Genotipizirati</a:t>
            </a:r>
            <a:r>
              <a:rPr lang="sl-SI" sz="2000" dirty="0" smtClean="0"/>
              <a:t> 15 plemenskih bikov;</a:t>
            </a:r>
          </a:p>
          <a:p>
            <a:pPr algn="just"/>
            <a:r>
              <a:rPr lang="sl-SI" sz="2000" dirty="0" smtClean="0"/>
              <a:t>Sodelovanje na razstavi AGRA, 2022;</a:t>
            </a:r>
          </a:p>
          <a:p>
            <a:pPr algn="just"/>
            <a:r>
              <a:rPr lang="sl-SI" sz="2000" dirty="0" smtClean="0"/>
              <a:t>Sodelovanje na 63. tradicionalnem Kravjem balu v Bohinju;</a:t>
            </a:r>
          </a:p>
          <a:p>
            <a:pPr algn="just"/>
            <a:r>
              <a:rPr lang="sl-SI" sz="2000" dirty="0" smtClean="0"/>
              <a:t>Iskanje možnosti promocije </a:t>
            </a:r>
            <a:r>
              <a:rPr lang="sl-SI" sz="2000" dirty="0" err="1" smtClean="0"/>
              <a:t>cikastega</a:t>
            </a:r>
            <a:r>
              <a:rPr lang="sl-SI" sz="2000" dirty="0" smtClean="0"/>
              <a:t> goveda, predvsem mesa in mlečnih izdelkov;</a:t>
            </a:r>
          </a:p>
          <a:p>
            <a:pPr algn="just"/>
            <a:r>
              <a:rPr lang="sl-SI" sz="2000" dirty="0" smtClean="0">
                <a:solidFill>
                  <a:prstClr val="black"/>
                </a:solidFill>
              </a:rPr>
              <a:t>Revija </a:t>
            </a:r>
            <a:r>
              <a:rPr lang="sl-SI" sz="2000" dirty="0" err="1">
                <a:solidFill>
                  <a:prstClr val="black"/>
                </a:solidFill>
              </a:rPr>
              <a:t>Cikasti</a:t>
            </a:r>
            <a:r>
              <a:rPr lang="sl-SI" sz="2000" dirty="0">
                <a:solidFill>
                  <a:prstClr val="black"/>
                </a:solidFill>
              </a:rPr>
              <a:t> zvonček, december </a:t>
            </a:r>
            <a:r>
              <a:rPr lang="sl-SI" sz="2000" dirty="0" smtClean="0">
                <a:solidFill>
                  <a:prstClr val="black"/>
                </a:solidFill>
              </a:rPr>
              <a:t>2022; 23. </a:t>
            </a:r>
            <a:r>
              <a:rPr lang="sl-SI" sz="2000" dirty="0">
                <a:solidFill>
                  <a:prstClr val="black"/>
                </a:solidFill>
              </a:rPr>
              <a:t>številka</a:t>
            </a:r>
            <a:r>
              <a:rPr lang="sl-SI" sz="2000" dirty="0" smtClean="0"/>
              <a:t> </a:t>
            </a:r>
            <a:endParaRPr lang="sl-SI" sz="2000" dirty="0"/>
          </a:p>
        </p:txBody>
      </p:sp>
    </p:spTree>
    <p:extLst>
      <p:ext uri="{BB962C8B-B14F-4D97-AF65-F5344CB8AC3E}">
        <p14:creationId xmlns:p14="http://schemas.microsoft.com/office/powerpoint/2010/main" val="4263643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332656"/>
            <a:ext cx="8229600" cy="6192688"/>
          </a:xfrm>
        </p:spPr>
        <p:txBody>
          <a:bodyPr>
            <a:normAutofit/>
          </a:bodyPr>
          <a:lstStyle/>
          <a:p>
            <a:r>
              <a:rPr lang="sl-SI" sz="2000" b="1" dirty="0" smtClean="0"/>
              <a:t>Iskanje primernih rej oz. animirati rejce za vključitev </a:t>
            </a:r>
            <a:r>
              <a:rPr lang="sl-SI" sz="2000" b="1" dirty="0" err="1" smtClean="0"/>
              <a:t>cikastih</a:t>
            </a:r>
            <a:r>
              <a:rPr lang="sl-SI" sz="2000" b="1" dirty="0" smtClean="0"/>
              <a:t> krav v kontrolo prireje mleka;</a:t>
            </a:r>
          </a:p>
          <a:p>
            <a:r>
              <a:rPr lang="sl-SI" sz="2000" dirty="0" smtClean="0"/>
              <a:t>Animirati ostale rejce </a:t>
            </a:r>
            <a:r>
              <a:rPr lang="sl-SI" sz="2000" dirty="0" err="1" smtClean="0"/>
              <a:t>cikastih</a:t>
            </a:r>
            <a:r>
              <a:rPr lang="sl-SI" sz="2000" dirty="0" smtClean="0"/>
              <a:t> krav za vključitev v Rejsko Društvo CIKA oz. vsaj vključitev njihovih živali v rejski program;</a:t>
            </a:r>
          </a:p>
          <a:p>
            <a:r>
              <a:rPr lang="sl-SI" sz="2000" dirty="0" smtClean="0"/>
              <a:t>Kandidirati na razpise Občin in na Državni razpis ministrstva za kmetijstvo, gozdarstvo in prehrano;</a:t>
            </a:r>
          </a:p>
          <a:p>
            <a:r>
              <a:rPr lang="sl-SI" sz="2000" dirty="0" smtClean="0"/>
              <a:t>Sodelovati v šoli mladih rejcev, 2022</a:t>
            </a:r>
          </a:p>
          <a:p>
            <a:r>
              <a:rPr lang="sl-SI" sz="2000" dirty="0" smtClean="0"/>
              <a:t>Organizacija dveh delavnic za člane Rejskega Društva CIKA: ocenjevanje živali (kmetija Pirš, planina Lipovec) in priprava ter peka </a:t>
            </a:r>
            <a:r>
              <a:rPr lang="sl-SI" sz="2000" dirty="0" err="1" smtClean="0"/>
              <a:t>zorjenega</a:t>
            </a:r>
            <a:r>
              <a:rPr lang="sl-SI" sz="2000" dirty="0" smtClean="0"/>
              <a:t> mesa (kmetija Krivec (</a:t>
            </a:r>
            <a:r>
              <a:rPr lang="sl-SI" sz="2000" dirty="0" err="1" smtClean="0"/>
              <a:t>Perk</a:t>
            </a:r>
            <a:r>
              <a:rPr lang="sl-SI" sz="2000" dirty="0" smtClean="0"/>
              <a:t>), Logarska dolina);</a:t>
            </a:r>
          </a:p>
          <a:p>
            <a:r>
              <a:rPr lang="sl-SI" sz="2000" dirty="0" smtClean="0"/>
              <a:t>Ekskurzija za člane, 2022;</a:t>
            </a:r>
          </a:p>
          <a:p>
            <a:r>
              <a:rPr lang="sl-SI" sz="2000" dirty="0" smtClean="0"/>
              <a:t>Spodbujati sonaravno kmetovanje;</a:t>
            </a:r>
          </a:p>
          <a:p>
            <a:r>
              <a:rPr lang="sl-SI" sz="2000" dirty="0" smtClean="0"/>
              <a:t>Izdelati priporočene cene (izdelki, prodaja plemenskih živali </a:t>
            </a:r>
            <a:r>
              <a:rPr lang="sl-SI" sz="2000" dirty="0" err="1" smtClean="0"/>
              <a:t>cikaste</a:t>
            </a:r>
            <a:r>
              <a:rPr lang="sl-SI" sz="2000" dirty="0" smtClean="0"/>
              <a:t> pasme) s strani Rejskega Društva CIKA (objava na spletni strani);</a:t>
            </a:r>
          </a:p>
          <a:p>
            <a:r>
              <a:rPr lang="sl-SI" sz="2000" dirty="0" smtClean="0"/>
              <a:t>Izdelava opozorilnih tabel za namen paše </a:t>
            </a:r>
            <a:r>
              <a:rPr lang="sl-SI" sz="2000" dirty="0" err="1" smtClean="0"/>
              <a:t>cikastega</a:t>
            </a:r>
            <a:r>
              <a:rPr lang="sl-SI" sz="2000" dirty="0" smtClean="0"/>
              <a:t> goveda (predvsem doseči razumevanje pohodnikov in drugih obiskovalcev na območju živali);</a:t>
            </a:r>
          </a:p>
          <a:p>
            <a:r>
              <a:rPr lang="sl-SI" sz="2000" dirty="0" smtClean="0"/>
              <a:t>Pripraviti podlage za foto natečaj – CIKA IN NARAVA, 2023 (nagrada za prve tri fotografije).</a:t>
            </a:r>
          </a:p>
          <a:p>
            <a:endParaRPr lang="sl-SI" sz="2000" dirty="0" smtClean="0"/>
          </a:p>
          <a:p>
            <a:endParaRPr lang="sl-SI" sz="2000" dirty="0"/>
          </a:p>
        </p:txBody>
      </p:sp>
    </p:spTree>
    <p:extLst>
      <p:ext uri="{BB962C8B-B14F-4D97-AF65-F5344CB8AC3E}">
        <p14:creationId xmlns:p14="http://schemas.microsoft.com/office/powerpoint/2010/main" val="3787975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210146"/>
          </a:xfrm>
        </p:spPr>
        <p:txBody>
          <a:bodyPr>
            <a:normAutofit/>
          </a:bodyPr>
          <a:lstStyle/>
          <a:p>
            <a:r>
              <a:rPr lang="sl-SI" sz="3200" b="1" dirty="0" smtClean="0"/>
              <a:t>PRIZNANJA Rejskega Društva CIKA</a:t>
            </a:r>
            <a:br>
              <a:rPr lang="sl-SI" sz="3200" b="1" dirty="0" smtClean="0"/>
            </a:br>
            <a:r>
              <a:rPr lang="sl-SI" sz="3200" b="1" dirty="0" smtClean="0"/>
              <a:t>(5 zvoncev)</a:t>
            </a:r>
            <a:endParaRPr lang="sl-SI" sz="3200" b="1" dirty="0"/>
          </a:p>
        </p:txBody>
      </p:sp>
      <p:sp>
        <p:nvSpPr>
          <p:cNvPr id="3" name="Ograda vsebine 2"/>
          <p:cNvSpPr>
            <a:spLocks noGrp="1"/>
          </p:cNvSpPr>
          <p:nvPr>
            <p:ph idx="1"/>
          </p:nvPr>
        </p:nvSpPr>
        <p:spPr>
          <a:xfrm>
            <a:off x="467544" y="1412776"/>
            <a:ext cx="8229600" cy="5040560"/>
          </a:xfrm>
        </p:spPr>
        <p:txBody>
          <a:bodyPr>
            <a:normAutofit/>
          </a:bodyPr>
          <a:lstStyle/>
          <a:p>
            <a:pPr marL="0" indent="0" algn="just">
              <a:buNone/>
            </a:pPr>
            <a:endParaRPr lang="sl-SI" sz="2000" dirty="0"/>
          </a:p>
          <a:p>
            <a:pPr algn="just"/>
            <a:r>
              <a:rPr lang="sl-SI" sz="2400" dirty="0" smtClean="0"/>
              <a:t>PRIZNANJE REJCEMA ZA DOLGOŽIVOST (20 LET) CIKASTEGA GOVEDA (V KOLEDARSKEM LETU 2021)</a:t>
            </a:r>
            <a:endParaRPr lang="sl-SI" sz="2400" dirty="0"/>
          </a:p>
        </p:txBody>
      </p:sp>
      <p:sp>
        <p:nvSpPr>
          <p:cNvPr id="4" name="Pravokotnik 3"/>
          <p:cNvSpPr/>
          <p:nvPr/>
        </p:nvSpPr>
        <p:spPr>
          <a:xfrm>
            <a:off x="611560" y="2780928"/>
            <a:ext cx="8064896" cy="3348609"/>
          </a:xfrm>
          <a:prstGeom prst="rect">
            <a:avLst/>
          </a:prstGeom>
        </p:spPr>
        <p:txBody>
          <a:bodyPr wrap="square">
            <a:spAutoFit/>
          </a:bodyPr>
          <a:lstStyle/>
          <a:p>
            <a:pPr algn="just">
              <a:lnSpc>
                <a:spcPct val="115000"/>
              </a:lnSpc>
              <a:spcAft>
                <a:spcPts val="0"/>
              </a:spcAft>
            </a:pPr>
            <a:r>
              <a:rPr lang="sl-SI" sz="2400" b="1" dirty="0" smtClean="0">
                <a:ea typeface="Calibri"/>
                <a:cs typeface="Times New Roman"/>
              </a:rPr>
              <a:t>1. Cika </a:t>
            </a:r>
            <a:r>
              <a:rPr lang="sl-SI" sz="2400" b="1" dirty="0">
                <a:ea typeface="Calibri"/>
                <a:cs typeface="Times New Roman"/>
              </a:rPr>
              <a:t>SI 12284098, rojena: 12. 12. 2021</a:t>
            </a:r>
            <a:endParaRPr lang="sl-SI" sz="2400" dirty="0">
              <a:ea typeface="Calibri"/>
              <a:cs typeface="Times New Roman"/>
            </a:endParaRPr>
          </a:p>
          <a:p>
            <a:pPr algn="just">
              <a:lnSpc>
                <a:spcPct val="115000"/>
              </a:lnSpc>
              <a:spcAft>
                <a:spcPts val="0"/>
              </a:spcAft>
            </a:pPr>
            <a:endParaRPr lang="sl-SI" dirty="0">
              <a:ea typeface="Calibri"/>
              <a:cs typeface="Times New Roman"/>
            </a:endParaRPr>
          </a:p>
          <a:p>
            <a:pPr algn="just">
              <a:lnSpc>
                <a:spcPct val="115000"/>
              </a:lnSpc>
              <a:spcAft>
                <a:spcPts val="0"/>
              </a:spcAft>
            </a:pPr>
            <a:r>
              <a:rPr lang="sl-SI" sz="2000" i="1" dirty="0">
                <a:ea typeface="Calibri"/>
                <a:cs typeface="Times New Roman"/>
              </a:rPr>
              <a:t>Našo </a:t>
            </a:r>
            <a:r>
              <a:rPr lang="sl-SI" sz="2000" i="1" dirty="0" err="1" smtClean="0">
                <a:ea typeface="Calibri"/>
                <a:cs typeface="Times New Roman"/>
              </a:rPr>
              <a:t>Ciko</a:t>
            </a:r>
            <a:r>
              <a:rPr lang="sl-SI" sz="2000" i="1" dirty="0" smtClean="0">
                <a:ea typeface="Calibri"/>
                <a:cs typeface="Times New Roman"/>
              </a:rPr>
              <a:t> </a:t>
            </a:r>
            <a:r>
              <a:rPr lang="sl-SI" sz="2000" i="1" dirty="0">
                <a:ea typeface="Calibri"/>
                <a:cs typeface="Times New Roman"/>
              </a:rPr>
              <a:t>smo kupili na kmetiji od gospodarja Noč Pavla iz Planine pod Golico, 13. 11. 2018. Odkar je Cika na naši kmetiji je povrgla 10 telet. Kot mati telet je zelo skrbna, zaščitniška in ljubeča. Vsakokrat koti ponoči in se je uspešno </a:t>
            </a:r>
            <a:r>
              <a:rPr lang="sl-SI" sz="2000" i="1" dirty="0" err="1">
                <a:ea typeface="Calibri"/>
                <a:cs typeface="Times New Roman"/>
              </a:rPr>
              <a:t>obrejila</a:t>
            </a:r>
            <a:r>
              <a:rPr lang="sl-SI" sz="2000" i="1" dirty="0">
                <a:ea typeface="Calibri"/>
                <a:cs typeface="Times New Roman"/>
              </a:rPr>
              <a:t> tudi v letošnjem letu. Cika je še v dobri kondiciji, zdrava in vodnica črede na paši. Obdržali jo bomo do konca njenih dni.</a:t>
            </a:r>
            <a:endParaRPr lang="sl-SI" sz="2000" dirty="0">
              <a:ea typeface="Calibri"/>
              <a:cs typeface="Times New Roman"/>
            </a:endParaRPr>
          </a:p>
          <a:p>
            <a:pPr algn="just">
              <a:lnSpc>
                <a:spcPct val="115000"/>
              </a:lnSpc>
              <a:spcAft>
                <a:spcPts val="0"/>
              </a:spcAft>
            </a:pPr>
            <a:r>
              <a:rPr lang="sl-SI" sz="2400" b="1" i="1" dirty="0">
                <a:ea typeface="Calibri"/>
                <a:cs typeface="Times New Roman"/>
              </a:rPr>
              <a:t>Damjan Jeglič, Špitalič 40, 1221 Motnik</a:t>
            </a:r>
            <a:endParaRPr lang="sl-SI" sz="2400" dirty="0">
              <a:ea typeface="Calibri"/>
              <a:cs typeface="Times New Roman"/>
            </a:endParaRPr>
          </a:p>
          <a:p>
            <a:pPr algn="just">
              <a:lnSpc>
                <a:spcPct val="115000"/>
              </a:lnSpc>
              <a:spcAft>
                <a:spcPts val="0"/>
              </a:spcAft>
            </a:pPr>
            <a:r>
              <a:rPr lang="sl-SI" b="1" i="1" dirty="0">
                <a:solidFill>
                  <a:srgbClr val="FF0000"/>
                </a:solidFill>
                <a:ea typeface="Calibri"/>
                <a:cs typeface="Times New Roman"/>
              </a:rPr>
              <a:t> </a:t>
            </a:r>
            <a:endParaRPr lang="sl-SI" dirty="0">
              <a:ea typeface="Calibri"/>
              <a:cs typeface="Times New Roman"/>
            </a:endParaRPr>
          </a:p>
        </p:txBody>
      </p:sp>
    </p:spTree>
    <p:extLst>
      <p:ext uri="{BB962C8B-B14F-4D97-AF65-F5344CB8AC3E}">
        <p14:creationId xmlns:p14="http://schemas.microsoft.com/office/powerpoint/2010/main" val="1844085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t>LASTNOSTI, KI SE JIH OPISUJE KOT NAPAKO PRI OCENJEVANJU KRAV CIKASTE PASME</a:t>
            </a:r>
            <a:endParaRPr lang="sl-SI" sz="3200" b="1" dirty="0"/>
          </a:p>
        </p:txBody>
      </p:sp>
      <p:graphicFrame>
        <p:nvGraphicFramePr>
          <p:cNvPr id="4" name="Ograda vsebine 3"/>
          <p:cNvGraphicFramePr>
            <a:graphicFrameLocks noGrp="1"/>
          </p:cNvGraphicFramePr>
          <p:nvPr>
            <p:ph idx="1"/>
            <p:extLst>
              <p:ext uri="{D42A27DB-BD31-4B8C-83A1-F6EECF244321}">
                <p14:modId xmlns:p14="http://schemas.microsoft.com/office/powerpoint/2010/main" val="2671191979"/>
              </p:ext>
            </p:extLst>
          </p:nvPr>
        </p:nvGraphicFramePr>
        <p:xfrm>
          <a:off x="323528" y="1600201"/>
          <a:ext cx="8363272" cy="5082253"/>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0000"/>
                    </a:ext>
                  </a:extLst>
                </a:gridCol>
                <a:gridCol w="1152128">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1147672">
                  <a:extLst>
                    <a:ext uri="{9D8B030D-6E8A-4147-A177-3AD203B41FA5}">
                      <a16:colId xmlns="" xmlns:a16="http://schemas.microsoft.com/office/drawing/2014/main" val="20003"/>
                    </a:ext>
                  </a:extLst>
                </a:gridCol>
                <a:gridCol w="1145384">
                  <a:extLst>
                    <a:ext uri="{9D8B030D-6E8A-4147-A177-3AD203B41FA5}">
                      <a16:colId xmlns="" xmlns:a16="http://schemas.microsoft.com/office/drawing/2014/main" val="20004"/>
                    </a:ext>
                  </a:extLst>
                </a:gridCol>
                <a:gridCol w="1090892">
                  <a:extLst>
                    <a:ext uri="{9D8B030D-6E8A-4147-A177-3AD203B41FA5}">
                      <a16:colId xmlns="" xmlns:a16="http://schemas.microsoft.com/office/drawing/2014/main" val="20005"/>
                    </a:ext>
                  </a:extLst>
                </a:gridCol>
                <a:gridCol w="1090892">
                  <a:extLst>
                    <a:ext uri="{9D8B030D-6E8A-4147-A177-3AD203B41FA5}">
                      <a16:colId xmlns="" xmlns:a16="http://schemas.microsoft.com/office/drawing/2014/main" val="20006"/>
                    </a:ext>
                  </a:extLst>
                </a:gridCol>
              </a:tblGrid>
              <a:tr h="648483">
                <a:tc>
                  <a:txBody>
                    <a:bodyPr/>
                    <a:lstStyle/>
                    <a:p>
                      <a:r>
                        <a:rPr lang="sl-SI" sz="1400" dirty="0" smtClean="0"/>
                        <a:t>LASTNOST</a:t>
                      </a:r>
                    </a:p>
                    <a:p>
                      <a:r>
                        <a:rPr lang="sl-SI" sz="1400" dirty="0" smtClean="0">
                          <a:ln>
                            <a:solidFill>
                              <a:sysClr val="windowText" lastClr="000000"/>
                            </a:solidFill>
                          </a:ln>
                        </a:rPr>
                        <a:t>                        LETO</a:t>
                      </a:r>
                    </a:p>
                  </a:txBody>
                  <a:tcPr>
                    <a:lnBlToTr w="12700" cap="flat" cmpd="sng" algn="ctr">
                      <a:solidFill>
                        <a:schemeClr val="tx1"/>
                      </a:solidFill>
                      <a:prstDash val="solid"/>
                      <a:round/>
                      <a:headEnd type="none" w="med" len="med"/>
                      <a:tailEnd type="none" w="med" len="med"/>
                    </a:lnBlToTr>
                  </a:tcPr>
                </a:tc>
                <a:tc>
                  <a:txBody>
                    <a:bodyPr/>
                    <a:lstStyle/>
                    <a:p>
                      <a:pPr algn="ctr"/>
                      <a:r>
                        <a:rPr lang="sl-SI" sz="1400" dirty="0" smtClean="0"/>
                        <a:t>2007</a:t>
                      </a:r>
                    </a:p>
                    <a:p>
                      <a:pPr algn="ctr"/>
                      <a:r>
                        <a:rPr lang="sl-SI" sz="1400" dirty="0" smtClean="0"/>
                        <a:t>155 ocen</a:t>
                      </a:r>
                      <a:endParaRPr lang="sl-SI" sz="1400" dirty="0"/>
                    </a:p>
                  </a:txBody>
                  <a:tcPr/>
                </a:tc>
                <a:tc>
                  <a:txBody>
                    <a:bodyPr/>
                    <a:lstStyle/>
                    <a:p>
                      <a:pPr algn="ctr"/>
                      <a:r>
                        <a:rPr lang="sl-SI" sz="1400" dirty="0" smtClean="0"/>
                        <a:t>2010</a:t>
                      </a:r>
                    </a:p>
                    <a:p>
                      <a:pPr algn="ctr"/>
                      <a:r>
                        <a:rPr lang="sl-SI" sz="1400" dirty="0" smtClean="0"/>
                        <a:t>196 ocen</a:t>
                      </a:r>
                      <a:endParaRPr lang="sl-SI" sz="1400" dirty="0"/>
                    </a:p>
                  </a:txBody>
                  <a:tcPr/>
                </a:tc>
                <a:tc>
                  <a:txBody>
                    <a:bodyPr/>
                    <a:lstStyle/>
                    <a:p>
                      <a:pPr algn="ctr"/>
                      <a:r>
                        <a:rPr lang="sl-SI" sz="1400" dirty="0" smtClean="0"/>
                        <a:t>2016</a:t>
                      </a:r>
                    </a:p>
                    <a:p>
                      <a:pPr algn="ctr"/>
                      <a:r>
                        <a:rPr lang="sl-SI" sz="1400" dirty="0" smtClean="0"/>
                        <a:t>282 ocen</a:t>
                      </a:r>
                      <a:endParaRPr lang="sl-SI" sz="1400" dirty="0"/>
                    </a:p>
                  </a:txBody>
                  <a:tcPr/>
                </a:tc>
                <a:tc>
                  <a:txBody>
                    <a:bodyPr/>
                    <a:lstStyle/>
                    <a:p>
                      <a:pPr algn="ctr"/>
                      <a:r>
                        <a:rPr lang="sl-SI" sz="1400" dirty="0" smtClean="0"/>
                        <a:t>2018</a:t>
                      </a:r>
                    </a:p>
                    <a:p>
                      <a:pPr algn="ctr"/>
                      <a:r>
                        <a:rPr lang="sl-SI" sz="1400" dirty="0" smtClean="0"/>
                        <a:t>290</a:t>
                      </a:r>
                      <a:r>
                        <a:rPr lang="sl-SI" sz="1400" baseline="0" dirty="0" smtClean="0"/>
                        <a:t> ocen</a:t>
                      </a:r>
                      <a:endParaRPr lang="sl-SI" sz="1400" dirty="0"/>
                    </a:p>
                  </a:txBody>
                  <a:tcPr/>
                </a:tc>
                <a:tc>
                  <a:txBody>
                    <a:bodyPr/>
                    <a:lstStyle/>
                    <a:p>
                      <a:pPr algn="ctr"/>
                      <a:r>
                        <a:rPr lang="sl-SI" sz="1400" dirty="0" smtClean="0"/>
                        <a:t>2020</a:t>
                      </a:r>
                    </a:p>
                    <a:p>
                      <a:pPr algn="ctr"/>
                      <a:r>
                        <a:rPr lang="sl-SI" sz="1400" dirty="0" smtClean="0"/>
                        <a:t>276</a:t>
                      </a:r>
                      <a:r>
                        <a:rPr lang="sl-SI" sz="1400" baseline="0" dirty="0" smtClean="0"/>
                        <a:t> ocen</a:t>
                      </a:r>
                      <a:endParaRPr lang="sl-SI" sz="1400" dirty="0"/>
                    </a:p>
                  </a:txBody>
                  <a:tcPr/>
                </a:tc>
                <a:tc>
                  <a:txBody>
                    <a:bodyPr/>
                    <a:lstStyle/>
                    <a:p>
                      <a:pPr algn="ctr"/>
                      <a:r>
                        <a:rPr lang="sl-SI" sz="1400" dirty="0" smtClean="0"/>
                        <a:t>2021</a:t>
                      </a:r>
                    </a:p>
                    <a:p>
                      <a:pPr algn="ctr"/>
                      <a:r>
                        <a:rPr lang="sl-SI" sz="1400" baseline="0" dirty="0" smtClean="0"/>
                        <a:t>356 ocen</a:t>
                      </a:r>
                      <a:endParaRPr lang="sl-SI" sz="1400" dirty="0"/>
                    </a:p>
                  </a:txBody>
                  <a:tcPr/>
                </a:tc>
                <a:extLst>
                  <a:ext uri="{0D108BD9-81ED-4DB2-BD59-A6C34878D82A}">
                    <a16:rowId xmlns="" xmlns:a16="http://schemas.microsoft.com/office/drawing/2014/main" val="10000"/>
                  </a:ext>
                </a:extLst>
              </a:tr>
              <a:tr h="453938">
                <a:tc>
                  <a:txBody>
                    <a:bodyPr/>
                    <a:lstStyle/>
                    <a:p>
                      <a:r>
                        <a:rPr lang="sl-SI" sz="1400" b="1" dirty="0" smtClean="0"/>
                        <a:t>Beli znaki na nogah</a:t>
                      </a:r>
                      <a:endParaRPr lang="sl-SI" sz="1400" b="1" dirty="0"/>
                    </a:p>
                  </a:txBody>
                  <a:tcPr/>
                </a:tc>
                <a:tc>
                  <a:txBody>
                    <a:bodyPr/>
                    <a:lstStyle/>
                    <a:p>
                      <a:r>
                        <a:rPr lang="sl-SI" sz="1400" b="1" dirty="0" smtClean="0"/>
                        <a:t>17</a:t>
                      </a:r>
                      <a:r>
                        <a:rPr lang="sl-SI" sz="1400" dirty="0" smtClean="0"/>
                        <a:t> </a:t>
                      </a:r>
                      <a:r>
                        <a:rPr lang="sl-SI" sz="1400" b="1" dirty="0" smtClean="0">
                          <a:solidFill>
                            <a:srgbClr val="FF0000"/>
                          </a:solidFill>
                        </a:rPr>
                        <a:t>(11,0%)</a:t>
                      </a:r>
                      <a:endParaRPr lang="sl-SI" sz="1400" b="1" dirty="0">
                        <a:solidFill>
                          <a:srgbClr val="FF0000"/>
                        </a:solidFill>
                      </a:endParaRPr>
                    </a:p>
                  </a:txBody>
                  <a:tcPr/>
                </a:tc>
                <a:tc>
                  <a:txBody>
                    <a:bodyPr/>
                    <a:lstStyle/>
                    <a:p>
                      <a:r>
                        <a:rPr lang="sl-SI" sz="1400" b="1" dirty="0" smtClean="0"/>
                        <a:t>28</a:t>
                      </a:r>
                      <a:r>
                        <a:rPr lang="sl-SI" sz="1400" dirty="0" smtClean="0"/>
                        <a:t> </a:t>
                      </a:r>
                      <a:r>
                        <a:rPr lang="sl-SI" sz="1400" b="1" dirty="0" smtClean="0">
                          <a:solidFill>
                            <a:srgbClr val="FF0000"/>
                          </a:solidFill>
                        </a:rPr>
                        <a:t>(14,3%)</a:t>
                      </a:r>
                      <a:endParaRPr lang="sl-SI" sz="1400" b="1" dirty="0">
                        <a:solidFill>
                          <a:srgbClr val="FF0000"/>
                        </a:solidFill>
                      </a:endParaRPr>
                    </a:p>
                  </a:txBody>
                  <a:tcPr/>
                </a:tc>
                <a:tc>
                  <a:txBody>
                    <a:bodyPr/>
                    <a:lstStyle/>
                    <a:p>
                      <a:r>
                        <a:rPr lang="sl-SI" sz="1400" b="1" dirty="0" smtClean="0"/>
                        <a:t>32</a:t>
                      </a:r>
                      <a:r>
                        <a:rPr lang="sl-SI" sz="1400" dirty="0" smtClean="0"/>
                        <a:t> </a:t>
                      </a:r>
                      <a:r>
                        <a:rPr lang="sl-SI" sz="1400" b="1" dirty="0" smtClean="0">
                          <a:solidFill>
                            <a:srgbClr val="FF0000"/>
                          </a:solidFill>
                        </a:rPr>
                        <a:t>(11,3)</a:t>
                      </a:r>
                      <a:endParaRPr lang="sl-SI" sz="1400" b="1" dirty="0">
                        <a:solidFill>
                          <a:srgbClr val="FF0000"/>
                        </a:solidFill>
                      </a:endParaRPr>
                    </a:p>
                  </a:txBody>
                  <a:tcPr/>
                </a:tc>
                <a:tc>
                  <a:txBody>
                    <a:bodyPr/>
                    <a:lstStyle/>
                    <a:p>
                      <a:r>
                        <a:rPr lang="sl-SI" sz="1400" b="0" dirty="0" smtClean="0">
                          <a:solidFill>
                            <a:schemeClr val="tx1"/>
                          </a:solidFill>
                        </a:rPr>
                        <a:t>18 </a:t>
                      </a:r>
                      <a:r>
                        <a:rPr lang="sl-SI" sz="1400" b="0" dirty="0" smtClean="0">
                          <a:solidFill>
                            <a:srgbClr val="FF0000"/>
                          </a:solidFill>
                        </a:rPr>
                        <a:t>(6,2%)</a:t>
                      </a:r>
                      <a:endParaRPr lang="sl-SI" sz="1400" b="0" dirty="0">
                        <a:solidFill>
                          <a:srgbClr val="FF0000"/>
                        </a:solidFill>
                      </a:endParaRPr>
                    </a:p>
                  </a:txBody>
                  <a:tcPr/>
                </a:tc>
                <a:tc>
                  <a:txBody>
                    <a:bodyPr/>
                    <a:lstStyle/>
                    <a:p>
                      <a:r>
                        <a:rPr lang="sl-SI" sz="1400" b="0" dirty="0" smtClean="0">
                          <a:solidFill>
                            <a:schemeClr val="tx1"/>
                          </a:solidFill>
                        </a:rPr>
                        <a:t>10 (3,6%)</a:t>
                      </a:r>
                      <a:endParaRPr lang="sl-SI" sz="1400" b="0" dirty="0">
                        <a:solidFill>
                          <a:schemeClr val="tx1"/>
                        </a:solidFill>
                      </a:endParaRPr>
                    </a:p>
                  </a:txBody>
                  <a:tcPr/>
                </a:tc>
                <a:tc>
                  <a:txBody>
                    <a:bodyPr/>
                    <a:lstStyle/>
                    <a:p>
                      <a:r>
                        <a:rPr lang="sl-SI" sz="1400" b="0" dirty="0" smtClean="0">
                          <a:solidFill>
                            <a:schemeClr val="tx1"/>
                          </a:solidFill>
                        </a:rPr>
                        <a:t>17 (4,8%)</a:t>
                      </a:r>
                      <a:endParaRPr lang="sl-SI" sz="1400" b="0" dirty="0">
                        <a:solidFill>
                          <a:schemeClr val="tx1"/>
                        </a:solidFill>
                      </a:endParaRPr>
                    </a:p>
                  </a:txBody>
                  <a:tcPr/>
                </a:tc>
                <a:extLst>
                  <a:ext uri="{0D108BD9-81ED-4DB2-BD59-A6C34878D82A}">
                    <a16:rowId xmlns="" xmlns:a16="http://schemas.microsoft.com/office/drawing/2014/main" val="10001"/>
                  </a:ext>
                </a:extLst>
              </a:tr>
              <a:tr h="453938">
                <a:tc>
                  <a:txBody>
                    <a:bodyPr/>
                    <a:lstStyle/>
                    <a:p>
                      <a:r>
                        <a:rPr lang="sl-SI" sz="1400" b="0" dirty="0" smtClean="0">
                          <a:solidFill>
                            <a:srgbClr val="FF0000"/>
                          </a:solidFill>
                        </a:rPr>
                        <a:t>Beli znaki</a:t>
                      </a:r>
                      <a:r>
                        <a:rPr lang="sl-SI" sz="1400" b="0" baseline="0" dirty="0" smtClean="0">
                          <a:solidFill>
                            <a:srgbClr val="FF0000"/>
                          </a:solidFill>
                        </a:rPr>
                        <a:t> na glavi</a:t>
                      </a:r>
                      <a:endParaRPr lang="sl-SI" sz="1400" b="0" dirty="0">
                        <a:solidFill>
                          <a:srgbClr val="FF0000"/>
                        </a:solidFill>
                      </a:endParaRPr>
                    </a:p>
                  </a:txBody>
                  <a:tcPr/>
                </a:tc>
                <a:tc>
                  <a:txBody>
                    <a:bodyPr/>
                    <a:lstStyle/>
                    <a:p>
                      <a:r>
                        <a:rPr lang="sl-SI" sz="1400" b="1" dirty="0" smtClean="0"/>
                        <a:t>18</a:t>
                      </a:r>
                      <a:r>
                        <a:rPr lang="sl-SI" sz="1400" dirty="0" smtClean="0"/>
                        <a:t> </a:t>
                      </a:r>
                      <a:r>
                        <a:rPr lang="sl-SI" sz="1400" b="1" dirty="0" smtClean="0">
                          <a:solidFill>
                            <a:srgbClr val="FF0000"/>
                          </a:solidFill>
                        </a:rPr>
                        <a:t>(11,6%)</a:t>
                      </a:r>
                      <a:endParaRPr lang="sl-SI" sz="1400" b="1" dirty="0">
                        <a:solidFill>
                          <a:srgbClr val="FF0000"/>
                        </a:solidFill>
                      </a:endParaRPr>
                    </a:p>
                  </a:txBody>
                  <a:tcPr/>
                </a:tc>
                <a:tc>
                  <a:txBody>
                    <a:bodyPr/>
                    <a:lstStyle/>
                    <a:p>
                      <a:r>
                        <a:rPr lang="sl-SI" sz="1400" dirty="0" smtClean="0"/>
                        <a:t>16 </a:t>
                      </a:r>
                      <a:r>
                        <a:rPr lang="sl-SI" sz="1400" b="0" dirty="0" smtClean="0">
                          <a:solidFill>
                            <a:srgbClr val="FF0000"/>
                          </a:solidFill>
                        </a:rPr>
                        <a:t>(8,1%)</a:t>
                      </a:r>
                      <a:endParaRPr lang="sl-SI" sz="1400" b="0" dirty="0">
                        <a:solidFill>
                          <a:srgbClr val="FF0000"/>
                        </a:solidFill>
                      </a:endParaRPr>
                    </a:p>
                  </a:txBody>
                  <a:tcPr/>
                </a:tc>
                <a:tc>
                  <a:txBody>
                    <a:bodyPr/>
                    <a:lstStyle/>
                    <a:p>
                      <a:r>
                        <a:rPr lang="sl-SI" sz="1400" dirty="0" smtClean="0"/>
                        <a:t>21 </a:t>
                      </a:r>
                      <a:r>
                        <a:rPr lang="sl-SI" sz="1400" b="0" dirty="0" smtClean="0">
                          <a:solidFill>
                            <a:srgbClr val="FF0000"/>
                          </a:solidFill>
                        </a:rPr>
                        <a:t>(7,4%)</a:t>
                      </a:r>
                      <a:endParaRPr lang="sl-SI" sz="1400" b="0" dirty="0">
                        <a:solidFill>
                          <a:srgbClr val="FF0000"/>
                        </a:solidFill>
                      </a:endParaRPr>
                    </a:p>
                  </a:txBody>
                  <a:tcPr/>
                </a:tc>
                <a:tc>
                  <a:txBody>
                    <a:bodyPr/>
                    <a:lstStyle/>
                    <a:p>
                      <a:r>
                        <a:rPr lang="sl-SI" sz="1400" b="0" dirty="0" smtClean="0">
                          <a:solidFill>
                            <a:schemeClr val="tx1"/>
                          </a:solidFill>
                        </a:rPr>
                        <a:t>17 </a:t>
                      </a:r>
                      <a:r>
                        <a:rPr lang="sl-SI" sz="1400" b="0" dirty="0" smtClean="0">
                          <a:solidFill>
                            <a:srgbClr val="FF0000"/>
                          </a:solidFill>
                        </a:rPr>
                        <a:t>(5,8%)</a:t>
                      </a:r>
                      <a:endParaRPr lang="sl-SI" sz="1400" b="0" dirty="0">
                        <a:solidFill>
                          <a:srgbClr val="FF0000"/>
                        </a:solidFill>
                      </a:endParaRPr>
                    </a:p>
                  </a:txBody>
                  <a:tcPr/>
                </a:tc>
                <a:tc>
                  <a:txBody>
                    <a:bodyPr/>
                    <a:lstStyle/>
                    <a:p>
                      <a:r>
                        <a:rPr lang="sl-SI" sz="1400" b="0" dirty="0" smtClean="0">
                          <a:solidFill>
                            <a:schemeClr val="tx1"/>
                          </a:solidFill>
                        </a:rPr>
                        <a:t>4</a:t>
                      </a:r>
                      <a:r>
                        <a:rPr lang="sl-SI" sz="1400" b="1" dirty="0" smtClean="0">
                          <a:solidFill>
                            <a:srgbClr val="00B050"/>
                          </a:solidFill>
                        </a:rPr>
                        <a:t> (1,4%)</a:t>
                      </a:r>
                      <a:endParaRPr lang="sl-SI" sz="1400" b="1" dirty="0">
                        <a:solidFill>
                          <a:srgbClr val="00B050"/>
                        </a:solidFill>
                      </a:endParaRPr>
                    </a:p>
                  </a:txBody>
                  <a:tcPr/>
                </a:tc>
                <a:tc>
                  <a:txBody>
                    <a:bodyPr/>
                    <a:lstStyle/>
                    <a:p>
                      <a:r>
                        <a:rPr lang="sl-SI" sz="1400" b="0" dirty="0" smtClean="0">
                          <a:solidFill>
                            <a:schemeClr val="tx1"/>
                          </a:solidFill>
                        </a:rPr>
                        <a:t>17</a:t>
                      </a:r>
                      <a:r>
                        <a:rPr lang="sl-SI" sz="1400" b="1" dirty="0" smtClean="0">
                          <a:solidFill>
                            <a:srgbClr val="00B050"/>
                          </a:solidFill>
                        </a:rPr>
                        <a:t> </a:t>
                      </a:r>
                      <a:r>
                        <a:rPr lang="sl-SI" sz="1400" b="0" dirty="0" smtClean="0">
                          <a:solidFill>
                            <a:schemeClr val="tx1"/>
                          </a:solidFill>
                        </a:rPr>
                        <a:t>(4,8%)</a:t>
                      </a:r>
                      <a:endParaRPr lang="sl-SI" sz="1400" b="0" dirty="0">
                        <a:solidFill>
                          <a:schemeClr val="tx1"/>
                        </a:solidFill>
                      </a:endParaRPr>
                    </a:p>
                  </a:txBody>
                  <a:tcPr/>
                </a:tc>
                <a:extLst>
                  <a:ext uri="{0D108BD9-81ED-4DB2-BD59-A6C34878D82A}">
                    <a16:rowId xmlns="" xmlns:a16="http://schemas.microsoft.com/office/drawing/2014/main" val="10002"/>
                  </a:ext>
                </a:extLst>
              </a:tr>
              <a:tr h="296997">
                <a:tc>
                  <a:txBody>
                    <a:bodyPr/>
                    <a:lstStyle/>
                    <a:p>
                      <a:r>
                        <a:rPr lang="sl-SI" sz="1400" b="1" dirty="0" smtClean="0">
                          <a:solidFill>
                            <a:schemeClr val="tx1"/>
                          </a:solidFill>
                        </a:rPr>
                        <a:t>Pikasto pisana</a:t>
                      </a:r>
                    </a:p>
                  </a:txBody>
                  <a:tcPr/>
                </a:tc>
                <a:tc>
                  <a:txBody>
                    <a:bodyPr/>
                    <a:lstStyle/>
                    <a:p>
                      <a:r>
                        <a:rPr lang="sl-SI" sz="1400" dirty="0" smtClean="0"/>
                        <a:t>7   (4,5%)</a:t>
                      </a:r>
                      <a:endParaRPr lang="sl-SI" sz="1400" dirty="0"/>
                    </a:p>
                  </a:txBody>
                  <a:tcPr/>
                </a:tc>
                <a:tc>
                  <a:txBody>
                    <a:bodyPr/>
                    <a:lstStyle/>
                    <a:p>
                      <a:r>
                        <a:rPr lang="sl-SI" sz="1400" dirty="0" smtClean="0"/>
                        <a:t>14 </a:t>
                      </a:r>
                      <a:r>
                        <a:rPr lang="sl-SI" sz="1400" b="0" dirty="0" smtClean="0">
                          <a:solidFill>
                            <a:srgbClr val="FF0000"/>
                          </a:solidFill>
                        </a:rPr>
                        <a:t>(7,1%)</a:t>
                      </a:r>
                      <a:endParaRPr lang="sl-SI" sz="1400" b="0" dirty="0">
                        <a:solidFill>
                          <a:srgbClr val="FF0000"/>
                        </a:solidFill>
                      </a:endParaRPr>
                    </a:p>
                  </a:txBody>
                  <a:tcPr/>
                </a:tc>
                <a:tc>
                  <a:txBody>
                    <a:bodyPr/>
                    <a:lstStyle/>
                    <a:p>
                      <a:r>
                        <a:rPr lang="sl-SI" sz="1400" dirty="0" smtClean="0"/>
                        <a:t>11 (3,9%)</a:t>
                      </a:r>
                      <a:endParaRPr lang="sl-SI" sz="1400" dirty="0"/>
                    </a:p>
                  </a:txBody>
                  <a:tcPr/>
                </a:tc>
                <a:tc>
                  <a:txBody>
                    <a:bodyPr/>
                    <a:lstStyle/>
                    <a:p>
                      <a:r>
                        <a:rPr lang="sl-SI" sz="1400" dirty="0" smtClean="0">
                          <a:solidFill>
                            <a:schemeClr val="tx1"/>
                          </a:solidFill>
                        </a:rPr>
                        <a:t>12 (4,1%)</a:t>
                      </a:r>
                      <a:endParaRPr lang="sl-SI" sz="1400" dirty="0">
                        <a:solidFill>
                          <a:schemeClr val="tx1"/>
                        </a:solidFill>
                      </a:endParaRPr>
                    </a:p>
                  </a:txBody>
                  <a:tcPr/>
                </a:tc>
                <a:tc>
                  <a:txBody>
                    <a:bodyPr/>
                    <a:lstStyle/>
                    <a:p>
                      <a:r>
                        <a:rPr lang="sl-SI" sz="1400" b="0" dirty="0" smtClean="0">
                          <a:solidFill>
                            <a:schemeClr val="tx1"/>
                          </a:solidFill>
                        </a:rPr>
                        <a:t>3</a:t>
                      </a:r>
                      <a:r>
                        <a:rPr lang="sl-SI" sz="1400" b="1" dirty="0" smtClean="0">
                          <a:solidFill>
                            <a:srgbClr val="00B050"/>
                          </a:solidFill>
                        </a:rPr>
                        <a:t> (1,1%)</a:t>
                      </a:r>
                      <a:endParaRPr lang="sl-SI" sz="1400" b="1" dirty="0">
                        <a:solidFill>
                          <a:srgbClr val="00B050"/>
                        </a:solidFill>
                      </a:endParaRPr>
                    </a:p>
                  </a:txBody>
                  <a:tcPr/>
                </a:tc>
                <a:tc>
                  <a:txBody>
                    <a:bodyPr/>
                    <a:lstStyle/>
                    <a:p>
                      <a:r>
                        <a:rPr lang="sl-SI" sz="1400" b="0" dirty="0" smtClean="0">
                          <a:solidFill>
                            <a:schemeClr val="tx1"/>
                          </a:solidFill>
                        </a:rPr>
                        <a:t>11</a:t>
                      </a:r>
                      <a:r>
                        <a:rPr lang="sl-SI" sz="1400" b="1" dirty="0" smtClean="0">
                          <a:solidFill>
                            <a:srgbClr val="00B050"/>
                          </a:solidFill>
                        </a:rPr>
                        <a:t> </a:t>
                      </a:r>
                      <a:r>
                        <a:rPr lang="sl-SI" sz="1400" b="0" dirty="0" smtClean="0">
                          <a:solidFill>
                            <a:schemeClr val="tx1"/>
                          </a:solidFill>
                        </a:rPr>
                        <a:t>(3,0%)</a:t>
                      </a:r>
                      <a:endParaRPr lang="sl-SI" sz="1400" b="0" dirty="0">
                        <a:solidFill>
                          <a:schemeClr val="tx1"/>
                        </a:solidFill>
                      </a:endParaRPr>
                    </a:p>
                  </a:txBody>
                  <a:tcPr/>
                </a:tc>
                <a:extLst>
                  <a:ext uri="{0D108BD9-81ED-4DB2-BD59-A6C34878D82A}">
                    <a16:rowId xmlns="" xmlns:a16="http://schemas.microsoft.com/office/drawing/2014/main" val="10003"/>
                  </a:ext>
                </a:extLst>
              </a:tr>
              <a:tr h="296997">
                <a:tc>
                  <a:txBody>
                    <a:bodyPr/>
                    <a:lstStyle/>
                    <a:p>
                      <a:r>
                        <a:rPr lang="sl-SI" sz="1400" b="1" dirty="0" smtClean="0"/>
                        <a:t>Temen smrček</a:t>
                      </a:r>
                    </a:p>
                  </a:txBody>
                  <a:tcPr/>
                </a:tc>
                <a:tc>
                  <a:txBody>
                    <a:bodyPr/>
                    <a:lstStyle/>
                    <a:p>
                      <a:r>
                        <a:rPr lang="sl-SI" sz="1400" dirty="0" smtClean="0"/>
                        <a:t>8   </a:t>
                      </a:r>
                      <a:r>
                        <a:rPr lang="sl-SI" sz="1400" dirty="0" smtClean="0">
                          <a:solidFill>
                            <a:srgbClr val="FF0000"/>
                          </a:solidFill>
                        </a:rPr>
                        <a:t>(5,2%)</a:t>
                      </a:r>
                      <a:endParaRPr lang="sl-SI" sz="1400" dirty="0">
                        <a:solidFill>
                          <a:srgbClr val="FF0000"/>
                        </a:solidFill>
                      </a:endParaRPr>
                    </a:p>
                  </a:txBody>
                  <a:tcPr/>
                </a:tc>
                <a:tc>
                  <a:txBody>
                    <a:bodyPr/>
                    <a:lstStyle/>
                    <a:p>
                      <a:r>
                        <a:rPr lang="sl-SI" sz="1400" dirty="0" smtClean="0"/>
                        <a:t>10 </a:t>
                      </a:r>
                      <a:r>
                        <a:rPr lang="sl-SI" sz="1400" b="0" dirty="0" smtClean="0">
                          <a:solidFill>
                            <a:srgbClr val="FF0000"/>
                          </a:solidFill>
                        </a:rPr>
                        <a:t>(5,1%)</a:t>
                      </a:r>
                      <a:endParaRPr lang="sl-SI" sz="1400" b="0" dirty="0">
                        <a:solidFill>
                          <a:srgbClr val="FF0000"/>
                        </a:solidFill>
                      </a:endParaRPr>
                    </a:p>
                  </a:txBody>
                  <a:tcPr/>
                </a:tc>
                <a:tc>
                  <a:txBody>
                    <a:bodyPr/>
                    <a:lstStyle/>
                    <a:p>
                      <a:r>
                        <a:rPr lang="sl-SI" sz="1400" dirty="0" smtClean="0"/>
                        <a:t>16 </a:t>
                      </a:r>
                      <a:r>
                        <a:rPr lang="sl-SI" sz="1400" b="0" dirty="0" smtClean="0">
                          <a:solidFill>
                            <a:srgbClr val="FF0000"/>
                          </a:solidFill>
                        </a:rPr>
                        <a:t>(5,7%)</a:t>
                      </a:r>
                      <a:endParaRPr lang="sl-SI" sz="1400" b="0" dirty="0">
                        <a:solidFill>
                          <a:srgbClr val="FF0000"/>
                        </a:solidFill>
                      </a:endParaRPr>
                    </a:p>
                  </a:txBody>
                  <a:tcPr/>
                </a:tc>
                <a:tc>
                  <a:txBody>
                    <a:bodyPr/>
                    <a:lstStyle/>
                    <a:p>
                      <a:r>
                        <a:rPr lang="sl-SI" sz="1400" b="0" dirty="0" smtClean="0">
                          <a:solidFill>
                            <a:schemeClr val="tx1"/>
                          </a:solidFill>
                        </a:rPr>
                        <a:t>10 (3,4%)</a:t>
                      </a:r>
                      <a:endParaRPr lang="sl-SI" sz="1400" b="0" dirty="0">
                        <a:solidFill>
                          <a:schemeClr val="tx1"/>
                        </a:solidFill>
                      </a:endParaRPr>
                    </a:p>
                  </a:txBody>
                  <a:tcPr/>
                </a:tc>
                <a:tc>
                  <a:txBody>
                    <a:bodyPr/>
                    <a:lstStyle/>
                    <a:p>
                      <a:r>
                        <a:rPr lang="sl-SI" sz="1400" b="0" dirty="0" smtClean="0">
                          <a:solidFill>
                            <a:schemeClr val="tx1"/>
                          </a:solidFill>
                        </a:rPr>
                        <a:t>12 (4,3%)</a:t>
                      </a:r>
                      <a:endParaRPr lang="sl-SI" sz="1400" b="0" dirty="0">
                        <a:solidFill>
                          <a:schemeClr val="tx1"/>
                        </a:solidFill>
                      </a:endParaRPr>
                    </a:p>
                  </a:txBody>
                  <a:tcPr/>
                </a:tc>
                <a:tc>
                  <a:txBody>
                    <a:bodyPr/>
                    <a:lstStyle/>
                    <a:p>
                      <a:r>
                        <a:rPr lang="sl-SI" sz="1400" b="0" dirty="0" smtClean="0">
                          <a:solidFill>
                            <a:schemeClr val="tx1"/>
                          </a:solidFill>
                        </a:rPr>
                        <a:t>10 (2,8%)</a:t>
                      </a:r>
                      <a:endParaRPr lang="sl-SI" sz="1400" b="0" dirty="0">
                        <a:solidFill>
                          <a:schemeClr val="tx1"/>
                        </a:solidFill>
                      </a:endParaRPr>
                    </a:p>
                  </a:txBody>
                  <a:tcPr/>
                </a:tc>
                <a:extLst>
                  <a:ext uri="{0D108BD9-81ED-4DB2-BD59-A6C34878D82A}">
                    <a16:rowId xmlns="" xmlns:a16="http://schemas.microsoft.com/office/drawing/2014/main" val="10004"/>
                  </a:ext>
                </a:extLst>
              </a:tr>
              <a:tr h="453938">
                <a:tc>
                  <a:txBody>
                    <a:bodyPr/>
                    <a:lstStyle/>
                    <a:p>
                      <a:r>
                        <a:rPr lang="sl-SI" sz="1400" b="1" dirty="0" smtClean="0">
                          <a:solidFill>
                            <a:srgbClr val="00B050"/>
                          </a:solidFill>
                        </a:rPr>
                        <a:t>Izbuljenost oči</a:t>
                      </a:r>
                      <a:endParaRPr lang="sl-SI" sz="1400" b="1" dirty="0">
                        <a:solidFill>
                          <a:srgbClr val="00B050"/>
                        </a:solidFill>
                      </a:endParaRPr>
                    </a:p>
                  </a:txBody>
                  <a:tcPr/>
                </a:tc>
                <a:tc>
                  <a:txBody>
                    <a:bodyPr/>
                    <a:lstStyle/>
                    <a:p>
                      <a:r>
                        <a:rPr lang="sl-SI" sz="1400" dirty="0" smtClean="0">
                          <a:solidFill>
                            <a:schemeClr val="tx1"/>
                          </a:solidFill>
                        </a:rPr>
                        <a:t>-</a:t>
                      </a:r>
                      <a:endParaRPr lang="sl-SI" sz="140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a:t>
                      </a:r>
                      <a:endParaRPr lang="sl-SI" sz="1400" b="0" dirty="0">
                        <a:solidFill>
                          <a:schemeClr val="tx1"/>
                        </a:solidFill>
                      </a:endParaRPr>
                    </a:p>
                  </a:txBody>
                  <a:tcPr/>
                </a:tc>
                <a:tc>
                  <a:txBody>
                    <a:bodyPr/>
                    <a:lstStyle/>
                    <a:p>
                      <a:r>
                        <a:rPr lang="sl-SI" sz="1400" b="0" dirty="0" smtClean="0">
                          <a:solidFill>
                            <a:schemeClr val="tx1"/>
                          </a:solidFill>
                        </a:rPr>
                        <a:t>6</a:t>
                      </a:r>
                      <a:r>
                        <a:rPr lang="sl-SI" sz="1400" b="1" dirty="0" smtClean="0">
                          <a:solidFill>
                            <a:srgbClr val="00B050"/>
                          </a:solidFill>
                        </a:rPr>
                        <a:t> </a:t>
                      </a:r>
                      <a:r>
                        <a:rPr lang="sl-SI" sz="1400" b="0" dirty="0" smtClean="0">
                          <a:solidFill>
                            <a:schemeClr val="tx1"/>
                          </a:solidFill>
                        </a:rPr>
                        <a:t>(2,2%)</a:t>
                      </a:r>
                      <a:endParaRPr lang="sl-SI" sz="1400" b="0" dirty="0">
                        <a:solidFill>
                          <a:schemeClr val="tx1"/>
                        </a:solidFill>
                      </a:endParaRPr>
                    </a:p>
                  </a:txBody>
                  <a:tcPr/>
                </a:tc>
                <a:tc>
                  <a:txBody>
                    <a:bodyPr/>
                    <a:lstStyle/>
                    <a:p>
                      <a:r>
                        <a:rPr lang="sl-SI" sz="1400" b="0" dirty="0" smtClean="0">
                          <a:solidFill>
                            <a:schemeClr val="tx1"/>
                          </a:solidFill>
                        </a:rPr>
                        <a:t>7</a:t>
                      </a:r>
                      <a:r>
                        <a:rPr lang="sl-SI" sz="1400" b="1" dirty="0" smtClean="0">
                          <a:solidFill>
                            <a:srgbClr val="00B050"/>
                          </a:solidFill>
                        </a:rPr>
                        <a:t> (1,9,%)</a:t>
                      </a:r>
                      <a:endParaRPr lang="sl-SI" sz="1400" b="1" dirty="0">
                        <a:solidFill>
                          <a:srgbClr val="00B050"/>
                        </a:solidFill>
                      </a:endParaRPr>
                    </a:p>
                  </a:txBody>
                  <a:tcPr/>
                </a:tc>
                <a:extLst>
                  <a:ext uri="{0D108BD9-81ED-4DB2-BD59-A6C34878D82A}">
                    <a16:rowId xmlns="" xmlns:a16="http://schemas.microsoft.com/office/drawing/2014/main" val="10005"/>
                  </a:ext>
                </a:extLst>
              </a:tr>
              <a:tr h="296997">
                <a:tc>
                  <a:txBody>
                    <a:bodyPr/>
                    <a:lstStyle/>
                    <a:p>
                      <a:r>
                        <a:rPr lang="sl-SI" sz="1400" b="1" dirty="0" smtClean="0"/>
                        <a:t>Kravja stoja</a:t>
                      </a:r>
                      <a:endParaRPr lang="sl-SI" sz="1400" b="1" dirty="0"/>
                    </a:p>
                  </a:txBody>
                  <a:tcPr/>
                </a:tc>
                <a:tc>
                  <a:txBody>
                    <a:bodyPr/>
                    <a:lstStyle/>
                    <a:p>
                      <a:r>
                        <a:rPr lang="sl-SI" sz="1400" b="1" dirty="0" smtClean="0"/>
                        <a:t>16</a:t>
                      </a:r>
                      <a:r>
                        <a:rPr lang="sl-SI" sz="1400" dirty="0" smtClean="0"/>
                        <a:t> </a:t>
                      </a:r>
                      <a:r>
                        <a:rPr lang="sl-SI" sz="1400" b="1" dirty="0" smtClean="0">
                          <a:solidFill>
                            <a:srgbClr val="FF0000"/>
                          </a:solidFill>
                        </a:rPr>
                        <a:t>(10,3%)</a:t>
                      </a:r>
                      <a:endParaRPr lang="sl-SI" sz="1400" b="1" dirty="0">
                        <a:solidFill>
                          <a:srgbClr val="FF0000"/>
                        </a:solidFill>
                      </a:endParaRPr>
                    </a:p>
                  </a:txBody>
                  <a:tcPr/>
                </a:tc>
                <a:tc>
                  <a:txBody>
                    <a:bodyPr/>
                    <a:lstStyle/>
                    <a:p>
                      <a:r>
                        <a:rPr lang="sl-SI" sz="1400" dirty="0" smtClean="0"/>
                        <a:t>17 </a:t>
                      </a:r>
                      <a:r>
                        <a:rPr lang="sl-SI" sz="1400" b="0" dirty="0" smtClean="0">
                          <a:solidFill>
                            <a:srgbClr val="FF0000"/>
                          </a:solidFill>
                        </a:rPr>
                        <a:t>(8,7%)</a:t>
                      </a:r>
                      <a:endParaRPr lang="sl-SI" sz="1400" b="0" dirty="0">
                        <a:solidFill>
                          <a:srgbClr val="FF0000"/>
                        </a:solidFill>
                      </a:endParaRPr>
                    </a:p>
                  </a:txBody>
                  <a:tcPr/>
                </a:tc>
                <a:tc>
                  <a:txBody>
                    <a:bodyPr/>
                    <a:lstStyle/>
                    <a:p>
                      <a:r>
                        <a:rPr lang="sl-SI" sz="1400" dirty="0" smtClean="0"/>
                        <a:t>19 </a:t>
                      </a:r>
                      <a:r>
                        <a:rPr lang="sl-SI" sz="1400" b="0" dirty="0" smtClean="0">
                          <a:solidFill>
                            <a:srgbClr val="FF0000"/>
                          </a:solidFill>
                        </a:rPr>
                        <a:t>(6,7%)</a:t>
                      </a:r>
                      <a:endParaRPr lang="sl-SI" sz="1400" b="0" dirty="0">
                        <a:solidFill>
                          <a:srgbClr val="FF0000"/>
                        </a:solidFill>
                      </a:endParaRPr>
                    </a:p>
                  </a:txBody>
                  <a:tcPr/>
                </a:tc>
                <a:tc>
                  <a:txBody>
                    <a:bodyPr/>
                    <a:lstStyle/>
                    <a:p>
                      <a:r>
                        <a:rPr lang="sl-SI" sz="1400" b="0" dirty="0" smtClean="0">
                          <a:solidFill>
                            <a:schemeClr val="tx1"/>
                          </a:solidFill>
                        </a:rPr>
                        <a:t>13 (4,5%)</a:t>
                      </a:r>
                      <a:endParaRPr lang="sl-SI" sz="1400" b="0" dirty="0">
                        <a:solidFill>
                          <a:schemeClr val="tx1"/>
                        </a:solidFill>
                      </a:endParaRPr>
                    </a:p>
                  </a:txBody>
                  <a:tcPr/>
                </a:tc>
                <a:tc>
                  <a:txBody>
                    <a:bodyPr/>
                    <a:lstStyle/>
                    <a:p>
                      <a:r>
                        <a:rPr lang="sl-SI" sz="1400" b="0" dirty="0" smtClean="0">
                          <a:solidFill>
                            <a:schemeClr val="tx1"/>
                          </a:solidFill>
                        </a:rPr>
                        <a:t>4 </a:t>
                      </a:r>
                      <a:r>
                        <a:rPr lang="sl-SI" sz="1400" b="1" dirty="0" smtClean="0">
                          <a:solidFill>
                            <a:srgbClr val="00B050"/>
                          </a:solidFill>
                        </a:rPr>
                        <a:t>(1,4%)</a:t>
                      </a:r>
                      <a:endParaRPr lang="sl-SI" sz="1400" b="1" dirty="0">
                        <a:solidFill>
                          <a:srgbClr val="00B050"/>
                        </a:solidFill>
                      </a:endParaRPr>
                    </a:p>
                  </a:txBody>
                  <a:tcPr/>
                </a:tc>
                <a:tc>
                  <a:txBody>
                    <a:bodyPr/>
                    <a:lstStyle/>
                    <a:p>
                      <a:r>
                        <a:rPr lang="sl-SI" sz="1400" b="0" dirty="0" smtClean="0">
                          <a:solidFill>
                            <a:schemeClr val="tx1"/>
                          </a:solidFill>
                        </a:rPr>
                        <a:t>6 </a:t>
                      </a:r>
                      <a:r>
                        <a:rPr lang="sl-SI" sz="1400" b="1" dirty="0" smtClean="0">
                          <a:solidFill>
                            <a:srgbClr val="00B050"/>
                          </a:solidFill>
                        </a:rPr>
                        <a:t>(1,7%)</a:t>
                      </a:r>
                      <a:endParaRPr lang="sl-SI" sz="1400" b="1" dirty="0">
                        <a:solidFill>
                          <a:srgbClr val="00B050"/>
                        </a:solidFill>
                      </a:endParaRPr>
                    </a:p>
                  </a:txBody>
                  <a:tcPr/>
                </a:tc>
                <a:extLst>
                  <a:ext uri="{0D108BD9-81ED-4DB2-BD59-A6C34878D82A}">
                    <a16:rowId xmlns="" xmlns:a16="http://schemas.microsoft.com/office/drawing/2014/main" val="10006"/>
                  </a:ext>
                </a:extLst>
              </a:tr>
              <a:tr h="453938">
                <a:tc>
                  <a:txBody>
                    <a:bodyPr/>
                    <a:lstStyle/>
                    <a:p>
                      <a:r>
                        <a:rPr lang="sl-SI" sz="1400" b="1" dirty="0" smtClean="0"/>
                        <a:t>Stopničasto vime</a:t>
                      </a:r>
                      <a:endParaRPr lang="sl-SI" sz="1400" b="1" dirty="0"/>
                    </a:p>
                  </a:txBody>
                  <a:tcPr/>
                </a:tc>
                <a:tc>
                  <a:txBody>
                    <a:bodyPr/>
                    <a:lstStyle/>
                    <a:p>
                      <a:r>
                        <a:rPr lang="sl-SI" sz="1400" dirty="0" smtClean="0"/>
                        <a:t>7   (4,5%)</a:t>
                      </a:r>
                      <a:endParaRPr lang="sl-SI" sz="1400" dirty="0"/>
                    </a:p>
                  </a:txBody>
                  <a:tcPr/>
                </a:tc>
                <a:tc>
                  <a:txBody>
                    <a:bodyPr/>
                    <a:lstStyle/>
                    <a:p>
                      <a:r>
                        <a:rPr lang="sl-SI" sz="1400" dirty="0" smtClean="0"/>
                        <a:t>12 </a:t>
                      </a:r>
                      <a:r>
                        <a:rPr lang="sl-SI" sz="1400" b="0" dirty="0" smtClean="0">
                          <a:solidFill>
                            <a:srgbClr val="FF0000"/>
                          </a:solidFill>
                        </a:rPr>
                        <a:t>(6,1%)</a:t>
                      </a:r>
                      <a:endParaRPr lang="sl-SI" sz="1400" b="0" dirty="0">
                        <a:solidFill>
                          <a:srgbClr val="FF0000"/>
                        </a:solidFill>
                      </a:endParaRPr>
                    </a:p>
                  </a:txBody>
                  <a:tcPr/>
                </a:tc>
                <a:tc>
                  <a:txBody>
                    <a:bodyPr/>
                    <a:lstStyle/>
                    <a:p>
                      <a:r>
                        <a:rPr lang="sl-SI" sz="1400" dirty="0" smtClean="0"/>
                        <a:t>18 </a:t>
                      </a:r>
                      <a:r>
                        <a:rPr lang="sl-SI" sz="1400" b="0" dirty="0" smtClean="0">
                          <a:solidFill>
                            <a:srgbClr val="FF0000"/>
                          </a:solidFill>
                        </a:rPr>
                        <a:t>(6,4%)</a:t>
                      </a:r>
                      <a:endParaRPr lang="sl-SI" sz="1400" b="0" dirty="0">
                        <a:solidFill>
                          <a:srgbClr val="FF0000"/>
                        </a:solidFill>
                      </a:endParaRPr>
                    </a:p>
                  </a:txBody>
                  <a:tcPr/>
                </a:tc>
                <a:tc>
                  <a:txBody>
                    <a:bodyPr/>
                    <a:lstStyle/>
                    <a:p>
                      <a:r>
                        <a:rPr lang="sl-SI" sz="1400" b="0" dirty="0" smtClean="0">
                          <a:solidFill>
                            <a:schemeClr val="tx1"/>
                          </a:solidFill>
                        </a:rPr>
                        <a:t>12 (4,1%)</a:t>
                      </a:r>
                      <a:endParaRPr lang="sl-SI" sz="1400" b="0" dirty="0">
                        <a:solidFill>
                          <a:schemeClr val="tx1"/>
                        </a:solidFill>
                      </a:endParaRPr>
                    </a:p>
                  </a:txBody>
                  <a:tcPr/>
                </a:tc>
                <a:tc>
                  <a:txBody>
                    <a:bodyPr/>
                    <a:lstStyle/>
                    <a:p>
                      <a:r>
                        <a:rPr lang="sl-SI" sz="1400" b="0" dirty="0" smtClean="0">
                          <a:solidFill>
                            <a:schemeClr val="tx1"/>
                          </a:solidFill>
                        </a:rPr>
                        <a:t>20 </a:t>
                      </a:r>
                      <a:r>
                        <a:rPr lang="sl-SI" sz="1400" b="0" dirty="0" smtClean="0">
                          <a:solidFill>
                            <a:srgbClr val="FF0000"/>
                          </a:solidFill>
                        </a:rPr>
                        <a:t>(7,2%)</a:t>
                      </a:r>
                      <a:endParaRPr lang="sl-SI" sz="1400" b="0" dirty="0">
                        <a:solidFill>
                          <a:srgbClr val="FF0000"/>
                        </a:solidFill>
                      </a:endParaRPr>
                    </a:p>
                  </a:txBody>
                  <a:tcPr/>
                </a:tc>
                <a:tc>
                  <a:txBody>
                    <a:bodyPr/>
                    <a:lstStyle/>
                    <a:p>
                      <a:r>
                        <a:rPr lang="sl-SI" sz="1400" b="0" dirty="0" smtClean="0">
                          <a:solidFill>
                            <a:schemeClr val="tx1"/>
                          </a:solidFill>
                        </a:rPr>
                        <a:t>22 </a:t>
                      </a:r>
                      <a:r>
                        <a:rPr lang="sl-SI" sz="1400" b="0" dirty="0" smtClean="0">
                          <a:solidFill>
                            <a:srgbClr val="FF0000"/>
                          </a:solidFill>
                        </a:rPr>
                        <a:t>(6,2%)</a:t>
                      </a:r>
                      <a:endParaRPr lang="sl-SI" sz="1400" b="0" dirty="0">
                        <a:solidFill>
                          <a:srgbClr val="FF0000"/>
                        </a:solidFill>
                      </a:endParaRPr>
                    </a:p>
                  </a:txBody>
                  <a:tcPr/>
                </a:tc>
                <a:extLst>
                  <a:ext uri="{0D108BD9-81ED-4DB2-BD59-A6C34878D82A}">
                    <a16:rowId xmlns="" xmlns:a16="http://schemas.microsoft.com/office/drawing/2014/main" val="10007"/>
                  </a:ext>
                </a:extLst>
              </a:tr>
              <a:tr h="296997">
                <a:tc>
                  <a:txBody>
                    <a:bodyPr/>
                    <a:lstStyle/>
                    <a:p>
                      <a:r>
                        <a:rPr lang="sl-SI" sz="1600" b="1" dirty="0" err="1" smtClean="0">
                          <a:solidFill>
                            <a:srgbClr val="FF0000"/>
                          </a:solidFill>
                        </a:rPr>
                        <a:t>Paseski</a:t>
                      </a:r>
                      <a:endParaRPr lang="sl-SI" sz="1600" b="1" dirty="0">
                        <a:solidFill>
                          <a:srgbClr val="00B050"/>
                        </a:solidFill>
                      </a:endParaRPr>
                    </a:p>
                  </a:txBody>
                  <a:tcPr/>
                </a:tc>
                <a:tc>
                  <a:txBody>
                    <a:bodyPr/>
                    <a:lstStyle/>
                    <a:p>
                      <a:r>
                        <a:rPr lang="sl-SI" sz="1600" b="1" dirty="0" smtClean="0"/>
                        <a:t>56</a:t>
                      </a:r>
                      <a:r>
                        <a:rPr lang="sl-SI" sz="1600" dirty="0" smtClean="0"/>
                        <a:t> </a:t>
                      </a:r>
                      <a:r>
                        <a:rPr lang="sl-SI" sz="1600" b="1" dirty="0" smtClean="0">
                          <a:solidFill>
                            <a:srgbClr val="FF0000"/>
                          </a:solidFill>
                        </a:rPr>
                        <a:t>(36,1%)</a:t>
                      </a:r>
                      <a:endParaRPr lang="sl-SI" sz="1600" b="1" dirty="0">
                        <a:solidFill>
                          <a:srgbClr val="FF0000"/>
                        </a:solidFill>
                      </a:endParaRPr>
                    </a:p>
                  </a:txBody>
                  <a:tcPr/>
                </a:tc>
                <a:tc>
                  <a:txBody>
                    <a:bodyPr/>
                    <a:lstStyle/>
                    <a:p>
                      <a:r>
                        <a:rPr lang="sl-SI" sz="1600" b="1" dirty="0" smtClean="0"/>
                        <a:t>48</a:t>
                      </a:r>
                      <a:r>
                        <a:rPr lang="sl-SI" sz="1600" dirty="0" smtClean="0"/>
                        <a:t> </a:t>
                      </a:r>
                      <a:r>
                        <a:rPr lang="sl-SI" sz="1600" b="1" dirty="0" smtClean="0">
                          <a:solidFill>
                            <a:srgbClr val="FF0000"/>
                          </a:solidFill>
                        </a:rPr>
                        <a:t>(24,5%)</a:t>
                      </a:r>
                      <a:endParaRPr lang="sl-SI" sz="1600" b="1" dirty="0">
                        <a:solidFill>
                          <a:srgbClr val="FF0000"/>
                        </a:solidFill>
                      </a:endParaRPr>
                    </a:p>
                  </a:txBody>
                  <a:tcPr/>
                </a:tc>
                <a:tc>
                  <a:txBody>
                    <a:bodyPr/>
                    <a:lstStyle/>
                    <a:p>
                      <a:r>
                        <a:rPr lang="sl-SI" sz="1600" dirty="0" smtClean="0"/>
                        <a:t>92 </a:t>
                      </a:r>
                      <a:r>
                        <a:rPr lang="sl-SI" sz="1600" b="1" dirty="0" smtClean="0">
                          <a:solidFill>
                            <a:srgbClr val="FF0000"/>
                          </a:solidFill>
                        </a:rPr>
                        <a:t>(32,6%)</a:t>
                      </a:r>
                      <a:endParaRPr lang="sl-SI" sz="1600" b="1" dirty="0">
                        <a:solidFill>
                          <a:srgbClr val="FF0000"/>
                        </a:solidFill>
                      </a:endParaRPr>
                    </a:p>
                  </a:txBody>
                  <a:tcPr/>
                </a:tc>
                <a:tc>
                  <a:txBody>
                    <a:bodyPr/>
                    <a:lstStyle/>
                    <a:p>
                      <a:r>
                        <a:rPr lang="sl-SI" sz="1600" b="1" dirty="0" smtClean="0">
                          <a:solidFill>
                            <a:schemeClr val="tx1"/>
                          </a:solidFill>
                        </a:rPr>
                        <a:t>85</a:t>
                      </a:r>
                      <a:r>
                        <a:rPr lang="sl-SI" sz="1600" b="1" dirty="0" smtClean="0">
                          <a:solidFill>
                            <a:srgbClr val="FF0000"/>
                          </a:solidFill>
                        </a:rPr>
                        <a:t> (29,3%)</a:t>
                      </a:r>
                      <a:endParaRPr lang="sl-SI" sz="1600" b="1" dirty="0">
                        <a:solidFill>
                          <a:srgbClr val="FF0000"/>
                        </a:solidFill>
                      </a:endParaRPr>
                    </a:p>
                  </a:txBody>
                  <a:tcPr/>
                </a:tc>
                <a:tc>
                  <a:txBody>
                    <a:bodyPr/>
                    <a:lstStyle/>
                    <a:p>
                      <a:r>
                        <a:rPr lang="sl-SI" sz="1600" b="1" dirty="0" smtClean="0">
                          <a:solidFill>
                            <a:schemeClr val="tx1"/>
                          </a:solidFill>
                        </a:rPr>
                        <a:t>83</a:t>
                      </a:r>
                      <a:r>
                        <a:rPr lang="sl-SI" sz="1600" b="1" dirty="0" smtClean="0">
                          <a:solidFill>
                            <a:srgbClr val="FF0000"/>
                          </a:solidFill>
                        </a:rPr>
                        <a:t> (30,1%)</a:t>
                      </a:r>
                      <a:endParaRPr lang="sl-SI" sz="1600" b="1" dirty="0">
                        <a:solidFill>
                          <a:srgbClr val="FF0000"/>
                        </a:solidFill>
                      </a:endParaRPr>
                    </a:p>
                  </a:txBody>
                  <a:tcPr/>
                </a:tc>
                <a:tc>
                  <a:txBody>
                    <a:bodyPr/>
                    <a:lstStyle/>
                    <a:p>
                      <a:r>
                        <a:rPr lang="sl-SI" sz="1600" b="1" dirty="0" smtClean="0">
                          <a:solidFill>
                            <a:schemeClr val="tx1"/>
                          </a:solidFill>
                        </a:rPr>
                        <a:t>96</a:t>
                      </a:r>
                      <a:r>
                        <a:rPr lang="sl-SI" sz="1600" b="1" dirty="0" smtClean="0">
                          <a:solidFill>
                            <a:srgbClr val="FF0000"/>
                          </a:solidFill>
                        </a:rPr>
                        <a:t> (27,0%)</a:t>
                      </a:r>
                      <a:endParaRPr lang="sl-SI" sz="1600" b="1" dirty="0">
                        <a:solidFill>
                          <a:srgbClr val="FF0000"/>
                        </a:solidFill>
                      </a:endParaRPr>
                    </a:p>
                  </a:txBody>
                  <a:tcPr/>
                </a:tc>
                <a:extLst>
                  <a:ext uri="{0D108BD9-81ED-4DB2-BD59-A6C34878D82A}">
                    <a16:rowId xmlns="" xmlns:a16="http://schemas.microsoft.com/office/drawing/2014/main" val="10008"/>
                  </a:ext>
                </a:extLst>
              </a:tr>
              <a:tr h="296997">
                <a:tc>
                  <a:txBody>
                    <a:bodyPr/>
                    <a:lstStyle/>
                    <a:p>
                      <a:r>
                        <a:rPr lang="sl-SI" sz="1400" b="1" dirty="0" err="1" smtClean="0">
                          <a:solidFill>
                            <a:srgbClr val="00B050"/>
                          </a:solidFill>
                        </a:rPr>
                        <a:t>Medseski</a:t>
                      </a:r>
                      <a:endParaRPr lang="sl-SI" sz="1400" b="1" dirty="0">
                        <a:solidFill>
                          <a:srgbClr val="00B050"/>
                        </a:solidFill>
                      </a:endParaRPr>
                    </a:p>
                  </a:txBody>
                  <a:tcPr/>
                </a:tc>
                <a:tc>
                  <a:txBody>
                    <a:bodyPr/>
                    <a:lstStyle/>
                    <a:p>
                      <a:r>
                        <a:rPr lang="sl-SI" sz="1400" dirty="0" smtClean="0"/>
                        <a:t>2   </a:t>
                      </a:r>
                      <a:r>
                        <a:rPr lang="sl-SI" sz="1400" b="1" dirty="0" smtClean="0">
                          <a:solidFill>
                            <a:srgbClr val="00B050"/>
                          </a:solidFill>
                        </a:rPr>
                        <a:t>(1,3%)</a:t>
                      </a:r>
                      <a:endParaRPr lang="sl-SI" sz="1400" b="1" dirty="0">
                        <a:solidFill>
                          <a:srgbClr val="00B050"/>
                        </a:solidFill>
                      </a:endParaRPr>
                    </a:p>
                  </a:txBody>
                  <a:tcPr/>
                </a:tc>
                <a:tc>
                  <a:txBody>
                    <a:bodyPr/>
                    <a:lstStyle/>
                    <a:p>
                      <a:r>
                        <a:rPr lang="sl-SI" sz="1400" dirty="0" smtClean="0"/>
                        <a:t>5 </a:t>
                      </a:r>
                      <a:r>
                        <a:rPr lang="sl-SI" sz="1400" b="0" dirty="0" smtClean="0">
                          <a:solidFill>
                            <a:schemeClr val="tx1"/>
                          </a:solidFill>
                        </a:rPr>
                        <a:t>(2,6%)</a:t>
                      </a:r>
                      <a:endParaRPr lang="sl-SI" sz="1400" b="0" dirty="0">
                        <a:solidFill>
                          <a:schemeClr val="tx1"/>
                        </a:solidFill>
                      </a:endParaRPr>
                    </a:p>
                  </a:txBody>
                  <a:tcPr/>
                </a:tc>
                <a:tc>
                  <a:txBody>
                    <a:bodyPr/>
                    <a:lstStyle/>
                    <a:p>
                      <a:r>
                        <a:rPr lang="sl-SI" sz="1400" dirty="0" smtClean="0"/>
                        <a:t>3   </a:t>
                      </a:r>
                      <a:r>
                        <a:rPr lang="sl-SI" sz="1400" b="1" dirty="0" smtClean="0">
                          <a:solidFill>
                            <a:srgbClr val="00B050"/>
                          </a:solidFill>
                        </a:rPr>
                        <a:t>(1,1%)</a:t>
                      </a:r>
                      <a:endParaRPr lang="sl-SI" sz="1400" b="1" dirty="0">
                        <a:solidFill>
                          <a:srgbClr val="00B050"/>
                        </a:solidFill>
                      </a:endParaRPr>
                    </a:p>
                  </a:txBody>
                  <a:tcPr/>
                </a:tc>
                <a:tc>
                  <a:txBody>
                    <a:bodyPr/>
                    <a:lstStyle/>
                    <a:p>
                      <a:r>
                        <a:rPr lang="sl-SI" sz="1400" b="0" dirty="0" smtClean="0">
                          <a:solidFill>
                            <a:schemeClr val="tx1"/>
                          </a:solidFill>
                        </a:rPr>
                        <a:t>6</a:t>
                      </a:r>
                      <a:r>
                        <a:rPr lang="sl-SI" sz="1400" b="1" dirty="0" smtClean="0">
                          <a:solidFill>
                            <a:srgbClr val="00B050"/>
                          </a:solidFill>
                        </a:rPr>
                        <a:t> (2,0%)</a:t>
                      </a:r>
                      <a:endParaRPr lang="sl-SI" sz="1400" b="1" dirty="0">
                        <a:solidFill>
                          <a:srgbClr val="00B050"/>
                        </a:solidFill>
                      </a:endParaRPr>
                    </a:p>
                  </a:txBody>
                  <a:tcPr/>
                </a:tc>
                <a:tc>
                  <a:txBody>
                    <a:bodyPr/>
                    <a:lstStyle/>
                    <a:p>
                      <a:r>
                        <a:rPr lang="sl-SI" sz="1400" b="0" dirty="0" smtClean="0">
                          <a:solidFill>
                            <a:schemeClr val="tx1"/>
                          </a:solidFill>
                        </a:rPr>
                        <a:t>3</a:t>
                      </a:r>
                      <a:r>
                        <a:rPr lang="sl-SI" sz="1400" b="1" dirty="0" smtClean="0">
                          <a:solidFill>
                            <a:srgbClr val="00B050"/>
                          </a:solidFill>
                        </a:rPr>
                        <a:t> (1,1%)</a:t>
                      </a:r>
                      <a:endParaRPr lang="sl-SI" sz="1400" b="1" dirty="0">
                        <a:solidFill>
                          <a:srgbClr val="00B050"/>
                        </a:solidFill>
                      </a:endParaRPr>
                    </a:p>
                  </a:txBody>
                  <a:tcPr/>
                </a:tc>
                <a:tc>
                  <a:txBody>
                    <a:bodyPr/>
                    <a:lstStyle/>
                    <a:p>
                      <a:r>
                        <a:rPr lang="sl-SI" sz="1400" b="0" dirty="0" smtClean="0">
                          <a:solidFill>
                            <a:schemeClr val="tx1"/>
                          </a:solidFill>
                        </a:rPr>
                        <a:t>1</a:t>
                      </a:r>
                      <a:r>
                        <a:rPr lang="sl-SI" sz="1400" b="1" dirty="0" smtClean="0">
                          <a:solidFill>
                            <a:srgbClr val="00B050"/>
                          </a:solidFill>
                        </a:rPr>
                        <a:t> (0,3%)</a:t>
                      </a:r>
                      <a:endParaRPr lang="sl-SI" sz="1400" b="1" dirty="0">
                        <a:solidFill>
                          <a:srgbClr val="00B050"/>
                        </a:solidFill>
                      </a:endParaRPr>
                    </a:p>
                  </a:txBody>
                  <a:tcPr/>
                </a:tc>
                <a:extLst>
                  <a:ext uri="{0D108BD9-81ED-4DB2-BD59-A6C34878D82A}">
                    <a16:rowId xmlns="" xmlns:a16="http://schemas.microsoft.com/office/drawing/2014/main" val="10009"/>
                  </a:ext>
                </a:extLst>
              </a:tr>
              <a:tr h="296997">
                <a:tc>
                  <a:txBody>
                    <a:bodyPr/>
                    <a:lstStyle/>
                    <a:p>
                      <a:r>
                        <a:rPr lang="sl-SI" sz="1400" b="1" dirty="0" smtClean="0">
                          <a:solidFill>
                            <a:srgbClr val="00B050"/>
                          </a:solidFill>
                        </a:rPr>
                        <a:t>Priseski</a:t>
                      </a:r>
                      <a:endParaRPr lang="sl-SI" sz="1400" b="1" dirty="0">
                        <a:solidFill>
                          <a:srgbClr val="00B050"/>
                        </a:solidFill>
                      </a:endParaRPr>
                    </a:p>
                  </a:txBody>
                  <a:tcPr/>
                </a:tc>
                <a:tc>
                  <a:txBody>
                    <a:bodyPr/>
                    <a:lstStyle/>
                    <a:p>
                      <a:r>
                        <a:rPr lang="sl-SI" sz="1400" dirty="0" smtClean="0"/>
                        <a:t>1   </a:t>
                      </a:r>
                      <a:r>
                        <a:rPr lang="sl-SI" sz="1400" b="1" dirty="0" smtClean="0">
                          <a:solidFill>
                            <a:srgbClr val="00B050"/>
                          </a:solidFill>
                        </a:rPr>
                        <a:t>(0,6%)</a:t>
                      </a:r>
                      <a:endParaRPr lang="sl-SI" sz="1400" b="1" dirty="0">
                        <a:solidFill>
                          <a:srgbClr val="00B050"/>
                        </a:solidFill>
                      </a:endParaRPr>
                    </a:p>
                  </a:txBody>
                  <a:tcPr/>
                </a:tc>
                <a:tc>
                  <a:txBody>
                    <a:bodyPr/>
                    <a:lstStyle/>
                    <a:p>
                      <a:r>
                        <a:rPr lang="sl-SI" sz="1400" dirty="0" smtClean="0"/>
                        <a:t>1 </a:t>
                      </a:r>
                      <a:r>
                        <a:rPr lang="sl-SI" sz="1400" b="1" dirty="0" smtClean="0">
                          <a:solidFill>
                            <a:srgbClr val="00B050"/>
                          </a:solidFill>
                        </a:rPr>
                        <a:t>(0,5%)</a:t>
                      </a:r>
                      <a:endParaRPr lang="sl-SI" sz="1400" b="1" dirty="0">
                        <a:solidFill>
                          <a:srgbClr val="00B050"/>
                        </a:solidFill>
                      </a:endParaRPr>
                    </a:p>
                  </a:txBody>
                  <a:tcPr/>
                </a:tc>
                <a:tc>
                  <a:txBody>
                    <a:bodyPr/>
                    <a:lstStyle/>
                    <a:p>
                      <a:r>
                        <a:rPr lang="sl-SI" sz="1400" dirty="0" smtClean="0"/>
                        <a:t>3   </a:t>
                      </a:r>
                      <a:r>
                        <a:rPr lang="sl-SI" sz="1400" b="1" dirty="0" smtClean="0">
                          <a:solidFill>
                            <a:srgbClr val="00B050"/>
                          </a:solidFill>
                        </a:rPr>
                        <a:t>(1,1%)</a:t>
                      </a:r>
                      <a:endParaRPr lang="sl-SI" sz="1400" b="1" dirty="0">
                        <a:solidFill>
                          <a:srgbClr val="00B050"/>
                        </a:solidFill>
                      </a:endParaRPr>
                    </a:p>
                  </a:txBody>
                  <a:tcPr/>
                </a:tc>
                <a:tc>
                  <a:txBody>
                    <a:bodyPr/>
                    <a:lstStyle/>
                    <a:p>
                      <a:r>
                        <a:rPr lang="sl-SI" sz="1400" b="0" dirty="0" smtClean="0">
                          <a:solidFill>
                            <a:schemeClr val="tx1"/>
                          </a:solidFill>
                        </a:rPr>
                        <a:t>3</a:t>
                      </a:r>
                      <a:r>
                        <a:rPr lang="sl-SI" sz="1400" dirty="0" smtClean="0">
                          <a:solidFill>
                            <a:schemeClr val="tx1"/>
                          </a:solidFill>
                        </a:rPr>
                        <a:t> </a:t>
                      </a:r>
                      <a:r>
                        <a:rPr lang="sl-SI" sz="1400" b="1" dirty="0" smtClean="0">
                          <a:solidFill>
                            <a:srgbClr val="00B050"/>
                          </a:solidFill>
                        </a:rPr>
                        <a:t>(1,0%)</a:t>
                      </a:r>
                      <a:endParaRPr lang="sl-SI" sz="1400" b="1" dirty="0">
                        <a:solidFill>
                          <a:srgbClr val="00B050"/>
                        </a:solidFill>
                      </a:endParaRPr>
                    </a:p>
                  </a:txBody>
                  <a:tcPr/>
                </a:tc>
                <a:tc>
                  <a:txBody>
                    <a:bodyPr/>
                    <a:lstStyle/>
                    <a:p>
                      <a:r>
                        <a:rPr lang="sl-SI" sz="1400" b="0" dirty="0" smtClean="0">
                          <a:solidFill>
                            <a:schemeClr val="tx1"/>
                          </a:solidFill>
                        </a:rPr>
                        <a:t>8</a:t>
                      </a:r>
                      <a:r>
                        <a:rPr lang="sl-SI" sz="1400" b="1" dirty="0" smtClean="0">
                          <a:solidFill>
                            <a:srgbClr val="00B050"/>
                          </a:solidFill>
                        </a:rPr>
                        <a:t> </a:t>
                      </a:r>
                      <a:r>
                        <a:rPr lang="sl-SI" sz="1400" b="0" dirty="0" smtClean="0">
                          <a:solidFill>
                            <a:schemeClr val="tx1"/>
                          </a:solidFill>
                        </a:rPr>
                        <a:t>(2,9%)</a:t>
                      </a:r>
                      <a:endParaRPr lang="sl-SI" sz="1400" b="0" dirty="0">
                        <a:solidFill>
                          <a:schemeClr val="tx1"/>
                        </a:solidFill>
                      </a:endParaRPr>
                    </a:p>
                  </a:txBody>
                  <a:tcPr/>
                </a:tc>
                <a:tc>
                  <a:txBody>
                    <a:bodyPr/>
                    <a:lstStyle/>
                    <a:p>
                      <a:r>
                        <a:rPr lang="sl-SI" sz="1400" b="0" dirty="0" smtClean="0">
                          <a:solidFill>
                            <a:schemeClr val="tx1"/>
                          </a:solidFill>
                        </a:rPr>
                        <a:t>4</a:t>
                      </a:r>
                      <a:r>
                        <a:rPr lang="sl-SI" sz="1400" b="1" dirty="0" smtClean="0">
                          <a:solidFill>
                            <a:srgbClr val="00B050"/>
                          </a:solidFill>
                        </a:rPr>
                        <a:t> (1,1%)</a:t>
                      </a:r>
                      <a:endParaRPr lang="sl-SI" sz="1400" b="1" dirty="0">
                        <a:solidFill>
                          <a:srgbClr val="00B050"/>
                        </a:solidFill>
                      </a:endParaRPr>
                    </a:p>
                  </a:txBody>
                  <a:tcPr/>
                </a:tc>
                <a:extLst>
                  <a:ext uri="{0D108BD9-81ED-4DB2-BD59-A6C34878D82A}">
                    <a16:rowId xmlns="" xmlns:a16="http://schemas.microsoft.com/office/drawing/2014/main" val="10010"/>
                  </a:ext>
                </a:extLst>
              </a:tr>
              <a:tr h="296997">
                <a:tc>
                  <a:txBody>
                    <a:bodyPr/>
                    <a:lstStyle/>
                    <a:p>
                      <a:r>
                        <a:rPr lang="sl-SI" sz="1400" b="1" dirty="0" smtClean="0">
                          <a:solidFill>
                            <a:schemeClr val="tx1"/>
                          </a:solidFill>
                        </a:rPr>
                        <a:t>Lijakasti seski</a:t>
                      </a:r>
                      <a:endParaRPr lang="sl-SI" sz="1400" b="1" dirty="0">
                        <a:solidFill>
                          <a:schemeClr val="tx1"/>
                        </a:solidFill>
                      </a:endParaRPr>
                    </a:p>
                  </a:txBody>
                  <a:tcPr/>
                </a:tc>
                <a:tc>
                  <a:txBody>
                    <a:bodyPr/>
                    <a:lstStyle/>
                    <a:p>
                      <a:r>
                        <a:rPr lang="sl-SI" sz="1400" dirty="0" smtClean="0"/>
                        <a:t>4   </a:t>
                      </a:r>
                      <a:r>
                        <a:rPr lang="sl-SI" sz="1400" b="0" dirty="0" smtClean="0">
                          <a:solidFill>
                            <a:schemeClr val="tx1"/>
                          </a:solidFill>
                        </a:rPr>
                        <a:t>(2,6%)</a:t>
                      </a:r>
                      <a:endParaRPr lang="sl-SI" sz="1400" b="0" dirty="0">
                        <a:solidFill>
                          <a:schemeClr val="tx1"/>
                        </a:solidFill>
                      </a:endParaRPr>
                    </a:p>
                  </a:txBody>
                  <a:tcPr/>
                </a:tc>
                <a:tc>
                  <a:txBody>
                    <a:bodyPr/>
                    <a:lstStyle/>
                    <a:p>
                      <a:r>
                        <a:rPr lang="sl-SI" sz="1400" dirty="0" smtClean="0"/>
                        <a:t>4 </a:t>
                      </a:r>
                      <a:r>
                        <a:rPr lang="sl-SI" sz="1400" b="1" dirty="0" smtClean="0">
                          <a:solidFill>
                            <a:srgbClr val="00B050"/>
                          </a:solidFill>
                        </a:rPr>
                        <a:t>(2,0%)</a:t>
                      </a:r>
                      <a:endParaRPr lang="sl-SI" sz="1400" b="1" dirty="0">
                        <a:solidFill>
                          <a:srgbClr val="00B050"/>
                        </a:solidFill>
                      </a:endParaRPr>
                    </a:p>
                  </a:txBody>
                  <a:tcPr/>
                </a:tc>
                <a:tc>
                  <a:txBody>
                    <a:bodyPr/>
                    <a:lstStyle/>
                    <a:p>
                      <a:r>
                        <a:rPr lang="sl-SI" sz="1400" b="1" dirty="0" smtClean="0"/>
                        <a:t>31</a:t>
                      </a:r>
                      <a:r>
                        <a:rPr lang="sl-SI" sz="1400" dirty="0" smtClean="0"/>
                        <a:t> </a:t>
                      </a:r>
                      <a:r>
                        <a:rPr lang="sl-SI" sz="1400" b="1" dirty="0" smtClean="0">
                          <a:solidFill>
                            <a:srgbClr val="FF0000"/>
                          </a:solidFill>
                        </a:rPr>
                        <a:t>(10,9%)</a:t>
                      </a:r>
                      <a:endParaRPr lang="sl-SI" sz="1400" b="1" dirty="0">
                        <a:solidFill>
                          <a:srgbClr val="FF0000"/>
                        </a:solidFill>
                      </a:endParaRPr>
                    </a:p>
                  </a:txBody>
                  <a:tcPr/>
                </a:tc>
                <a:tc>
                  <a:txBody>
                    <a:bodyPr/>
                    <a:lstStyle/>
                    <a:p>
                      <a:r>
                        <a:rPr lang="sl-SI" sz="1400" b="1" dirty="0" smtClean="0">
                          <a:solidFill>
                            <a:schemeClr val="tx1"/>
                          </a:solidFill>
                        </a:rPr>
                        <a:t>14</a:t>
                      </a:r>
                      <a:r>
                        <a:rPr lang="sl-SI" sz="1400" b="0" dirty="0" smtClean="0">
                          <a:solidFill>
                            <a:schemeClr val="tx1"/>
                          </a:solidFill>
                        </a:rPr>
                        <a:t> (4,8%)</a:t>
                      </a:r>
                      <a:endParaRPr lang="sl-SI" sz="1400" b="0" dirty="0">
                        <a:solidFill>
                          <a:schemeClr val="tx1"/>
                        </a:solidFill>
                      </a:endParaRPr>
                    </a:p>
                  </a:txBody>
                  <a:tcPr/>
                </a:tc>
                <a:tc>
                  <a:txBody>
                    <a:bodyPr/>
                    <a:lstStyle/>
                    <a:p>
                      <a:r>
                        <a:rPr lang="sl-SI" sz="1400" b="0" dirty="0" smtClean="0">
                          <a:solidFill>
                            <a:schemeClr val="tx1"/>
                          </a:solidFill>
                        </a:rPr>
                        <a:t>7 (2,5%)</a:t>
                      </a:r>
                      <a:endParaRPr lang="sl-SI" sz="1400" b="0" dirty="0">
                        <a:solidFill>
                          <a:schemeClr val="tx1"/>
                        </a:solidFill>
                      </a:endParaRPr>
                    </a:p>
                  </a:txBody>
                  <a:tcPr/>
                </a:tc>
                <a:tc>
                  <a:txBody>
                    <a:bodyPr/>
                    <a:lstStyle/>
                    <a:p>
                      <a:r>
                        <a:rPr lang="sl-SI" sz="1400" b="0" dirty="0" smtClean="0">
                          <a:solidFill>
                            <a:schemeClr val="tx1"/>
                          </a:solidFill>
                        </a:rPr>
                        <a:t>12 (3,4%)</a:t>
                      </a:r>
                      <a:endParaRPr lang="sl-SI" sz="1400" b="0" dirty="0">
                        <a:solidFill>
                          <a:schemeClr val="tx1"/>
                        </a:solidFill>
                      </a:endParaRPr>
                    </a:p>
                  </a:txBody>
                  <a:tcPr/>
                </a:tc>
                <a:extLst>
                  <a:ext uri="{0D108BD9-81ED-4DB2-BD59-A6C34878D82A}">
                    <a16:rowId xmlns="" xmlns:a16="http://schemas.microsoft.com/office/drawing/2014/main" val="10011"/>
                  </a:ext>
                </a:extLst>
              </a:tr>
              <a:tr h="453938">
                <a:tc>
                  <a:txBody>
                    <a:bodyPr/>
                    <a:lstStyle/>
                    <a:p>
                      <a:r>
                        <a:rPr lang="sl-SI" sz="1400" b="0" dirty="0" smtClean="0">
                          <a:solidFill>
                            <a:srgbClr val="FF0000"/>
                          </a:solidFill>
                        </a:rPr>
                        <a:t>Stran štrleči seski</a:t>
                      </a:r>
                      <a:endParaRPr lang="sl-SI" sz="1400" b="0" dirty="0">
                        <a:solidFill>
                          <a:srgbClr val="FF0000"/>
                        </a:solidFill>
                      </a:endParaRPr>
                    </a:p>
                  </a:txBody>
                  <a:tcPr/>
                </a:tc>
                <a:tc>
                  <a:txBody>
                    <a:bodyPr/>
                    <a:lstStyle/>
                    <a:p>
                      <a:r>
                        <a:rPr lang="sl-SI" sz="1400" dirty="0" smtClean="0"/>
                        <a:t>9   </a:t>
                      </a:r>
                      <a:r>
                        <a:rPr lang="sl-SI" sz="1400" dirty="0" smtClean="0">
                          <a:solidFill>
                            <a:srgbClr val="FF0000"/>
                          </a:solidFill>
                        </a:rPr>
                        <a:t>(5,8%)</a:t>
                      </a:r>
                      <a:endParaRPr lang="sl-SI" sz="1400" dirty="0">
                        <a:solidFill>
                          <a:srgbClr val="FF0000"/>
                        </a:solidFill>
                      </a:endParaRPr>
                    </a:p>
                  </a:txBody>
                  <a:tcPr/>
                </a:tc>
                <a:tc>
                  <a:txBody>
                    <a:bodyPr/>
                    <a:lstStyle/>
                    <a:p>
                      <a:r>
                        <a:rPr lang="sl-SI" sz="1400" dirty="0" smtClean="0"/>
                        <a:t>10 </a:t>
                      </a:r>
                      <a:r>
                        <a:rPr lang="sl-SI" sz="1400" dirty="0" smtClean="0">
                          <a:solidFill>
                            <a:srgbClr val="FF0000"/>
                          </a:solidFill>
                        </a:rPr>
                        <a:t>(5,1%)</a:t>
                      </a:r>
                      <a:endParaRPr lang="sl-SI" sz="1400" dirty="0">
                        <a:solidFill>
                          <a:srgbClr val="FF0000"/>
                        </a:solidFill>
                      </a:endParaRPr>
                    </a:p>
                  </a:txBody>
                  <a:tcPr/>
                </a:tc>
                <a:tc>
                  <a:txBody>
                    <a:bodyPr/>
                    <a:lstStyle/>
                    <a:p>
                      <a:r>
                        <a:rPr lang="sl-SI" sz="1400" b="1" dirty="0" smtClean="0"/>
                        <a:t>64</a:t>
                      </a:r>
                      <a:r>
                        <a:rPr lang="sl-SI" sz="1400" dirty="0" smtClean="0"/>
                        <a:t> </a:t>
                      </a:r>
                      <a:r>
                        <a:rPr lang="sl-SI" sz="1400" b="1" dirty="0" smtClean="0">
                          <a:solidFill>
                            <a:srgbClr val="FF0000"/>
                          </a:solidFill>
                        </a:rPr>
                        <a:t>(22,7%)</a:t>
                      </a:r>
                      <a:endParaRPr lang="sl-SI" sz="1400" b="1" dirty="0">
                        <a:solidFill>
                          <a:srgbClr val="FF0000"/>
                        </a:solidFill>
                      </a:endParaRPr>
                    </a:p>
                  </a:txBody>
                  <a:tcPr/>
                </a:tc>
                <a:tc>
                  <a:txBody>
                    <a:bodyPr/>
                    <a:lstStyle/>
                    <a:p>
                      <a:r>
                        <a:rPr lang="sl-SI" sz="1400" b="1" dirty="0" smtClean="0">
                          <a:solidFill>
                            <a:schemeClr val="tx1"/>
                          </a:solidFill>
                        </a:rPr>
                        <a:t>40</a:t>
                      </a:r>
                      <a:r>
                        <a:rPr lang="sl-SI" sz="1400" b="1" dirty="0" smtClean="0">
                          <a:solidFill>
                            <a:srgbClr val="FF0000"/>
                          </a:solidFill>
                        </a:rPr>
                        <a:t> (13,7%)</a:t>
                      </a:r>
                      <a:endParaRPr lang="sl-SI" sz="1400" b="1" dirty="0">
                        <a:solidFill>
                          <a:srgbClr val="FF0000"/>
                        </a:solidFill>
                      </a:endParaRPr>
                    </a:p>
                  </a:txBody>
                  <a:tcPr/>
                </a:tc>
                <a:tc>
                  <a:txBody>
                    <a:bodyPr/>
                    <a:lstStyle/>
                    <a:p>
                      <a:r>
                        <a:rPr lang="sl-SI" sz="1400" b="1" dirty="0" smtClean="0">
                          <a:solidFill>
                            <a:schemeClr val="tx1"/>
                          </a:solidFill>
                        </a:rPr>
                        <a:t>33</a:t>
                      </a:r>
                      <a:r>
                        <a:rPr lang="sl-SI" sz="1400" b="0" dirty="0" smtClean="0">
                          <a:solidFill>
                            <a:srgbClr val="FF0000"/>
                          </a:solidFill>
                        </a:rPr>
                        <a:t> </a:t>
                      </a:r>
                      <a:r>
                        <a:rPr lang="sl-SI" sz="1400" b="1" dirty="0" smtClean="0">
                          <a:solidFill>
                            <a:srgbClr val="FF0000"/>
                          </a:solidFill>
                        </a:rPr>
                        <a:t>(11,9%)</a:t>
                      </a:r>
                      <a:endParaRPr lang="sl-SI" sz="1400" b="1" dirty="0">
                        <a:solidFill>
                          <a:srgbClr val="FF0000"/>
                        </a:solidFill>
                      </a:endParaRPr>
                    </a:p>
                  </a:txBody>
                  <a:tcPr/>
                </a:tc>
                <a:tc>
                  <a:txBody>
                    <a:bodyPr/>
                    <a:lstStyle/>
                    <a:p>
                      <a:r>
                        <a:rPr lang="sl-SI" sz="1400" b="1" dirty="0" smtClean="0">
                          <a:solidFill>
                            <a:schemeClr val="tx1"/>
                          </a:solidFill>
                        </a:rPr>
                        <a:t>23</a:t>
                      </a:r>
                      <a:r>
                        <a:rPr lang="sl-SI" sz="1400" b="0" dirty="0" smtClean="0">
                          <a:solidFill>
                            <a:srgbClr val="FF0000"/>
                          </a:solidFill>
                        </a:rPr>
                        <a:t> (6,5%)</a:t>
                      </a:r>
                      <a:endParaRPr lang="sl-SI" sz="1400" b="0" dirty="0">
                        <a:solidFill>
                          <a:srgbClr val="FF0000"/>
                        </a:solidFill>
                      </a:endParaRPr>
                    </a:p>
                  </a:txBody>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326244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476672"/>
            <a:ext cx="8229600" cy="5832648"/>
          </a:xfrm>
        </p:spPr>
        <p:txBody>
          <a:bodyPr>
            <a:normAutofit/>
          </a:bodyPr>
          <a:lstStyle/>
          <a:p>
            <a:pPr marL="0" indent="0" algn="just">
              <a:lnSpc>
                <a:spcPct val="115000"/>
              </a:lnSpc>
              <a:spcAft>
                <a:spcPts val="0"/>
              </a:spcAft>
              <a:buNone/>
            </a:pPr>
            <a:r>
              <a:rPr lang="sl-SI" sz="2400" b="1" dirty="0" smtClean="0">
                <a:ea typeface="Calibri"/>
                <a:cs typeface="Times New Roman"/>
              </a:rPr>
              <a:t>2. Cika </a:t>
            </a:r>
            <a:r>
              <a:rPr lang="sl-SI" sz="2400" b="1" dirty="0">
                <a:ea typeface="Calibri"/>
                <a:cs typeface="Times New Roman"/>
              </a:rPr>
              <a:t>SI 22301673, rojena: 2. 6. </a:t>
            </a:r>
            <a:r>
              <a:rPr lang="sl-SI" sz="2400" b="1" dirty="0" smtClean="0">
                <a:ea typeface="Calibri"/>
                <a:cs typeface="Times New Roman"/>
              </a:rPr>
              <a:t>2021</a:t>
            </a:r>
          </a:p>
          <a:p>
            <a:pPr marL="0" indent="0" algn="just">
              <a:lnSpc>
                <a:spcPct val="115000"/>
              </a:lnSpc>
              <a:spcAft>
                <a:spcPts val="0"/>
              </a:spcAft>
              <a:buNone/>
            </a:pPr>
            <a:endParaRPr lang="sl-SI" sz="2400" dirty="0">
              <a:ea typeface="Calibri"/>
              <a:cs typeface="Times New Roman"/>
            </a:endParaRPr>
          </a:p>
          <a:p>
            <a:pPr marL="0" indent="0" algn="just">
              <a:lnSpc>
                <a:spcPct val="115000"/>
              </a:lnSpc>
              <a:spcAft>
                <a:spcPts val="0"/>
              </a:spcAft>
              <a:buNone/>
            </a:pPr>
            <a:r>
              <a:rPr lang="sl-SI" sz="2000" i="1" dirty="0" smtClean="0">
                <a:ea typeface="Calibri"/>
                <a:cs typeface="Times New Roman"/>
              </a:rPr>
              <a:t>Cika </a:t>
            </a:r>
            <a:r>
              <a:rPr lang="sl-SI" sz="2000" i="1" dirty="0">
                <a:ea typeface="Calibri"/>
                <a:cs typeface="Times New Roman"/>
              </a:rPr>
              <a:t>je bila vzrejena na naši kmetiji, po domače pri Oreharju na Dovjem. Kljub visoki starosti je še vedno vitalna in dobrega zdravja. Krava je povrgla preko deset telet. Pase se na pašniku nad vasjo. V hlevu je njen četrti rod, kateremu je zgledna vodnica. Že moji predniki so redili </a:t>
            </a:r>
            <a:r>
              <a:rPr lang="sl-SI" sz="2000" i="1" dirty="0" err="1">
                <a:ea typeface="Calibri"/>
                <a:cs typeface="Times New Roman"/>
              </a:rPr>
              <a:t>cikasto</a:t>
            </a:r>
            <a:r>
              <a:rPr lang="sl-SI" sz="2000" i="1" dirty="0">
                <a:ea typeface="Calibri"/>
                <a:cs typeface="Times New Roman"/>
              </a:rPr>
              <a:t> govedo tudi </a:t>
            </a:r>
            <a:r>
              <a:rPr lang="sl-SI" sz="2000" i="1" dirty="0" err="1">
                <a:ea typeface="Calibri"/>
                <a:cs typeface="Times New Roman"/>
              </a:rPr>
              <a:t>cikaste</a:t>
            </a:r>
            <a:r>
              <a:rPr lang="sl-SI" sz="2000" i="1" dirty="0">
                <a:ea typeface="Calibri"/>
                <a:cs typeface="Times New Roman"/>
              </a:rPr>
              <a:t> vole za namen vprege in dela na njivi, saj so bili zelo odporni in vzdržljivi. </a:t>
            </a:r>
            <a:r>
              <a:rPr lang="sl-SI" sz="2000" i="1" dirty="0" err="1">
                <a:ea typeface="Calibri"/>
                <a:cs typeface="Times New Roman"/>
              </a:rPr>
              <a:t>Cikaste</a:t>
            </a:r>
            <a:r>
              <a:rPr lang="sl-SI" sz="2000" i="1" dirty="0">
                <a:ea typeface="Calibri"/>
                <a:cs typeface="Times New Roman"/>
              </a:rPr>
              <a:t> vole se je za namen dela vzgojilo pri nas.</a:t>
            </a:r>
            <a:endParaRPr lang="sl-SI" sz="2000" dirty="0">
              <a:ea typeface="Calibri"/>
              <a:cs typeface="Times New Roman"/>
            </a:endParaRPr>
          </a:p>
          <a:p>
            <a:pPr marL="0" indent="0" algn="just">
              <a:lnSpc>
                <a:spcPct val="115000"/>
              </a:lnSpc>
              <a:spcAft>
                <a:spcPts val="0"/>
              </a:spcAft>
              <a:buNone/>
            </a:pPr>
            <a:r>
              <a:rPr lang="sl-SI" sz="2400" b="1" i="1" dirty="0">
                <a:ea typeface="Calibri"/>
                <a:cs typeface="Times New Roman"/>
              </a:rPr>
              <a:t>Renata Šifrer, Dovje 67, 4281 Mojstrana</a:t>
            </a:r>
            <a:endParaRPr lang="sl-SI" sz="2400" dirty="0">
              <a:ea typeface="Calibri"/>
              <a:cs typeface="Times New Roman"/>
            </a:endParaRPr>
          </a:p>
          <a:p>
            <a:pPr marL="0" indent="0">
              <a:buNone/>
            </a:pPr>
            <a:endParaRPr lang="sl-SI" sz="2400" dirty="0"/>
          </a:p>
        </p:txBody>
      </p:sp>
    </p:spTree>
    <p:extLst>
      <p:ext uri="{BB962C8B-B14F-4D97-AF65-F5344CB8AC3E}">
        <p14:creationId xmlns:p14="http://schemas.microsoft.com/office/powerpoint/2010/main" val="3300119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23528" y="548680"/>
            <a:ext cx="8568952" cy="5577483"/>
          </a:xfrm>
        </p:spPr>
        <p:txBody>
          <a:bodyPr/>
          <a:lstStyle/>
          <a:p>
            <a:pPr lvl="0" algn="just"/>
            <a:r>
              <a:rPr lang="sl-SI" sz="2400" dirty="0" smtClean="0">
                <a:solidFill>
                  <a:prstClr val="black"/>
                </a:solidFill>
              </a:rPr>
              <a:t>PRIZNANJE REJCU </a:t>
            </a:r>
            <a:r>
              <a:rPr lang="sl-SI" sz="2400" dirty="0">
                <a:solidFill>
                  <a:prstClr val="black"/>
                </a:solidFill>
              </a:rPr>
              <a:t>ZA </a:t>
            </a:r>
            <a:r>
              <a:rPr lang="sl-SI" sz="2400" dirty="0" smtClean="0">
                <a:solidFill>
                  <a:prstClr val="black"/>
                </a:solidFill>
              </a:rPr>
              <a:t>NAJVEČJO MLEČNOST (305 dni) KRAVE, KI JE V MLEČNI KONTROLI </a:t>
            </a:r>
            <a:r>
              <a:rPr lang="sl-SI" sz="2400" dirty="0">
                <a:solidFill>
                  <a:prstClr val="black"/>
                </a:solidFill>
              </a:rPr>
              <a:t>(V KOLEDARSKEM LETU 2021</a:t>
            </a:r>
            <a:r>
              <a:rPr lang="sl-SI" sz="2400" dirty="0" smtClean="0">
                <a:solidFill>
                  <a:prstClr val="black"/>
                </a:solidFill>
              </a:rPr>
              <a:t>)</a:t>
            </a:r>
          </a:p>
          <a:p>
            <a:pPr lvl="0" algn="just"/>
            <a:endParaRPr lang="sl-SI" sz="2000" dirty="0">
              <a:solidFill>
                <a:prstClr val="black"/>
              </a:solidFill>
            </a:endParaRPr>
          </a:p>
          <a:p>
            <a:pPr marL="0" lvl="0" indent="0" algn="just">
              <a:buNone/>
            </a:pPr>
            <a:r>
              <a:rPr lang="sl-SI" sz="2400" b="1" dirty="0" smtClean="0">
                <a:solidFill>
                  <a:prstClr val="black"/>
                </a:solidFill>
              </a:rPr>
              <a:t>3. Lučka SI 84056043, rojena: 31.12.2011, odbrana bikovska mati</a:t>
            </a:r>
          </a:p>
          <a:p>
            <a:pPr marL="0" lvl="0" indent="0" algn="just">
              <a:buNone/>
            </a:pPr>
            <a:r>
              <a:rPr lang="sl-SI" sz="2000" dirty="0">
                <a:solidFill>
                  <a:prstClr val="black"/>
                </a:solidFill>
              </a:rPr>
              <a:t> </a:t>
            </a:r>
            <a:r>
              <a:rPr lang="sl-SI" sz="2000" dirty="0" smtClean="0">
                <a:solidFill>
                  <a:prstClr val="black"/>
                </a:solidFill>
              </a:rPr>
              <a:t>    Oče: NIK 852559</a:t>
            </a:r>
          </a:p>
          <a:p>
            <a:pPr marL="0" lvl="0" indent="0" algn="just">
              <a:buNone/>
            </a:pPr>
            <a:r>
              <a:rPr lang="sl-SI" sz="2000" dirty="0">
                <a:solidFill>
                  <a:prstClr val="black"/>
                </a:solidFill>
              </a:rPr>
              <a:t> </a:t>
            </a:r>
            <a:r>
              <a:rPr lang="sl-SI" sz="2000" dirty="0" smtClean="0">
                <a:solidFill>
                  <a:prstClr val="black"/>
                </a:solidFill>
              </a:rPr>
              <a:t>    Mati: Iskra SI 43269507</a:t>
            </a:r>
          </a:p>
          <a:p>
            <a:pPr marL="0" lvl="0" indent="0" algn="just">
              <a:buNone/>
            </a:pPr>
            <a:endParaRPr lang="sl-SI" sz="2000" dirty="0">
              <a:solidFill>
                <a:prstClr val="black"/>
              </a:solidFill>
            </a:endParaRPr>
          </a:p>
          <a:p>
            <a:pPr marL="0" lvl="0" indent="0" algn="just">
              <a:buNone/>
            </a:pPr>
            <a:r>
              <a:rPr lang="sl-SI" sz="2000" dirty="0" smtClean="0">
                <a:solidFill>
                  <a:prstClr val="black"/>
                </a:solidFill>
              </a:rPr>
              <a:t>     Mlečnost:</a:t>
            </a:r>
          </a:p>
          <a:p>
            <a:pPr marL="0" lvl="0" indent="0" algn="just">
              <a:buNone/>
            </a:pPr>
            <a:r>
              <a:rPr lang="sl-SI" sz="2000" dirty="0">
                <a:solidFill>
                  <a:prstClr val="black"/>
                </a:solidFill>
              </a:rPr>
              <a:t> </a:t>
            </a:r>
            <a:r>
              <a:rPr lang="sl-SI" sz="2000" dirty="0" smtClean="0">
                <a:solidFill>
                  <a:prstClr val="black"/>
                </a:solidFill>
              </a:rPr>
              <a:t>    Povprečna mlečnost:    6 / 4458 / 167,3 / 3,75 / 150,2 / 3,37</a:t>
            </a:r>
          </a:p>
          <a:p>
            <a:pPr marL="0" lvl="0" indent="0" algn="just">
              <a:buNone/>
            </a:pPr>
            <a:r>
              <a:rPr lang="sl-SI" sz="2000" dirty="0">
                <a:solidFill>
                  <a:prstClr val="black"/>
                </a:solidFill>
              </a:rPr>
              <a:t> </a:t>
            </a:r>
            <a:r>
              <a:rPr lang="sl-SI" sz="2000" dirty="0" smtClean="0">
                <a:solidFill>
                  <a:prstClr val="black"/>
                </a:solidFill>
              </a:rPr>
              <a:t>    </a:t>
            </a:r>
            <a:r>
              <a:rPr lang="sl-SI" sz="2000" b="1" dirty="0" smtClean="0">
                <a:solidFill>
                  <a:prstClr val="black"/>
                </a:solidFill>
              </a:rPr>
              <a:t>Največja mlečnost:       6 / 5277 / 192,2 / 3,64 / 177,5 / 3,36 </a:t>
            </a:r>
          </a:p>
          <a:p>
            <a:pPr marL="0" lvl="0" indent="0" algn="just">
              <a:buNone/>
            </a:pPr>
            <a:endParaRPr lang="sl-SI" sz="2000" dirty="0">
              <a:solidFill>
                <a:prstClr val="black"/>
              </a:solidFill>
            </a:endParaRPr>
          </a:p>
          <a:p>
            <a:pPr marL="0" lvl="0" indent="0" algn="just">
              <a:buNone/>
            </a:pPr>
            <a:r>
              <a:rPr lang="sl-SI" sz="2400" b="1" dirty="0" smtClean="0">
                <a:solidFill>
                  <a:prstClr val="black"/>
                </a:solidFill>
              </a:rPr>
              <a:t>Bojan Šturm, Volarje 31, 5220 Tolmin</a:t>
            </a:r>
            <a:endParaRPr lang="sl-SI" sz="2400" b="1" dirty="0">
              <a:solidFill>
                <a:prstClr val="black"/>
              </a:solidFill>
            </a:endParaRPr>
          </a:p>
          <a:p>
            <a:pPr marL="0" indent="0">
              <a:buNone/>
            </a:pPr>
            <a:endParaRPr lang="sl-SI" dirty="0"/>
          </a:p>
        </p:txBody>
      </p:sp>
    </p:spTree>
    <p:extLst>
      <p:ext uri="{BB962C8B-B14F-4D97-AF65-F5344CB8AC3E}">
        <p14:creationId xmlns:p14="http://schemas.microsoft.com/office/powerpoint/2010/main" val="1638256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548680"/>
            <a:ext cx="8229600" cy="5577483"/>
          </a:xfrm>
        </p:spPr>
        <p:txBody>
          <a:bodyPr>
            <a:normAutofit/>
          </a:bodyPr>
          <a:lstStyle/>
          <a:p>
            <a:r>
              <a:rPr lang="sl-SI" sz="2400" dirty="0" smtClean="0"/>
              <a:t>PRIZNANJE DVEMA ZUNANJIMA IZVAJACEMA DEL ZA REJSKO DRUŠTVO CIKA </a:t>
            </a:r>
          </a:p>
          <a:p>
            <a:endParaRPr lang="sl-SI" sz="2400" dirty="0"/>
          </a:p>
          <a:p>
            <a:pPr marL="0" indent="0">
              <a:buNone/>
            </a:pPr>
            <a:r>
              <a:rPr lang="sl-SI" sz="2400" b="1" dirty="0" smtClean="0"/>
              <a:t>4. KGZS – ZAVOD KRANJ</a:t>
            </a:r>
          </a:p>
          <a:p>
            <a:pPr marL="0" indent="0">
              <a:buNone/>
            </a:pPr>
            <a:endParaRPr lang="sl-SI" sz="2400" b="1" dirty="0"/>
          </a:p>
          <a:p>
            <a:pPr marL="0" indent="0">
              <a:buNone/>
            </a:pPr>
            <a:endParaRPr lang="sl-SI" sz="2400" b="1" dirty="0" smtClean="0"/>
          </a:p>
          <a:p>
            <a:pPr marL="0" indent="0">
              <a:buNone/>
            </a:pPr>
            <a:endParaRPr lang="sl-SI" sz="2400" b="1" dirty="0"/>
          </a:p>
          <a:p>
            <a:pPr marL="0" indent="0">
              <a:buNone/>
            </a:pPr>
            <a:endParaRPr lang="sl-SI" sz="2400" b="1" dirty="0" smtClean="0"/>
          </a:p>
          <a:p>
            <a:pPr marL="0" indent="0">
              <a:buNone/>
            </a:pPr>
            <a:r>
              <a:rPr lang="sl-SI" sz="2400" b="1" dirty="0" smtClean="0"/>
              <a:t>5. KGZS – ZAVOD NOVA GORICA</a:t>
            </a:r>
            <a:endParaRPr lang="sl-SI" sz="2400" b="1" dirty="0"/>
          </a:p>
        </p:txBody>
      </p:sp>
    </p:spTree>
    <p:extLst>
      <p:ext uri="{BB962C8B-B14F-4D97-AF65-F5344CB8AC3E}">
        <p14:creationId xmlns:p14="http://schemas.microsoft.com/office/powerpoint/2010/main" val="265381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porabnik\Desktop\prva stranica\20210526_0523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48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9"/>
            <a:ext cx="8496944" cy="1008111"/>
          </a:xfrm>
        </p:spPr>
        <p:txBody>
          <a:bodyPr>
            <a:normAutofit fontScale="90000"/>
          </a:bodyPr>
          <a:lstStyle/>
          <a:p>
            <a:r>
              <a:rPr lang="sl-SI" sz="3200" b="1" dirty="0">
                <a:solidFill>
                  <a:prstClr val="black"/>
                </a:solidFill>
              </a:rPr>
              <a:t>SEZNAM BIKOVSKIH MATER CIKASTE PASME ZA </a:t>
            </a:r>
            <a:r>
              <a:rPr lang="sl-SI" sz="3200" b="1" dirty="0" smtClean="0">
                <a:solidFill>
                  <a:prstClr val="black"/>
                </a:solidFill>
              </a:rPr>
              <a:t/>
            </a:r>
            <a:br>
              <a:rPr lang="sl-SI" sz="3200" b="1" dirty="0" smtClean="0">
                <a:solidFill>
                  <a:prstClr val="black"/>
                </a:solidFill>
              </a:rPr>
            </a:br>
            <a:r>
              <a:rPr lang="sl-SI" sz="3200" b="1" dirty="0" smtClean="0">
                <a:solidFill>
                  <a:prstClr val="black"/>
                </a:solidFill>
              </a:rPr>
              <a:t>LETO 2022</a:t>
            </a:r>
            <a:endParaRPr lang="sl-SI" sz="3200" dirty="0"/>
          </a:p>
        </p:txBody>
      </p:sp>
      <p:graphicFrame>
        <p:nvGraphicFramePr>
          <p:cNvPr id="6" name="Tabela 5"/>
          <p:cNvGraphicFramePr>
            <a:graphicFrameLocks noGrp="1"/>
          </p:cNvGraphicFramePr>
          <p:nvPr>
            <p:extLst>
              <p:ext uri="{D42A27DB-BD31-4B8C-83A1-F6EECF244321}">
                <p14:modId xmlns:p14="http://schemas.microsoft.com/office/powerpoint/2010/main" val="3873756770"/>
              </p:ext>
            </p:extLst>
          </p:nvPr>
        </p:nvGraphicFramePr>
        <p:xfrm>
          <a:off x="467544" y="1340768"/>
          <a:ext cx="8208912" cy="5112566"/>
        </p:xfrm>
        <a:graphic>
          <a:graphicData uri="http://schemas.openxmlformats.org/drawingml/2006/table">
            <a:tbl>
              <a:tblPr firstRow="1" firstCol="1" lastRow="1" lastCol="1" bandRow="1" bandCol="1"/>
              <a:tblGrid>
                <a:gridCol w="438005">
                  <a:extLst>
                    <a:ext uri="{9D8B030D-6E8A-4147-A177-3AD203B41FA5}">
                      <a16:colId xmlns="" xmlns:a16="http://schemas.microsoft.com/office/drawing/2014/main" val="20000"/>
                    </a:ext>
                  </a:extLst>
                </a:gridCol>
                <a:gridCol w="2441019">
                  <a:extLst>
                    <a:ext uri="{9D8B030D-6E8A-4147-A177-3AD203B41FA5}">
                      <a16:colId xmlns="" xmlns:a16="http://schemas.microsoft.com/office/drawing/2014/main" val="20001"/>
                    </a:ext>
                  </a:extLst>
                </a:gridCol>
                <a:gridCol w="2325366">
                  <a:extLst>
                    <a:ext uri="{9D8B030D-6E8A-4147-A177-3AD203B41FA5}">
                      <a16:colId xmlns="" xmlns:a16="http://schemas.microsoft.com/office/drawing/2014/main" val="20002"/>
                    </a:ext>
                  </a:extLst>
                </a:gridCol>
                <a:gridCol w="789887">
                  <a:extLst>
                    <a:ext uri="{9D8B030D-6E8A-4147-A177-3AD203B41FA5}">
                      <a16:colId xmlns="" xmlns:a16="http://schemas.microsoft.com/office/drawing/2014/main" val="20003"/>
                    </a:ext>
                  </a:extLst>
                </a:gridCol>
                <a:gridCol w="546276">
                  <a:extLst>
                    <a:ext uri="{9D8B030D-6E8A-4147-A177-3AD203B41FA5}">
                      <a16:colId xmlns="" xmlns:a16="http://schemas.microsoft.com/office/drawing/2014/main" val="20004"/>
                    </a:ext>
                  </a:extLst>
                </a:gridCol>
                <a:gridCol w="1668359">
                  <a:extLst>
                    <a:ext uri="{9D8B030D-6E8A-4147-A177-3AD203B41FA5}">
                      <a16:colId xmlns="" xmlns:a16="http://schemas.microsoft.com/office/drawing/2014/main" val="20005"/>
                    </a:ext>
                  </a:extLst>
                </a:gridCol>
              </a:tblGrid>
              <a:tr h="601478">
                <a:tc>
                  <a:txBody>
                    <a:bodyPr/>
                    <a:lstStyle/>
                    <a:p>
                      <a:pPr algn="just">
                        <a:lnSpc>
                          <a:spcPct val="115000"/>
                        </a:lnSpc>
                        <a:spcAft>
                          <a:spcPts val="0"/>
                        </a:spcAft>
                      </a:pPr>
                      <a:r>
                        <a:rPr lang="sl-SI" sz="800" b="1"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800" b="1" dirty="0">
                          <a:effectLst/>
                          <a:latin typeface="Tahoma"/>
                          <a:ea typeface="Times New Roman"/>
                          <a:cs typeface="Times New Roman"/>
                        </a:rPr>
                        <a:t> </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IME - ŠTEVILKA</a:t>
                      </a:r>
                      <a:endParaRPr lang="sl-SI" sz="11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ROJSTVO</a:t>
                      </a:r>
                      <a:endParaRPr lang="sl-SI" sz="11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POREKLO</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REJEC</a:t>
                      </a:r>
                      <a:endParaRPr lang="sl-SI" sz="11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NASLOV</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STATUS</a:t>
                      </a:r>
                      <a:endParaRPr lang="sl-SI" sz="11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Zap. telitev</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600" b="1">
                          <a:effectLst/>
                          <a:latin typeface="Tahoma"/>
                          <a:ea typeface="Times New Roman"/>
                          <a:cs typeface="Times New Roman"/>
                        </a:rPr>
                        <a:t>v.v.</a:t>
                      </a:r>
                      <a:endParaRPr lang="sl-SI" sz="1100">
                        <a:effectLst/>
                        <a:latin typeface="Calibri"/>
                        <a:ea typeface="Calibri"/>
                        <a:cs typeface="Times New Roman"/>
                      </a:endParaRPr>
                    </a:p>
                    <a:p>
                      <a:pPr algn="just">
                        <a:lnSpc>
                          <a:spcPct val="115000"/>
                        </a:lnSpc>
                        <a:spcAft>
                          <a:spcPts val="0"/>
                        </a:spcAft>
                      </a:pPr>
                      <a:r>
                        <a:rPr lang="sl-SI" sz="600" b="1">
                          <a:effectLst/>
                          <a:latin typeface="Tahoma"/>
                          <a:ea typeface="Times New Roman"/>
                          <a:cs typeface="Times New Roman"/>
                        </a:rPr>
                        <a:t>v.k.</a:t>
                      </a:r>
                      <a:endParaRPr lang="sl-SI" sz="1100">
                        <a:effectLst/>
                        <a:latin typeface="Calibri"/>
                        <a:ea typeface="Calibri"/>
                        <a:cs typeface="Times New Roman"/>
                      </a:endParaRPr>
                    </a:p>
                    <a:p>
                      <a:pPr algn="just">
                        <a:lnSpc>
                          <a:spcPct val="115000"/>
                        </a:lnSpc>
                        <a:spcAft>
                          <a:spcPts val="0"/>
                        </a:spcAft>
                      </a:pPr>
                      <a:r>
                        <a:rPr lang="sl-SI" sz="600" b="1">
                          <a:effectLst/>
                          <a:latin typeface="Tahoma"/>
                          <a:ea typeface="Times New Roman"/>
                          <a:cs typeface="Times New Roman"/>
                        </a:rPr>
                        <a:t>d.t.</a:t>
                      </a:r>
                      <a:endParaRPr lang="sl-SI" sz="1100">
                        <a:effectLst/>
                        <a:latin typeface="Calibri"/>
                        <a:ea typeface="Calibri"/>
                        <a:cs typeface="Times New Roman"/>
                      </a:endParaRPr>
                    </a:p>
                    <a:p>
                      <a:pPr algn="just">
                        <a:lnSpc>
                          <a:spcPct val="115000"/>
                        </a:lnSpc>
                        <a:spcAft>
                          <a:spcPts val="0"/>
                        </a:spcAft>
                      </a:pPr>
                      <a:r>
                        <a:rPr lang="sl-SI" sz="600" b="1">
                          <a:effectLst/>
                          <a:latin typeface="Tahoma"/>
                          <a:ea typeface="Times New Roman"/>
                          <a:cs typeface="Times New Roman"/>
                        </a:rPr>
                        <a:t>o.p.</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800" b="1">
                          <a:effectLst/>
                          <a:latin typeface="Tahoma"/>
                          <a:ea typeface="Times New Roman"/>
                          <a:cs typeface="Times New Roman"/>
                        </a:rPr>
                        <a:t>NAČRT PARJENJA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JAGODA </a:t>
                      </a:r>
                      <a:r>
                        <a:rPr lang="sl-SI" sz="1000">
                          <a:effectLst/>
                          <a:latin typeface="Tahoma"/>
                          <a:ea typeface="Times New Roman"/>
                          <a:cs typeface="Times New Roman"/>
                        </a:rPr>
                        <a:t>SI </a:t>
                      </a:r>
                      <a:r>
                        <a:rPr lang="sl-SI" sz="1000" b="1">
                          <a:effectLst/>
                          <a:latin typeface="Tahoma"/>
                          <a:ea typeface="Times New Roman"/>
                          <a:cs typeface="Times New Roman"/>
                        </a:rPr>
                        <a:t>93718525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27.02.2009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Srečko 852295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Cika SI 13325071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Bajde Sebastjan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Studenca 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1241 Kamnik</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SAVO 853820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ROŽA </a:t>
                      </a:r>
                      <a:r>
                        <a:rPr lang="sl-SI" sz="1000">
                          <a:effectLst/>
                          <a:latin typeface="Tahoma"/>
                          <a:ea typeface="Times New Roman"/>
                          <a:cs typeface="Times New Roman"/>
                        </a:rPr>
                        <a:t>SI </a:t>
                      </a:r>
                      <a:r>
                        <a:rPr lang="sl-SI" sz="1000" b="1">
                          <a:effectLst/>
                          <a:latin typeface="Tahoma"/>
                          <a:ea typeface="Times New Roman"/>
                          <a:cs typeface="Times New Roman"/>
                        </a:rPr>
                        <a:t>33718538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12.03.2009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Surk 852277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Cika SI 83025420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Kuhar Andrej</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Klemenčevo 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CVETKA </a:t>
                      </a:r>
                      <a:r>
                        <a:rPr lang="sl-SI" sz="1000">
                          <a:effectLst/>
                          <a:latin typeface="Tahoma"/>
                          <a:ea typeface="Times New Roman"/>
                          <a:cs typeface="Times New Roman"/>
                        </a:rPr>
                        <a:t>SI </a:t>
                      </a:r>
                      <a:r>
                        <a:rPr lang="sl-SI" sz="1000" b="1">
                          <a:effectLst/>
                          <a:latin typeface="Tahoma"/>
                          <a:ea typeface="Times New Roman"/>
                          <a:cs typeface="Times New Roman"/>
                        </a:rPr>
                        <a:t>33711548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19.03.2009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Grintovc 852220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Tajči SI 13369253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Povodnik Damjan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Podgorje ob Sevnični 12A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8292 Zabukovje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NARCISA</a:t>
                      </a:r>
                      <a:r>
                        <a:rPr lang="sl-SI" sz="1000">
                          <a:effectLst/>
                          <a:latin typeface="Tahoma"/>
                          <a:ea typeface="Times New Roman"/>
                          <a:cs typeface="Times New Roman"/>
                        </a:rPr>
                        <a:t> SI </a:t>
                      </a:r>
                      <a:r>
                        <a:rPr lang="sl-SI" sz="1000" b="1">
                          <a:effectLst/>
                          <a:latin typeface="Tahoma"/>
                          <a:ea typeface="Times New Roman"/>
                          <a:cs typeface="Times New Roman"/>
                        </a:rPr>
                        <a:t>23763405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20.2.2010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Marin 852406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M:Novoletnica SI 93260297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Pogačnik Janez</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Prezrenje 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4244 Podnart</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MILI </a:t>
                      </a:r>
                      <a:r>
                        <a:rPr lang="sl-SI" sz="1000">
                          <a:effectLst/>
                          <a:latin typeface="Tahoma"/>
                          <a:ea typeface="Times New Roman"/>
                          <a:cs typeface="Times New Roman"/>
                        </a:rPr>
                        <a:t>SI </a:t>
                      </a:r>
                      <a:r>
                        <a:rPr lang="sl-SI" sz="1000" b="1">
                          <a:effectLst/>
                          <a:latin typeface="Tahoma"/>
                          <a:ea typeface="Times New Roman"/>
                          <a:cs typeface="Times New Roman"/>
                        </a:rPr>
                        <a:t>73829397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15.04.2010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Smelt 852737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Meli SI 43405620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Starovasnik Sebastijan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Podstudenec 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51848">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ANTILA </a:t>
                      </a:r>
                      <a:r>
                        <a:rPr lang="sl-SI" sz="1000">
                          <a:effectLst/>
                          <a:latin typeface="Tahoma"/>
                          <a:ea typeface="Times New Roman"/>
                          <a:cs typeface="Times New Roman"/>
                        </a:rPr>
                        <a:t>SI </a:t>
                      </a:r>
                      <a:r>
                        <a:rPr lang="sl-SI" sz="1000" b="1">
                          <a:effectLst/>
                          <a:latin typeface="Tahoma"/>
                          <a:ea typeface="Times New Roman"/>
                          <a:cs typeface="Times New Roman"/>
                        </a:rPr>
                        <a:t>03813492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25.04.2010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Marin 852406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Trobenta SI 43320389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Urh Janez</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Trebija 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4224 Gorenja vas</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ROMI 854352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00296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3324825635"/>
              </p:ext>
            </p:extLst>
          </p:nvPr>
        </p:nvGraphicFramePr>
        <p:xfrm>
          <a:off x="611560" y="476673"/>
          <a:ext cx="8136905" cy="5753421"/>
        </p:xfrm>
        <a:graphic>
          <a:graphicData uri="http://schemas.openxmlformats.org/drawingml/2006/table">
            <a:tbl>
              <a:tblPr firstRow="1" firstCol="1" lastRow="1" lastCol="1" bandRow="1" bandCol="1"/>
              <a:tblGrid>
                <a:gridCol w="434163">
                  <a:extLst>
                    <a:ext uri="{9D8B030D-6E8A-4147-A177-3AD203B41FA5}">
                      <a16:colId xmlns="" xmlns:a16="http://schemas.microsoft.com/office/drawing/2014/main" val="20000"/>
                    </a:ext>
                  </a:extLst>
                </a:gridCol>
                <a:gridCol w="2419608">
                  <a:extLst>
                    <a:ext uri="{9D8B030D-6E8A-4147-A177-3AD203B41FA5}">
                      <a16:colId xmlns="" xmlns:a16="http://schemas.microsoft.com/office/drawing/2014/main" val="20001"/>
                    </a:ext>
                  </a:extLst>
                </a:gridCol>
                <a:gridCol w="2304968">
                  <a:extLst>
                    <a:ext uri="{9D8B030D-6E8A-4147-A177-3AD203B41FA5}">
                      <a16:colId xmlns="" xmlns:a16="http://schemas.microsoft.com/office/drawing/2014/main" val="20002"/>
                    </a:ext>
                  </a:extLst>
                </a:gridCol>
                <a:gridCol w="782958">
                  <a:extLst>
                    <a:ext uri="{9D8B030D-6E8A-4147-A177-3AD203B41FA5}">
                      <a16:colId xmlns="" xmlns:a16="http://schemas.microsoft.com/office/drawing/2014/main" val="20003"/>
                    </a:ext>
                  </a:extLst>
                </a:gridCol>
                <a:gridCol w="541486">
                  <a:extLst>
                    <a:ext uri="{9D8B030D-6E8A-4147-A177-3AD203B41FA5}">
                      <a16:colId xmlns="" xmlns:a16="http://schemas.microsoft.com/office/drawing/2014/main" val="20004"/>
                    </a:ext>
                  </a:extLst>
                </a:gridCol>
                <a:gridCol w="1653722">
                  <a:extLst>
                    <a:ext uri="{9D8B030D-6E8A-4147-A177-3AD203B41FA5}">
                      <a16:colId xmlns="" xmlns:a16="http://schemas.microsoft.com/office/drawing/2014/main" val="20005"/>
                    </a:ext>
                  </a:extLst>
                </a:gridCol>
              </a:tblGrid>
              <a:tr h="640071">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7.</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SNEŽKA </a:t>
                      </a:r>
                      <a:r>
                        <a:rPr lang="sl-SI" sz="1000">
                          <a:effectLst/>
                          <a:latin typeface="Tahoma"/>
                          <a:ea typeface="Times New Roman"/>
                          <a:cs typeface="Times New Roman"/>
                        </a:rPr>
                        <a:t>SI </a:t>
                      </a:r>
                      <a:r>
                        <a:rPr lang="sl-SI" sz="1000" b="1">
                          <a:effectLst/>
                          <a:latin typeface="Tahoma"/>
                          <a:ea typeface="Times New Roman"/>
                          <a:cs typeface="Times New Roman"/>
                        </a:rPr>
                        <a:t>23502743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06.12.2010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Nano 852557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Vesevka SI 43459306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Podobnik Franc</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Zgornja Lipnica 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4246 Kamna gorica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GREN 854285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4007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MAJHNA </a:t>
                      </a:r>
                      <a:r>
                        <a:rPr lang="sl-SI" sz="1000">
                          <a:effectLst/>
                          <a:latin typeface="Tahoma"/>
                          <a:ea typeface="Times New Roman"/>
                          <a:cs typeface="Times New Roman"/>
                        </a:rPr>
                        <a:t>SI </a:t>
                      </a:r>
                      <a:r>
                        <a:rPr lang="sl-SI" sz="1000" b="1">
                          <a:effectLst/>
                          <a:latin typeface="Tahoma"/>
                          <a:ea typeface="Times New Roman"/>
                          <a:cs typeface="Times New Roman"/>
                        </a:rPr>
                        <a:t>84039237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31.12.2011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Darvin 852744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Murka SI 83789908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Spruk Franc</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Hrib pri Kamniku 9A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1241 Kamnik</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MIKO 854610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4007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ULA SI 13967545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21.4.2011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Ekici 853002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Urška SI 63373086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Janez Smrtnik</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Spodnje Jezersko 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4206 Zgornje Jezersko</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4007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LUČKA SI 84056043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31.12.2011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Nik 852559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ISKRA SI 43269507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Bojan Šturm</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Volarje 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5220 Tolmin</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 </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SONAR 854088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2423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84150714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30.1.2012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Napoleon 852738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a:t>
                      </a:r>
                      <a:r>
                        <a:rPr lang="sl-SI" sz="1000" dirty="0" err="1">
                          <a:effectLst/>
                          <a:latin typeface="Tahoma"/>
                          <a:ea typeface="Times New Roman"/>
                          <a:cs typeface="Times New Roman"/>
                        </a:rPr>
                        <a:t>Cora</a:t>
                      </a:r>
                      <a:r>
                        <a:rPr lang="sl-SI" sz="1000" dirty="0">
                          <a:effectLst/>
                          <a:latin typeface="Tahoma"/>
                          <a:ea typeface="Times New Roman"/>
                          <a:cs typeface="Times New Roman"/>
                        </a:rPr>
                        <a:t> SI </a:t>
                      </a:r>
                      <a:r>
                        <a:rPr lang="sl-SI" sz="1000" dirty="0" smtClean="0">
                          <a:effectLst/>
                          <a:latin typeface="Tahoma"/>
                          <a:ea typeface="Times New Roman"/>
                          <a:cs typeface="Times New Roman"/>
                        </a:rPr>
                        <a:t>23753860</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Krautberger Lenart</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Tolsti vrh P.R.-del 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2390 Ravne na Koroškem</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GREN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GRBAC 853847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23901">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RUTA SI 34147841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22.1.2012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a:t>
                      </a:r>
                      <a:r>
                        <a:rPr lang="sl-SI" sz="1000" dirty="0" err="1">
                          <a:effectLst/>
                          <a:latin typeface="Tahoma"/>
                          <a:ea typeface="Times New Roman"/>
                          <a:cs typeface="Times New Roman"/>
                        </a:rPr>
                        <a:t>Ekici</a:t>
                      </a:r>
                      <a:r>
                        <a:rPr lang="sl-SI" sz="1000" dirty="0">
                          <a:effectLst/>
                          <a:latin typeface="Tahoma"/>
                          <a:ea typeface="Times New Roman"/>
                          <a:cs typeface="Times New Roman"/>
                        </a:rPr>
                        <a:t> 853002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Robida SI </a:t>
                      </a:r>
                      <a:r>
                        <a:rPr lang="sl-SI" sz="1000" dirty="0" smtClean="0">
                          <a:effectLst/>
                          <a:latin typeface="Tahoma"/>
                          <a:ea typeface="Times New Roman"/>
                          <a:cs typeface="Times New Roman"/>
                        </a:rPr>
                        <a:t>3374688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Matk Vida Mihaela</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Robanov kot 39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3335 </a:t>
                      </a:r>
                      <a:r>
                        <a:rPr lang="sl-SI" sz="1000" dirty="0" smtClean="0">
                          <a:effectLst/>
                          <a:latin typeface="Tahoma"/>
                          <a:ea typeface="Times New Roman"/>
                          <a:cs typeface="Times New Roman"/>
                        </a:rPr>
                        <a:t>Solčava</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2016</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125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125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168</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BIL 854184</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40071">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SRNA SI 44067762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14.2.2012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Darvin 852744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Pika SI 63494604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Odar Jaka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Srednja vas v Bohinju 89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4267 Srednja vas v Bohinju</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JARC 854286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800089">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CIBORA SI 94048849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22.2.2012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Tom 851817</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CVETA SI 33327497</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Barbara Štimec</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Krkovo nad Faro 10</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1336 Kostel</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2016</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 </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107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ROMI 854352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47360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130882505"/>
              </p:ext>
            </p:extLst>
          </p:nvPr>
        </p:nvGraphicFramePr>
        <p:xfrm>
          <a:off x="467544" y="409418"/>
          <a:ext cx="8280920" cy="5843498"/>
        </p:xfrm>
        <a:graphic>
          <a:graphicData uri="http://schemas.openxmlformats.org/drawingml/2006/table">
            <a:tbl>
              <a:tblPr firstRow="1" firstCol="1" lastRow="1" lastCol="1" bandRow="1" bandCol="1"/>
              <a:tblGrid>
                <a:gridCol w="441847">
                  <a:extLst>
                    <a:ext uri="{9D8B030D-6E8A-4147-A177-3AD203B41FA5}">
                      <a16:colId xmlns="" xmlns:a16="http://schemas.microsoft.com/office/drawing/2014/main" val="20000"/>
                    </a:ext>
                  </a:extLst>
                </a:gridCol>
                <a:gridCol w="2462433">
                  <a:extLst>
                    <a:ext uri="{9D8B030D-6E8A-4147-A177-3AD203B41FA5}">
                      <a16:colId xmlns="" xmlns:a16="http://schemas.microsoft.com/office/drawing/2014/main" val="20001"/>
                    </a:ext>
                  </a:extLst>
                </a:gridCol>
                <a:gridCol w="2345764">
                  <a:extLst>
                    <a:ext uri="{9D8B030D-6E8A-4147-A177-3AD203B41FA5}">
                      <a16:colId xmlns="" xmlns:a16="http://schemas.microsoft.com/office/drawing/2014/main" val="20002"/>
                    </a:ext>
                  </a:extLst>
                </a:gridCol>
                <a:gridCol w="796816">
                  <a:extLst>
                    <a:ext uri="{9D8B030D-6E8A-4147-A177-3AD203B41FA5}">
                      <a16:colId xmlns="" xmlns:a16="http://schemas.microsoft.com/office/drawing/2014/main" val="20003"/>
                    </a:ext>
                  </a:extLst>
                </a:gridCol>
                <a:gridCol w="551068">
                  <a:extLst>
                    <a:ext uri="{9D8B030D-6E8A-4147-A177-3AD203B41FA5}">
                      <a16:colId xmlns="" xmlns:a16="http://schemas.microsoft.com/office/drawing/2014/main" val="20004"/>
                    </a:ext>
                  </a:extLst>
                </a:gridCol>
                <a:gridCol w="1682992">
                  <a:extLst>
                    <a:ext uri="{9D8B030D-6E8A-4147-A177-3AD203B41FA5}">
                      <a16:colId xmlns="" xmlns:a16="http://schemas.microsoft.com/office/drawing/2014/main" val="20005"/>
                    </a:ext>
                  </a:extLst>
                </a:gridCol>
              </a:tblGrid>
              <a:tr h="715326">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15.</a:t>
                      </a:r>
                      <a:endParaRPr lang="sl-SI" sz="1100" dirty="0">
                        <a:effectLst/>
                        <a:latin typeface="Calibri"/>
                        <a:ea typeface="Calibri"/>
                        <a:cs typeface="Times New Roman"/>
                      </a:endParaRPr>
                    </a:p>
                    <a:p>
                      <a:pPr>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MERI SI 34047741</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2.3.2012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Ris 853013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Murka SI 02932060</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Boris Raztresen</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Rim 5</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8341 Adlešiči</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BM</a:t>
                      </a:r>
                      <a:endParaRPr lang="sl-SI" sz="1100" dirty="0">
                        <a:effectLst/>
                        <a:latin typeface="Calibri"/>
                        <a:ea typeface="Calibri"/>
                        <a:cs typeface="Times New Roman"/>
                      </a:endParaRPr>
                    </a:p>
                    <a:p>
                      <a:pPr algn="just">
                        <a:lnSpc>
                          <a:spcPct val="115000"/>
                        </a:lnSpc>
                        <a:spcAft>
                          <a:spcPts val="0"/>
                        </a:spcAft>
                      </a:pPr>
                      <a:r>
                        <a:rPr lang="sl-SI" sz="1000" b="1" dirty="0">
                          <a:effectLst/>
                          <a:latin typeface="Tahoma"/>
                          <a:ea typeface="Times New Roman"/>
                          <a:cs typeface="Times New Roman"/>
                        </a:rPr>
                        <a:t>2015</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ROBIDA SI 04149554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24.2.2012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Gallileo 852220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Roža SI 73161561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Marta Poljanšek</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Županje njive 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64175238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16.6.2012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Pirh 853007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Perunika SI 93475903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Jurajevčič Ivanka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Rosalnice 47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8330 Metlika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SRNA SI 24222846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25.1.2013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Solčavski 853029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Mika SI 13058063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Oderlap Jure</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Podkraj pri Mežici 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2393 Mežica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RAŠKA SI 14222500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25.2.2013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Erazem 853214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Robida SI 83538520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Matej Čerin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Svet Tomaž 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4227 Selca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800">
                          <a:effectLst/>
                          <a:latin typeface="Tahoma"/>
                          <a:ea typeface="Times New Roman"/>
                          <a:cs typeface="Times New Roman"/>
                        </a:rPr>
                        <a:t>NINKO 854045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14243901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1.3.2013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Ekici 853002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Ira SI 73916134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Vršnik Štefan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Podolševa 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3335 Solčava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PRINCESA SI 44285906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23.3.2013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Noe 853036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Planinka SI 43633822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Krivec Matej</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Logarska dolina 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3335 Solčava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NINKO 854045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732596">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FLORA SI 74256543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15.4.2013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Silvester 853015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Flora SI 33352561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Damjan Mišmaš</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Goljek 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8210 Trebnje</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105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TIM 854622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NINKO 854045</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27484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388869916"/>
              </p:ext>
            </p:extLst>
          </p:nvPr>
        </p:nvGraphicFramePr>
        <p:xfrm>
          <a:off x="467544" y="332529"/>
          <a:ext cx="8280921" cy="5691570"/>
        </p:xfrm>
        <a:graphic>
          <a:graphicData uri="http://schemas.openxmlformats.org/drawingml/2006/table">
            <a:tbl>
              <a:tblPr firstRow="1" firstCol="1" lastRow="1" lastCol="1" bandRow="1" bandCol="1"/>
              <a:tblGrid>
                <a:gridCol w="441848">
                  <a:extLst>
                    <a:ext uri="{9D8B030D-6E8A-4147-A177-3AD203B41FA5}">
                      <a16:colId xmlns="" xmlns:a16="http://schemas.microsoft.com/office/drawing/2014/main" val="20000"/>
                    </a:ext>
                  </a:extLst>
                </a:gridCol>
                <a:gridCol w="2462431">
                  <a:extLst>
                    <a:ext uri="{9D8B030D-6E8A-4147-A177-3AD203B41FA5}">
                      <a16:colId xmlns="" xmlns:a16="http://schemas.microsoft.com/office/drawing/2014/main" val="20001"/>
                    </a:ext>
                  </a:extLst>
                </a:gridCol>
                <a:gridCol w="2345764">
                  <a:extLst>
                    <a:ext uri="{9D8B030D-6E8A-4147-A177-3AD203B41FA5}">
                      <a16:colId xmlns="" xmlns:a16="http://schemas.microsoft.com/office/drawing/2014/main" val="20002"/>
                    </a:ext>
                  </a:extLst>
                </a:gridCol>
                <a:gridCol w="796816">
                  <a:extLst>
                    <a:ext uri="{9D8B030D-6E8A-4147-A177-3AD203B41FA5}">
                      <a16:colId xmlns="" xmlns:a16="http://schemas.microsoft.com/office/drawing/2014/main" val="20003"/>
                    </a:ext>
                  </a:extLst>
                </a:gridCol>
                <a:gridCol w="551069">
                  <a:extLst>
                    <a:ext uri="{9D8B030D-6E8A-4147-A177-3AD203B41FA5}">
                      <a16:colId xmlns="" xmlns:a16="http://schemas.microsoft.com/office/drawing/2014/main" val="20004"/>
                    </a:ext>
                  </a:extLst>
                </a:gridCol>
                <a:gridCol w="1682993">
                  <a:extLst>
                    <a:ext uri="{9D8B030D-6E8A-4147-A177-3AD203B41FA5}">
                      <a16:colId xmlns="" xmlns:a16="http://schemas.microsoft.com/office/drawing/2014/main" val="20005"/>
                    </a:ext>
                  </a:extLst>
                </a:gridCol>
              </a:tblGrid>
              <a:tr h="720207">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23.</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SI 54235704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10.5.2013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Nik 852559</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Mojca SI </a:t>
                      </a:r>
                      <a:r>
                        <a:rPr lang="sl-SI" sz="1000" dirty="0" smtClean="0">
                          <a:effectLst/>
                          <a:latin typeface="Tahoma"/>
                          <a:ea typeface="Times New Roman"/>
                          <a:cs typeface="Times New Roman"/>
                        </a:rPr>
                        <a:t>03320950</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Demšar Matevž</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Zapreval 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4223 Poljane nad Škofjo Loko</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 </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GREN 854285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08003">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64247371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12.6.2013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Jonatan 853071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Jagoda SI 62982887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Slapnik Frančiška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Rovt pod Menino 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3341 Šmartno ob Dreti</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05800">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14294103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29.7.2013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Navtik 853268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Sotla SI 73917496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Janez Smrtnik</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Spodnje Jezersko 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4206 Zgornje Jezersko</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93039">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RUŠA SI 44115384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3.11.2013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Nato 853031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Rdeška SI 63140491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Škantar Miha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Stara Fužina 204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6265 Bohinjsko jezero</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53400">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27.</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SRNA SI 64079273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5.12.2013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Polde 853297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Snežka SI 23502743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Franci Podobnik</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Zgornja Lipnica 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4246 Kamna Gorica </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GREN 854285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93039">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28.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MANDARINA SI 44410500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20.2.2014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Nerc 853298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Mava SI 23740435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Selič Magdalena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Leskovca 3a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3270 Laško</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93039">
                <a:tc>
                  <a:txBody>
                    <a:bodyPr/>
                    <a:lstStyle/>
                    <a:p>
                      <a:pPr algn="just">
                        <a:lnSpc>
                          <a:spcPct val="115000"/>
                        </a:lnSpc>
                        <a:spcAft>
                          <a:spcPts val="0"/>
                        </a:spcAft>
                      </a:pPr>
                      <a:r>
                        <a:rPr lang="sl-SI" sz="1000">
                          <a:effectLst/>
                          <a:latin typeface="Tahoma"/>
                          <a:ea typeface="Times New Roman"/>
                          <a:cs typeface="Times New Roman"/>
                        </a:rPr>
                        <a:t>29.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MURKA SI 14440029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14.4.2014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Modrijan 853088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Novoletnica SI 93260297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Šturm Bojan</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Volarje 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5220 Tolmin</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 </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JARC 854286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93039">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MALA SI 94334892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18.4.2014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Solčavski 853029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Majhna SI 73594064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800" b="1"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Calibri"/>
                          <a:cs typeface="Times New Roman"/>
                        </a:rPr>
                        <a:t>Petek Klemen</a:t>
                      </a:r>
                      <a:r>
                        <a:rPr lang="sl-SI" sz="1000" baseline="0" dirty="0" smtClean="0">
                          <a:effectLst/>
                          <a:latin typeface="Tahoma"/>
                          <a:ea typeface="Calibri"/>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err="1" smtClean="0">
                          <a:effectLst/>
                          <a:latin typeface="Tahoma"/>
                          <a:ea typeface="Calibri"/>
                          <a:cs typeface="Times New Roman"/>
                        </a:rPr>
                        <a:t>Rore</a:t>
                      </a:r>
                      <a:r>
                        <a:rPr lang="sl-SI" sz="1000" baseline="0" dirty="0" smtClean="0">
                          <a:effectLst/>
                          <a:latin typeface="Tahoma"/>
                          <a:ea typeface="Calibri"/>
                          <a:cs typeface="Times New Roman"/>
                        </a:rPr>
                        <a:t> 11</a:t>
                      </a:r>
                      <a:endParaRPr lang="sl-SI" sz="1100" dirty="0">
                        <a:effectLst/>
                        <a:latin typeface="Calibri"/>
                        <a:ea typeface="Calibri"/>
                        <a:cs typeface="Times New Roman"/>
                      </a:endParaRPr>
                    </a:p>
                    <a:p>
                      <a:pPr algn="just">
                        <a:lnSpc>
                          <a:spcPct val="115000"/>
                        </a:lnSpc>
                        <a:spcAft>
                          <a:spcPts val="0"/>
                        </a:spcAft>
                      </a:pPr>
                      <a:r>
                        <a:rPr lang="sl-SI" sz="1000" dirty="0" smtClean="0">
                          <a:effectLst/>
                          <a:latin typeface="Tahoma"/>
                          <a:ea typeface="Calibri"/>
                          <a:cs typeface="Times New Roman"/>
                        </a:rPr>
                        <a:t>3342</a:t>
                      </a:r>
                      <a:r>
                        <a:rPr lang="sl-SI" sz="1000" baseline="0" dirty="0" smtClean="0">
                          <a:effectLst/>
                          <a:latin typeface="Tahoma"/>
                          <a:ea typeface="Calibri"/>
                          <a:cs typeface="Times New Roman"/>
                        </a:rPr>
                        <a:t> Gornji Grad</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DIN 854638</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ROMI 854352</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77067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rada vsebine 3"/>
          <p:cNvGraphicFramePr>
            <a:graphicFrameLocks noGrp="1"/>
          </p:cNvGraphicFramePr>
          <p:nvPr>
            <p:ph idx="1"/>
            <p:extLst>
              <p:ext uri="{D42A27DB-BD31-4B8C-83A1-F6EECF244321}">
                <p14:modId xmlns:p14="http://schemas.microsoft.com/office/powerpoint/2010/main" val="2350855619"/>
              </p:ext>
            </p:extLst>
          </p:nvPr>
        </p:nvGraphicFramePr>
        <p:xfrm>
          <a:off x="467545" y="404663"/>
          <a:ext cx="8208910" cy="5904656"/>
        </p:xfrm>
        <a:graphic>
          <a:graphicData uri="http://schemas.openxmlformats.org/drawingml/2006/table">
            <a:tbl>
              <a:tblPr firstRow="1" firstCol="1" lastRow="1" lastCol="1" bandRow="1" bandCol="1"/>
              <a:tblGrid>
                <a:gridCol w="438004">
                  <a:extLst>
                    <a:ext uri="{9D8B030D-6E8A-4147-A177-3AD203B41FA5}">
                      <a16:colId xmlns="" xmlns:a16="http://schemas.microsoft.com/office/drawing/2014/main" val="20000"/>
                    </a:ext>
                  </a:extLst>
                </a:gridCol>
                <a:gridCol w="2441020">
                  <a:extLst>
                    <a:ext uri="{9D8B030D-6E8A-4147-A177-3AD203B41FA5}">
                      <a16:colId xmlns="" xmlns:a16="http://schemas.microsoft.com/office/drawing/2014/main" val="20001"/>
                    </a:ext>
                  </a:extLst>
                </a:gridCol>
                <a:gridCol w="2325367">
                  <a:extLst>
                    <a:ext uri="{9D8B030D-6E8A-4147-A177-3AD203B41FA5}">
                      <a16:colId xmlns="" xmlns:a16="http://schemas.microsoft.com/office/drawing/2014/main" val="20002"/>
                    </a:ext>
                  </a:extLst>
                </a:gridCol>
                <a:gridCol w="789886">
                  <a:extLst>
                    <a:ext uri="{9D8B030D-6E8A-4147-A177-3AD203B41FA5}">
                      <a16:colId xmlns="" xmlns:a16="http://schemas.microsoft.com/office/drawing/2014/main" val="20003"/>
                    </a:ext>
                  </a:extLst>
                </a:gridCol>
                <a:gridCol w="546275">
                  <a:extLst>
                    <a:ext uri="{9D8B030D-6E8A-4147-A177-3AD203B41FA5}">
                      <a16:colId xmlns="" xmlns:a16="http://schemas.microsoft.com/office/drawing/2014/main" val="20004"/>
                    </a:ext>
                  </a:extLst>
                </a:gridCol>
                <a:gridCol w="1668358">
                  <a:extLst>
                    <a:ext uri="{9D8B030D-6E8A-4147-A177-3AD203B41FA5}">
                      <a16:colId xmlns="" xmlns:a16="http://schemas.microsoft.com/office/drawing/2014/main" val="20005"/>
                    </a:ext>
                  </a:extLst>
                </a:gridCol>
              </a:tblGrid>
              <a:tr h="738082">
                <a:tc>
                  <a:txBody>
                    <a:bodyPr/>
                    <a:lstStyle/>
                    <a:p>
                      <a:pPr algn="just">
                        <a:lnSpc>
                          <a:spcPct val="115000"/>
                        </a:lnSpc>
                        <a:spcAft>
                          <a:spcPts val="0"/>
                        </a:spcAft>
                      </a:pPr>
                      <a:r>
                        <a:rPr lang="sl-SI" sz="1000" dirty="0">
                          <a:effectLst/>
                          <a:latin typeface="Tahoma"/>
                          <a:ea typeface="Times New Roman"/>
                          <a:cs typeface="Times New Roman"/>
                        </a:rPr>
                        <a:t> </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31.</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CIKLA SI 44280059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7.7.2014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Grom 853271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Cibora SI 94048849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Štimec Barbara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Krkovo nad Faro 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1336 Kostel</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108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SAVO 853820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dirty="0">
                          <a:effectLst/>
                          <a:latin typeface="Tahoma"/>
                          <a:ea typeface="Times New Roman"/>
                          <a:cs typeface="Times New Roman"/>
                        </a:rPr>
                        <a:t>MIŠA SI 24410492</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Rojstvo: 25.2.2014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O: Mars 853414</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M: Murka SI 03450909</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Kovačič Janko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Žigon 9a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3270 Laško</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157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SOČA SI 24462918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9.3.2014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Mrak 853076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Srna SI 54029530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Čevka Dominik</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Zakal 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ROMI 854352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BIL 854184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34.</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CIKA SI 84462936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29.3.2014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Solčavski 853029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Gavtraža SI 83627015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Slapnik Marko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Rovt pod Menino 37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3341 Šmartno ob Dreti</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126</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125</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185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35.</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74371622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17.4.2014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Stol 853210</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Šmarna SI 53532170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Pazlar Marko</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Mlinska cesta 13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4260 Bled</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127</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123</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44465854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30.4.2014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Nato 853031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Srna SI 53192042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Matk Vida Mihaela</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Robanov kot 39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3335 Solčava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2019</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162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TIM 854622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SAVO 853820</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37.</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DETALA SI 04468552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19.5.2014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Solčavski 853029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Jagoda SI 73592921</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Kemperl Janez</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Županje njive 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1242 Stahovica</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2018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DIN 854638</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NEDO 853853</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738082">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38.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SI 94411049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Rojstvo: 27.5.2014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O: Sest 853072</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M: Pisana SI 03812116</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 </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Veselič Peter</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Paka pri Predgradu 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8342 Stari trg ob Kolpi</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b="1">
                          <a:effectLst/>
                          <a:latin typeface="Tahoma"/>
                          <a:ea typeface="Times New Roman"/>
                          <a:cs typeface="Times New Roman"/>
                        </a:rPr>
                        <a:t>BM</a:t>
                      </a:r>
                      <a:endParaRPr lang="sl-SI" sz="1100">
                        <a:effectLst/>
                        <a:latin typeface="Calibri"/>
                        <a:ea typeface="Calibri"/>
                        <a:cs typeface="Times New Roman"/>
                      </a:endParaRPr>
                    </a:p>
                    <a:p>
                      <a:pPr algn="just">
                        <a:lnSpc>
                          <a:spcPct val="115000"/>
                        </a:lnSpc>
                        <a:spcAft>
                          <a:spcPts val="0"/>
                        </a:spcAft>
                      </a:pPr>
                      <a:r>
                        <a:rPr lang="sl-SI" sz="1000" b="1">
                          <a:effectLst/>
                          <a:latin typeface="Tahoma"/>
                          <a:ea typeface="Times New Roman"/>
                          <a:cs typeface="Times New Roman"/>
                        </a:rPr>
                        <a:t>2022</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a:effectLst/>
                          <a:latin typeface="Tahoma"/>
                          <a:ea typeface="Times New Roman"/>
                          <a:cs typeface="Times New Roman"/>
                        </a:rPr>
                        <a:t>121</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124</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119</a:t>
                      </a:r>
                      <a:endParaRPr lang="sl-SI" sz="1100">
                        <a:effectLst/>
                        <a:latin typeface="Calibri"/>
                        <a:ea typeface="Calibri"/>
                        <a:cs typeface="Times New Roman"/>
                      </a:endParaRPr>
                    </a:p>
                    <a:p>
                      <a:pPr algn="just">
                        <a:lnSpc>
                          <a:spcPct val="115000"/>
                        </a:lnSpc>
                        <a:spcAft>
                          <a:spcPts val="0"/>
                        </a:spcAft>
                      </a:pPr>
                      <a:r>
                        <a:rPr lang="sl-SI" sz="1000">
                          <a:effectLst/>
                          <a:latin typeface="Tahoma"/>
                          <a:ea typeface="Times New Roman"/>
                          <a:cs typeface="Times New Roman"/>
                        </a:rPr>
                        <a:t>178</a:t>
                      </a:r>
                      <a:endParaRPr lang="sl-SI"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sl-SI" sz="1000" dirty="0">
                          <a:effectLst/>
                          <a:latin typeface="Tahoma"/>
                          <a:ea typeface="Times New Roman"/>
                          <a:cs typeface="Times New Roman"/>
                        </a:rPr>
                        <a:t>NEDO 853853</a:t>
                      </a:r>
                      <a:endParaRPr lang="sl-SI" sz="1100" dirty="0">
                        <a:effectLst/>
                        <a:latin typeface="Calibri"/>
                        <a:ea typeface="Calibri"/>
                        <a:cs typeface="Times New Roman"/>
                      </a:endParaRPr>
                    </a:p>
                    <a:p>
                      <a:pPr algn="just">
                        <a:lnSpc>
                          <a:spcPct val="115000"/>
                        </a:lnSpc>
                        <a:spcAft>
                          <a:spcPts val="0"/>
                        </a:spcAft>
                      </a:pPr>
                      <a:r>
                        <a:rPr lang="sl-SI" sz="1000" dirty="0">
                          <a:effectLst/>
                          <a:latin typeface="Tahoma"/>
                          <a:ea typeface="Times New Roman"/>
                          <a:cs typeface="Times New Roman"/>
                        </a:rPr>
                        <a:t>NINKO 854045</a:t>
                      </a:r>
                      <a:endParaRPr lang="sl-SI"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57222522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TotalTime>
  <Words>5432</Words>
  <Application>Microsoft Office PowerPoint</Application>
  <PresentationFormat>Diaprojekcija na zaslonu (4:3)</PresentationFormat>
  <Paragraphs>2722</Paragraphs>
  <Slides>43</Slides>
  <Notes>3</Notes>
  <HiddenSlides>0</HiddenSlides>
  <MMClips>0</MMClips>
  <ScaleCrop>false</ScaleCrop>
  <HeadingPairs>
    <vt:vector size="4" baseType="variant">
      <vt:variant>
        <vt:lpstr>Tema</vt:lpstr>
      </vt:variant>
      <vt:variant>
        <vt:i4>1</vt:i4>
      </vt:variant>
      <vt:variant>
        <vt:lpstr>Naslovi diapozitivov</vt:lpstr>
      </vt:variant>
      <vt:variant>
        <vt:i4>43</vt:i4>
      </vt:variant>
    </vt:vector>
  </HeadingPairs>
  <TitlesOfParts>
    <vt:vector size="44" baseType="lpstr">
      <vt:lpstr>Officeova tema</vt:lpstr>
      <vt:lpstr> VSEBINSKO POROČILO (STROKOVNI DEL) ZA 2021 IN PROGRAM ZA 2022  Matjaž Hribar, KGZS – Zavod Ljubljana, strokovni vodja in tajnik Rejskega Društva CIKA Anton Jamnik, predsednik Rejskega Društva CIKA </vt:lpstr>
      <vt:lpstr>VSEBINA</vt:lpstr>
      <vt:lpstr>OCENJEVANJE KRAV CIKASTE PASME, 2021 IN SKUPAJ 2014 - 2021</vt:lpstr>
      <vt:lpstr>LASTNOSTI, KI SE JIH OPISUJE KOT NAPAKO PRI OCENJEVANJU KRAV CIKASTE PASME</vt:lpstr>
      <vt:lpstr>SEZNAM BIKOVSKIH MATER CIKASTE PASME ZA  LETO 2022</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ŠTEVILO ODBRANIH BIKOVSKIH MATER CIKASTE PASME ZA LETO 2022 </vt:lpstr>
      <vt:lpstr>GENOTIPIZACIJA CIKASTIH BIKOV (2021)</vt:lpstr>
      <vt:lpstr>GENOTIPIZACIJA CIKASTIH BIKOV (2021)</vt:lpstr>
      <vt:lpstr>GENOTIPIZACIJA CIKASTIH BIKOV (2022)</vt:lpstr>
      <vt:lpstr>GENOTIPIZACIJA CIKASTIH BIKOV (2022)</vt:lpstr>
      <vt:lpstr>ODBIRA PLEMENSKIH BIKOV CIKASTE PASME PO OBMOČJIH IN LETIH (2015 – 2021)</vt:lpstr>
      <vt:lpstr>ODBIRA PLEMENSKIH BIKOV CIKASTE PASME V LETU 2021 IN PLAN 2022</vt:lpstr>
      <vt:lpstr>VHLEVITEV PLEMESKIH BIKOV CIKASTE PASME NA OC PRESKA (2015 – 2021)</vt:lpstr>
      <vt:lpstr>ŠTEVILO PRVIH OSEMENITEV KRAV PO PASMAH IN LETIH</vt:lpstr>
      <vt:lpstr>MLEČNOST KRAV (305 dni) CIKASTE PASME (*letna mlečnost)</vt:lpstr>
      <vt:lpstr>ČLANSTVO REJCEV V REJSKEM DRUŠTVU CIKA  (2016, 2020 in 2021)</vt:lpstr>
      <vt:lpstr>REJSKI CILJ – STALEŽ KRAV CIKASTE PASME</vt:lpstr>
      <vt:lpstr>PowerPointova predstavitev</vt:lpstr>
      <vt:lpstr>PowerPointova predstavitev</vt:lpstr>
      <vt:lpstr>PowerPointova predstavitev</vt:lpstr>
      <vt:lpstr>PowerPointova predstavitev</vt:lpstr>
      <vt:lpstr>IZGUBLJENI RODOVNIŠKI PODATKI</vt:lpstr>
      <vt:lpstr>PowerPointova predstavitev</vt:lpstr>
      <vt:lpstr>PREGLED STOPNJE SORODSTVA CIKASTIH bikov v osemenjevanju s populacijo cikastih krav</vt:lpstr>
      <vt:lpstr>PowerPointova predstavitev</vt:lpstr>
      <vt:lpstr>Stopnja sorodnosti med plemenskimi biki in živo populacijo ženskih plemenskih živali cikaste pasme govedi  v (%) </vt:lpstr>
      <vt:lpstr>DRUGE AKTIVNOSTI V LETU 2021</vt:lpstr>
      <vt:lpstr>PROGRAM DELA ZA LETO 2022</vt:lpstr>
      <vt:lpstr>PowerPointova predstavitev</vt:lpstr>
      <vt:lpstr>PRIZNANJA Rejskega Društva CIKA (5 zvoncev)</vt:lpstr>
      <vt:lpstr>PowerPointova predstavitev</vt:lpstr>
      <vt:lpstr>PowerPointova predstavitev</vt:lpstr>
      <vt:lpstr>PowerPointova predstavitev</vt:lpstr>
      <vt:lpstr>PowerPointova predstavitev</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VSEBINSKO POROČILO (STROKOVNI DEL) ZA 2021 IN PROGRAM ZA 2022  Matjaž Hribar, KGZS – Zavod Ljubljana, strokovni vodja in tajnik Rejskega Društva CIKA Anton Jamnik, predsednik Rejskega Društva CIKA</dc:title>
  <dc:creator>Hewlett-Packard Company</dc:creator>
  <cp:lastModifiedBy>Hewlett-Packard Company</cp:lastModifiedBy>
  <cp:revision>92</cp:revision>
  <dcterms:created xsi:type="dcterms:W3CDTF">2022-01-19T07:42:47Z</dcterms:created>
  <dcterms:modified xsi:type="dcterms:W3CDTF">2022-05-03T07:38:05Z</dcterms:modified>
</cp:coreProperties>
</file>