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5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3" r:id="rId22"/>
    <p:sldId id="277" r:id="rId23"/>
    <p:sldId id="278" r:id="rId24"/>
    <p:sldId id="279" r:id="rId25"/>
    <p:sldId id="289" r:id="rId26"/>
    <p:sldId id="292" r:id="rId27"/>
    <p:sldId id="290" r:id="rId28"/>
    <p:sldId id="291" r:id="rId29"/>
    <p:sldId id="280" r:id="rId30"/>
    <p:sldId id="281" r:id="rId31"/>
    <p:sldId id="282" r:id="rId32"/>
    <p:sldId id="283" r:id="rId33"/>
    <p:sldId id="284" r:id="rId34"/>
    <p:sldId id="285" r:id="rId35"/>
    <p:sldId id="286" r:id="rId36"/>
    <p:sldId id="287" r:id="rId37"/>
    <p:sldId id="288" r:id="rId38"/>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MOJE_DELO\PINCGAVC\REJSKI_PROGRAM_2010\Grafikon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20365509866825E-2"/>
          <c:y val="6.7145034290068586E-2"/>
          <c:w val="0.73823490070536202"/>
          <c:h val="0.71489173228346459"/>
        </c:manualLayout>
      </c:layout>
      <c:barChart>
        <c:barDir val="col"/>
        <c:grouping val="clustered"/>
        <c:varyColors val="0"/>
        <c:ser>
          <c:idx val="0"/>
          <c:order val="0"/>
          <c:tx>
            <c:v>CK krave</c:v>
          </c:tx>
          <c:invertIfNegative val="0"/>
          <c:dLbls>
            <c:dLbl>
              <c:idx val="3"/>
              <c:layout>
                <c:manualLayout>
                  <c:x val="-6.0313630880579009E-3"/>
                  <c:y val="1.2165450121654575E-2"/>
                </c:manualLayout>
              </c:layout>
              <c:dLblPos val="outEnd"/>
              <c:showLegendKey val="0"/>
              <c:showVal val="1"/>
              <c:showCatName val="0"/>
              <c:showSerName val="0"/>
              <c:showPercent val="0"/>
              <c:showBubbleSize val="0"/>
            </c:dLbl>
            <c:txPr>
              <a:bodyPr/>
              <a:lstStyle/>
              <a:p>
                <a:pPr>
                  <a:defRPr sz="800"/>
                </a:pPr>
                <a:endParaRPr lang="sl-SI"/>
              </a:p>
            </c:txPr>
            <c:showLegendKey val="0"/>
            <c:showVal val="1"/>
            <c:showCatName val="0"/>
            <c:showSerName val="0"/>
            <c:showPercent val="0"/>
            <c:showBubbleSize val="0"/>
            <c:showLeaderLines val="0"/>
          </c:dLbls>
          <c:cat>
            <c:strRef>
              <c:f>List3!$A$3:$A$7</c:f>
              <c:strCache>
                <c:ptCount val="5"/>
                <c:pt idx="0">
                  <c:v>&lt;2</c:v>
                </c:pt>
                <c:pt idx="1">
                  <c:v>3-5</c:v>
                </c:pt>
                <c:pt idx="2">
                  <c:v>6-8</c:v>
                </c:pt>
                <c:pt idx="3">
                  <c:v>9-10</c:v>
                </c:pt>
                <c:pt idx="4">
                  <c:v>&gt;10</c:v>
                </c:pt>
              </c:strCache>
            </c:strRef>
          </c:cat>
          <c:val>
            <c:numRef>
              <c:f>List3!$B$3:$B$7</c:f>
              <c:numCache>
                <c:formatCode>General</c:formatCode>
                <c:ptCount val="5"/>
                <c:pt idx="0">
                  <c:v>499</c:v>
                </c:pt>
                <c:pt idx="1">
                  <c:v>478</c:v>
                </c:pt>
                <c:pt idx="2">
                  <c:v>269</c:v>
                </c:pt>
                <c:pt idx="3">
                  <c:v>149</c:v>
                </c:pt>
                <c:pt idx="4">
                  <c:v>252</c:v>
                </c:pt>
              </c:numCache>
            </c:numRef>
          </c:val>
        </c:ser>
        <c:ser>
          <c:idx val="1"/>
          <c:order val="1"/>
          <c:tx>
            <c:v>vse krave</c:v>
          </c:tx>
          <c:invertIfNegative val="0"/>
          <c:dLbls>
            <c:dLbl>
              <c:idx val="1"/>
              <c:layout>
                <c:manualLayout>
                  <c:x val="0"/>
                  <c:y val="1.2165450121654502E-2"/>
                </c:manualLayout>
              </c:layout>
              <c:dLblPos val="outEnd"/>
              <c:showLegendKey val="0"/>
              <c:showVal val="1"/>
              <c:showCatName val="0"/>
              <c:showSerName val="0"/>
              <c:showPercent val="0"/>
              <c:showBubbleSize val="0"/>
            </c:dLbl>
            <c:dLbl>
              <c:idx val="3"/>
              <c:layout>
                <c:manualLayout>
                  <c:x val="-7.3715808393843139E-17"/>
                  <c:y val="-1.2165450121654502E-2"/>
                </c:manualLayout>
              </c:layout>
              <c:dLblPos val="outEnd"/>
              <c:showLegendKey val="0"/>
              <c:showVal val="1"/>
              <c:showCatName val="0"/>
              <c:showSerName val="0"/>
              <c:showPercent val="0"/>
              <c:showBubbleSize val="0"/>
            </c:dLbl>
            <c:txPr>
              <a:bodyPr/>
              <a:lstStyle/>
              <a:p>
                <a:pPr>
                  <a:defRPr sz="800"/>
                </a:pPr>
                <a:endParaRPr lang="sl-SI"/>
              </a:p>
            </c:txPr>
            <c:showLegendKey val="0"/>
            <c:showVal val="1"/>
            <c:showCatName val="0"/>
            <c:showSerName val="0"/>
            <c:showPercent val="0"/>
            <c:showBubbleSize val="0"/>
            <c:showLeaderLines val="0"/>
          </c:dLbls>
          <c:cat>
            <c:strRef>
              <c:f>List3!$A$3:$A$7</c:f>
              <c:strCache>
                <c:ptCount val="5"/>
                <c:pt idx="0">
                  <c:v>&lt;2</c:v>
                </c:pt>
                <c:pt idx="1">
                  <c:v>3-5</c:v>
                </c:pt>
                <c:pt idx="2">
                  <c:v>6-8</c:v>
                </c:pt>
                <c:pt idx="3">
                  <c:v>9-10</c:v>
                </c:pt>
                <c:pt idx="4">
                  <c:v>&gt;10</c:v>
                </c:pt>
              </c:strCache>
            </c:strRef>
          </c:cat>
          <c:val>
            <c:numRef>
              <c:f>List3!$C$3:$C$7</c:f>
              <c:numCache>
                <c:formatCode>General</c:formatCode>
                <c:ptCount val="5"/>
                <c:pt idx="0">
                  <c:v>562</c:v>
                </c:pt>
                <c:pt idx="1">
                  <c:v>726</c:v>
                </c:pt>
                <c:pt idx="2">
                  <c:v>434</c:v>
                </c:pt>
                <c:pt idx="3">
                  <c:v>205</c:v>
                </c:pt>
                <c:pt idx="4">
                  <c:v>493</c:v>
                </c:pt>
              </c:numCache>
            </c:numRef>
          </c:val>
        </c:ser>
        <c:dLbls>
          <c:showLegendKey val="0"/>
          <c:showVal val="0"/>
          <c:showCatName val="0"/>
          <c:showSerName val="0"/>
          <c:showPercent val="0"/>
          <c:showBubbleSize val="0"/>
        </c:dLbls>
        <c:gapWidth val="261"/>
        <c:overlap val="-100"/>
        <c:axId val="217999232"/>
        <c:axId val="218030080"/>
      </c:barChart>
      <c:barChart>
        <c:barDir val="col"/>
        <c:grouping val="clustered"/>
        <c:varyColors val="0"/>
        <c:ser>
          <c:idx val="2"/>
          <c:order val="2"/>
          <c:tx>
            <c:v>% od vseh CK krav</c:v>
          </c:tx>
          <c:invertIfNegative val="0"/>
          <c:dLbls>
            <c:dLbl>
              <c:idx val="0"/>
              <c:layout/>
              <c:tx>
                <c:rich>
                  <a:bodyPr/>
                  <a:lstStyle/>
                  <a:p>
                    <a:r>
                      <a:rPr lang="en-US"/>
                      <a:t>30,3</a:t>
                    </a:r>
                    <a:r>
                      <a:rPr lang="sl-SI"/>
                      <a:t> %</a:t>
                    </a:r>
                    <a:endParaRPr lang="en-US"/>
                  </a:p>
                </c:rich>
              </c:tx>
              <c:showLegendKey val="0"/>
              <c:showVal val="1"/>
              <c:showCatName val="0"/>
              <c:showSerName val="0"/>
              <c:showPercent val="0"/>
              <c:showBubbleSize val="0"/>
            </c:dLbl>
            <c:dLbl>
              <c:idx val="1"/>
              <c:layout/>
              <c:tx>
                <c:rich>
                  <a:bodyPr/>
                  <a:lstStyle/>
                  <a:p>
                    <a:r>
                      <a:rPr lang="en-US"/>
                      <a:t>29,0</a:t>
                    </a:r>
                    <a:r>
                      <a:rPr lang="sl-SI"/>
                      <a:t> %</a:t>
                    </a:r>
                    <a:endParaRPr lang="en-US"/>
                  </a:p>
                </c:rich>
              </c:tx>
              <c:showLegendKey val="0"/>
              <c:showVal val="1"/>
              <c:showCatName val="0"/>
              <c:showSerName val="0"/>
              <c:showPercent val="0"/>
              <c:showBubbleSize val="0"/>
            </c:dLbl>
            <c:dLbl>
              <c:idx val="2"/>
              <c:layout>
                <c:manualLayout>
                  <c:x val="-1.0052271813429835E-2"/>
                  <c:y val="0"/>
                </c:manualLayout>
              </c:layout>
              <c:tx>
                <c:rich>
                  <a:bodyPr/>
                  <a:lstStyle/>
                  <a:p>
                    <a:r>
                      <a:rPr lang="en-US" sz="800"/>
                      <a:t>16,3</a:t>
                    </a:r>
                    <a:r>
                      <a:rPr lang="sl-SI" sz="800"/>
                      <a:t> %</a:t>
                    </a:r>
                    <a:endParaRPr lang="en-US" sz="800"/>
                  </a:p>
                </c:rich>
              </c:tx>
              <c:dLblPos val="outEnd"/>
              <c:showLegendKey val="0"/>
              <c:showVal val="1"/>
              <c:showCatName val="0"/>
              <c:showSerName val="0"/>
              <c:showPercent val="0"/>
              <c:showBubbleSize val="0"/>
            </c:dLbl>
            <c:dLbl>
              <c:idx val="3"/>
              <c:layout>
                <c:manualLayout>
                  <c:x val="-8.0418174507439419E-3"/>
                  <c:y val="1.2165450121654502E-2"/>
                </c:manualLayout>
              </c:layout>
              <c:tx>
                <c:rich>
                  <a:bodyPr/>
                  <a:lstStyle/>
                  <a:p>
                    <a:r>
                      <a:rPr lang="en-US" sz="800"/>
                      <a:t>9,0</a:t>
                    </a:r>
                    <a:r>
                      <a:rPr lang="sl-SI" sz="800"/>
                      <a:t> %</a:t>
                    </a:r>
                    <a:endParaRPr lang="en-US" sz="800"/>
                  </a:p>
                </c:rich>
              </c:tx>
              <c:dLblPos val="outEnd"/>
              <c:showLegendKey val="0"/>
              <c:showVal val="1"/>
              <c:showCatName val="0"/>
              <c:showSerName val="0"/>
              <c:showPercent val="0"/>
              <c:showBubbleSize val="0"/>
            </c:dLbl>
            <c:dLbl>
              <c:idx val="4"/>
              <c:layout/>
              <c:tx>
                <c:rich>
                  <a:bodyPr/>
                  <a:lstStyle/>
                  <a:p>
                    <a:r>
                      <a:rPr lang="en-US"/>
                      <a:t>15,3</a:t>
                    </a:r>
                    <a:r>
                      <a:rPr lang="sl-SI"/>
                      <a:t> %</a:t>
                    </a:r>
                    <a:endParaRPr lang="en-US"/>
                  </a:p>
                </c:rich>
              </c:tx>
              <c:showLegendKey val="0"/>
              <c:showVal val="1"/>
              <c:showCatName val="0"/>
              <c:showSerName val="0"/>
              <c:showPercent val="0"/>
              <c:showBubbleSize val="0"/>
            </c:dLbl>
            <c:txPr>
              <a:bodyPr/>
              <a:lstStyle/>
              <a:p>
                <a:pPr>
                  <a:defRPr sz="800"/>
                </a:pPr>
                <a:endParaRPr lang="sl-SI"/>
              </a:p>
            </c:txPr>
            <c:showLegendKey val="0"/>
            <c:showVal val="1"/>
            <c:showCatName val="0"/>
            <c:showSerName val="0"/>
            <c:showPercent val="0"/>
            <c:showBubbleSize val="0"/>
            <c:showLeaderLines val="0"/>
          </c:dLbls>
          <c:val>
            <c:numRef>
              <c:f>List3!$E$3:$E$7</c:f>
              <c:numCache>
                <c:formatCode>0.0</c:formatCode>
                <c:ptCount val="5"/>
                <c:pt idx="0">
                  <c:v>30.297510625379477</c:v>
                </c:pt>
                <c:pt idx="1">
                  <c:v>29.022465088038857</c:v>
                </c:pt>
                <c:pt idx="2">
                  <c:v>16.332726168791741</c:v>
                </c:pt>
                <c:pt idx="3">
                  <c:v>9.0467516697024895</c:v>
                </c:pt>
                <c:pt idx="4">
                  <c:v>15.300546448087433</c:v>
                </c:pt>
              </c:numCache>
            </c:numRef>
          </c:val>
        </c:ser>
        <c:dLbls>
          <c:showLegendKey val="0"/>
          <c:showVal val="0"/>
          <c:showCatName val="0"/>
          <c:showSerName val="0"/>
          <c:showPercent val="0"/>
          <c:showBubbleSize val="0"/>
        </c:dLbls>
        <c:gapWidth val="500"/>
        <c:overlap val="-100"/>
        <c:axId val="218032000"/>
        <c:axId val="218033536"/>
      </c:barChart>
      <c:catAx>
        <c:axId val="217999232"/>
        <c:scaling>
          <c:orientation val="minMax"/>
        </c:scaling>
        <c:delete val="0"/>
        <c:axPos val="b"/>
        <c:title>
          <c:tx>
            <c:rich>
              <a:bodyPr/>
              <a:lstStyle/>
              <a:p>
                <a:pPr>
                  <a:defRPr sz="800" baseline="0">
                    <a:latin typeface="Arial" pitchFamily="34" charset="0"/>
                  </a:defRPr>
                </a:pPr>
                <a:r>
                  <a:rPr lang="sl-SI" sz="800" baseline="0">
                    <a:latin typeface="Arial" pitchFamily="34" charset="0"/>
                  </a:rPr>
                  <a:t>Velikost črede (krave)</a:t>
                </a:r>
                <a:endParaRPr lang="en-US" sz="800" baseline="0">
                  <a:latin typeface="Arial" pitchFamily="34" charset="0"/>
                </a:endParaRPr>
              </a:p>
            </c:rich>
          </c:tx>
          <c:layout>
            <c:manualLayout>
              <c:xMode val="edge"/>
              <c:yMode val="edge"/>
              <c:x val="0.4014608246345564"/>
              <c:y val="0.85881308632041431"/>
            </c:manualLayout>
          </c:layout>
          <c:overlay val="0"/>
        </c:title>
        <c:numFmt formatCode="General" sourceLinked="1"/>
        <c:majorTickMark val="out"/>
        <c:minorTickMark val="none"/>
        <c:tickLblPos val="nextTo"/>
        <c:crossAx val="218030080"/>
        <c:crosses val="autoZero"/>
        <c:auto val="1"/>
        <c:lblAlgn val="ctr"/>
        <c:lblOffset val="100"/>
        <c:noMultiLvlLbl val="0"/>
      </c:catAx>
      <c:valAx>
        <c:axId val="218030080"/>
        <c:scaling>
          <c:orientation val="minMax"/>
        </c:scaling>
        <c:delete val="0"/>
        <c:axPos val="l"/>
        <c:majorGridlines/>
        <c:title>
          <c:tx>
            <c:rich>
              <a:bodyPr rot="-5400000" vert="horz"/>
              <a:lstStyle/>
              <a:p>
                <a:pPr>
                  <a:defRPr/>
                </a:pPr>
                <a:r>
                  <a:rPr lang="sl-SI"/>
                  <a:t>Število krav</a:t>
                </a:r>
              </a:p>
            </c:rich>
          </c:tx>
          <c:layout/>
          <c:overlay val="0"/>
        </c:title>
        <c:numFmt formatCode="General" sourceLinked="1"/>
        <c:majorTickMark val="out"/>
        <c:minorTickMark val="none"/>
        <c:tickLblPos val="nextTo"/>
        <c:crossAx val="217999232"/>
        <c:crosses val="autoZero"/>
        <c:crossBetween val="between"/>
      </c:valAx>
      <c:catAx>
        <c:axId val="218032000"/>
        <c:scaling>
          <c:orientation val="minMax"/>
        </c:scaling>
        <c:delete val="1"/>
        <c:axPos val="b"/>
        <c:majorTickMark val="out"/>
        <c:minorTickMark val="none"/>
        <c:tickLblPos val="nextTo"/>
        <c:crossAx val="218033536"/>
        <c:crosses val="autoZero"/>
        <c:auto val="1"/>
        <c:lblAlgn val="ctr"/>
        <c:lblOffset val="100"/>
        <c:noMultiLvlLbl val="0"/>
      </c:catAx>
      <c:valAx>
        <c:axId val="218033536"/>
        <c:scaling>
          <c:orientation val="minMax"/>
        </c:scaling>
        <c:delete val="0"/>
        <c:axPos val="r"/>
        <c:title>
          <c:tx>
            <c:rich>
              <a:bodyPr rot="-5400000" vert="horz"/>
              <a:lstStyle/>
              <a:p>
                <a:pPr>
                  <a:defRPr sz="800" baseline="0">
                    <a:latin typeface="Arial" pitchFamily="34" charset="0"/>
                    <a:cs typeface="Arial" pitchFamily="34" charset="0"/>
                  </a:defRPr>
                </a:pPr>
                <a:r>
                  <a:rPr lang="sl-SI" sz="800" baseline="0">
                    <a:latin typeface="Arial" pitchFamily="34" charset="0"/>
                    <a:cs typeface="Arial" pitchFamily="34" charset="0"/>
                  </a:rPr>
                  <a:t>% CK krav znotraj razreda  od vseh CK krav</a:t>
                </a:r>
              </a:p>
            </c:rich>
          </c:tx>
          <c:layout>
            <c:manualLayout>
              <c:xMode val="edge"/>
              <c:yMode val="edge"/>
              <c:x val="0.88516917894310265"/>
              <c:y val="6.0693462587249586E-2"/>
            </c:manualLayout>
          </c:layout>
          <c:overlay val="0"/>
        </c:title>
        <c:numFmt formatCode="0.0" sourceLinked="1"/>
        <c:majorTickMark val="out"/>
        <c:minorTickMark val="none"/>
        <c:tickLblPos val="nextTo"/>
        <c:crossAx val="218032000"/>
        <c:crosses val="max"/>
        <c:crossBetween val="between"/>
      </c:valAx>
    </c:plotArea>
    <c:legend>
      <c:legendPos val="r"/>
      <c:layout>
        <c:manualLayout>
          <c:xMode val="edge"/>
          <c:yMode val="edge"/>
          <c:x val="0.21870286576168929"/>
          <c:y val="0.88861839201399118"/>
          <c:w val="0.62895927601809953"/>
          <c:h val="0.10346926482354692"/>
        </c:manualLayout>
      </c:layout>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EF63471-11F7-47D3-9132-CA6058C4B0BF}" type="datetimeFigureOut">
              <a:rPr lang="sl-SI" smtClean="0"/>
              <a:t>5. 02. 2021</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EB33B7E-8A53-4803-910B-A5BD3C604D7E}" type="slidenum">
              <a:rPr lang="sl-SI" smtClean="0"/>
              <a:t>‹#›</a:t>
            </a:fld>
            <a:endParaRPr lang="sl-SI"/>
          </a:p>
        </p:txBody>
      </p:sp>
    </p:spTree>
    <p:extLst>
      <p:ext uri="{BB962C8B-B14F-4D97-AF65-F5344CB8AC3E}">
        <p14:creationId xmlns:p14="http://schemas.microsoft.com/office/powerpoint/2010/main" val="193937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27910A6-B555-451B-A718-A86BFEC1A059}" type="slidenum">
              <a:rPr lang="sl-SI" smtClean="0"/>
              <a:t>3</a:t>
            </a:fld>
            <a:endParaRPr lang="sl-SI"/>
          </a:p>
        </p:txBody>
      </p:sp>
    </p:spTree>
    <p:extLst>
      <p:ext uri="{BB962C8B-B14F-4D97-AF65-F5344CB8AC3E}">
        <p14:creationId xmlns:p14="http://schemas.microsoft.com/office/powerpoint/2010/main" val="372476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l-SI" sz="1200" dirty="0" smtClean="0"/>
              <a:t>Osnovni rejski cilj ohranjanja avtohtonih pasem domačih živali je njihovo ohranjanje v izvornem tipu. Zato je pri govedu </a:t>
            </a:r>
            <a:r>
              <a:rPr lang="sl-SI" sz="1200" dirty="0" err="1" smtClean="0"/>
              <a:t>cikaste</a:t>
            </a:r>
            <a:r>
              <a:rPr lang="sl-SI" sz="1200" dirty="0" smtClean="0"/>
              <a:t> pasme potrebno oblikovati populacijo te pasme iz tistih živali, ki izpolnjujejo želene rejske cilje. To so živali v </a:t>
            </a:r>
            <a:r>
              <a:rPr lang="sl-SI" sz="1200" dirty="0" err="1" smtClean="0"/>
              <a:t>cikastem</a:t>
            </a:r>
            <a:r>
              <a:rPr lang="sl-SI" sz="1200" dirty="0" smtClean="0"/>
              <a:t> (izvornem) tipu. Osnova in pomoč pri doseganju rejskih ciljev so zgodovinski viri, ki prikazujejo razvoj in oblikovanje pasme in so zato najboljša podlaga za strokovno usmeritev pasme. Posebno pozornost je potrebno usmeriti tudi v preprečevanje parjenja v sorodstvu. </a:t>
            </a:r>
          </a:p>
          <a:p>
            <a:pPr marL="0" indent="0" algn="just">
              <a:buNone/>
            </a:pPr>
            <a:endParaRPr lang="sl-SI" sz="1200" dirty="0" smtClean="0"/>
          </a:p>
          <a:p>
            <a:pPr algn="just"/>
            <a:r>
              <a:rPr lang="sl-SI" sz="1200" dirty="0" smtClean="0"/>
              <a:t>Živali naj bodo lahke, s tankimi kostmi in </a:t>
            </a:r>
            <a:r>
              <a:rPr lang="sl-SI" sz="1200" dirty="0" err="1" smtClean="0"/>
              <a:t>nerobustne</a:t>
            </a:r>
            <a:r>
              <a:rPr lang="sl-SI" sz="1200" dirty="0" smtClean="0"/>
              <a:t> konstitucije, v kombiniranem tipu z večjim poudarkom na prireji mleka. Živali naj bodo manjšega okvira in korektnih telesnih oblik. </a:t>
            </a:r>
            <a:r>
              <a:rPr lang="sl-SI" dirty="0" smtClean="0"/>
              <a:t>Za </a:t>
            </a:r>
            <a:r>
              <a:rPr lang="sl-SI" dirty="0" err="1" smtClean="0"/>
              <a:t>cikasto</a:t>
            </a:r>
            <a:r>
              <a:rPr lang="sl-SI" dirty="0" smtClean="0"/>
              <a:t> govedo je značilna relativno velika mlečnost (glede na telesno maso), velika </a:t>
            </a:r>
            <a:r>
              <a:rPr lang="sl-SI" dirty="0" err="1" smtClean="0"/>
              <a:t>konzumacijska</a:t>
            </a:r>
            <a:r>
              <a:rPr lang="sl-SI" dirty="0" smtClean="0"/>
              <a:t> sposobnost, zelo dobra konverzija, odlične pašne lastnosti, odlična konstitucija (življenjska sila – odpornost proti neugodnim vplivom okolja) in nezahtevnost za rejo. Pasma ima večino telesnih lastnosti, ki so pomembne in potrebne za rejo v težkih in skromnih pogojih reje, odlično izraženih. Živali odlikuje sposobnost prilagajanja na pašo na strmem terenu. Poudarjene morajo biti tiste sekundarne lastnosti, ki omogočajo dolgo življenjsko dobo ter odpornost in prilagodljivost na težke in skromne pogoje reje, sposobnost paše na hribovskih in gorskih pašnikih. Zaželena je velika odpornost na bolezni, dolga življenjska doba, dobra plodnost, lahke telitve ter močno izražen materinski čut. </a:t>
            </a:r>
            <a:endParaRPr lang="sl-SI" sz="1200" dirty="0" smtClean="0"/>
          </a:p>
          <a:p>
            <a:endParaRPr lang="sl-SI" dirty="0" smtClean="0"/>
          </a:p>
          <a:p>
            <a:r>
              <a:rPr lang="sl-SI" dirty="0" smtClean="0"/>
              <a:t>Splošna navodila iz banove uredbe:  Barva in razdelitev barv naj se presoja s stališča, da je tem bolje, čim bolj prevladuje temeljna rjava barva nad belo, in to tudi tedaj, če se pojavljajo na belem polju rjave lise ali če je bela hrbtna proga prekinjena.  Premočno razširjenje bele barve nakazuje oslabljeno konstitucijo in se rado podeduje. Pri bikih je v tem pogledu strože soditi kakor pri kravah.  Nekdanja prevelika strogost ni v skladu z modernimi rejskimi načeli za odbiro živali po obliki in koristnosti niti z novejšimi izsledki o barvi domačih živali. </a:t>
            </a:r>
            <a:r>
              <a:rPr lang="sl-SI" smtClean="0"/>
              <a:t>Edino bela (ožja ali širša) hrbtna in trebušna proga se mora zahtevati, ker je to zunanji znak pasemske pripadnosti. </a:t>
            </a:r>
            <a:endParaRPr lang="sl-SI" dirty="0"/>
          </a:p>
        </p:txBody>
      </p:sp>
      <p:sp>
        <p:nvSpPr>
          <p:cNvPr id="4" name="Slide Number Placeholder 3"/>
          <p:cNvSpPr>
            <a:spLocks noGrp="1"/>
          </p:cNvSpPr>
          <p:nvPr>
            <p:ph type="sldNum" sz="quarter" idx="10"/>
          </p:nvPr>
        </p:nvSpPr>
        <p:spPr/>
        <p:txBody>
          <a:bodyPr/>
          <a:lstStyle/>
          <a:p>
            <a:fld id="{C6B553E0-615B-4368-9595-60880B89C9E5}" type="slidenum">
              <a:rPr lang="sl-SI" smtClean="0"/>
              <a:pPr/>
              <a:t>24</a:t>
            </a:fld>
            <a:endParaRPr lang="sl-SI"/>
          </a:p>
        </p:txBody>
      </p:sp>
    </p:spTree>
    <p:extLst>
      <p:ext uri="{BB962C8B-B14F-4D97-AF65-F5344CB8AC3E}">
        <p14:creationId xmlns:p14="http://schemas.microsoft.com/office/powerpoint/2010/main" val="318415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94DDDD3-BEDD-45AC-ACB5-F4352B606A3D}" type="slidenum">
              <a:rPr lang="sl-SI" smtClean="0"/>
              <a:t>26</a:t>
            </a:fld>
            <a:endParaRPr lang="sl-SI"/>
          </a:p>
        </p:txBody>
      </p:sp>
    </p:spTree>
    <p:extLst>
      <p:ext uri="{BB962C8B-B14F-4D97-AF65-F5344CB8AC3E}">
        <p14:creationId xmlns:p14="http://schemas.microsoft.com/office/powerpoint/2010/main" val="343903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D0F1623D-C0DF-4B80-AE90-8CE68F4F2331}" type="datetimeFigureOut">
              <a:rPr lang="sl-SI" smtClean="0"/>
              <a:t>5. 02. 2021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131290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0F1623D-C0DF-4B80-AE90-8CE68F4F2331}" type="datetimeFigureOut">
              <a:rPr lang="sl-SI" smtClean="0"/>
              <a:t>5. 02. 2021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140510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0F1623D-C0DF-4B80-AE90-8CE68F4F2331}" type="datetimeFigureOut">
              <a:rPr lang="sl-SI" smtClean="0"/>
              <a:t>5. 02. 2021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79347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0F1623D-C0DF-4B80-AE90-8CE68F4F2331}" type="datetimeFigureOut">
              <a:rPr lang="sl-SI" smtClean="0"/>
              <a:t>5. 02. 2021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16237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D0F1623D-C0DF-4B80-AE90-8CE68F4F2331}" type="datetimeFigureOut">
              <a:rPr lang="sl-SI" smtClean="0"/>
              <a:t>5. 02. 2021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106044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D0F1623D-C0DF-4B80-AE90-8CE68F4F2331}" type="datetimeFigureOut">
              <a:rPr lang="sl-SI" smtClean="0"/>
              <a:t>5. 02. 2021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20421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D0F1623D-C0DF-4B80-AE90-8CE68F4F2331}" type="datetimeFigureOut">
              <a:rPr lang="sl-SI" smtClean="0"/>
              <a:t>5. 02. 2021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94879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D0F1623D-C0DF-4B80-AE90-8CE68F4F2331}" type="datetimeFigureOut">
              <a:rPr lang="sl-SI" smtClean="0"/>
              <a:t>5. 02. 2021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199318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D0F1623D-C0DF-4B80-AE90-8CE68F4F2331}" type="datetimeFigureOut">
              <a:rPr lang="sl-SI" smtClean="0"/>
              <a:t>5. 02. 2021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133022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D0F1623D-C0DF-4B80-AE90-8CE68F4F2331}" type="datetimeFigureOut">
              <a:rPr lang="sl-SI" smtClean="0"/>
              <a:t>5. 02. 2021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392717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D0F1623D-C0DF-4B80-AE90-8CE68F4F2331}" type="datetimeFigureOut">
              <a:rPr lang="sl-SI" smtClean="0"/>
              <a:t>5. 02. 2021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78E207D-24C0-4C74-88ED-139567D15E59}" type="slidenum">
              <a:rPr lang="sl-SI" smtClean="0"/>
              <a:t>‹#›</a:t>
            </a:fld>
            <a:endParaRPr lang="sl-SI"/>
          </a:p>
        </p:txBody>
      </p:sp>
    </p:spTree>
    <p:extLst>
      <p:ext uri="{BB962C8B-B14F-4D97-AF65-F5344CB8AC3E}">
        <p14:creationId xmlns:p14="http://schemas.microsoft.com/office/powerpoint/2010/main" val="17142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1623D-C0DF-4B80-AE90-8CE68F4F2331}" type="datetimeFigureOut">
              <a:rPr lang="sl-SI" smtClean="0"/>
              <a:t>5. 02. 2021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E207D-24C0-4C74-88ED-139567D15E59}" type="slidenum">
              <a:rPr lang="sl-SI" smtClean="0"/>
              <a:t>‹#›</a:t>
            </a:fld>
            <a:endParaRPr lang="sl-SI"/>
          </a:p>
        </p:txBody>
      </p:sp>
    </p:spTree>
    <p:extLst>
      <p:ext uri="{BB962C8B-B14F-4D97-AF65-F5344CB8AC3E}">
        <p14:creationId xmlns:p14="http://schemas.microsoft.com/office/powerpoint/2010/main" val="226442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11560" y="188640"/>
            <a:ext cx="7772400" cy="3672408"/>
          </a:xfrm>
        </p:spPr>
        <p:txBody>
          <a:bodyPr>
            <a:normAutofit fontScale="90000"/>
          </a:bodyPr>
          <a:lstStyle/>
          <a:p>
            <a:r>
              <a:rPr lang="sl-SI" dirty="0" smtClean="0"/>
              <a:t/>
            </a:r>
            <a:br>
              <a:rPr lang="sl-SI" dirty="0" smtClean="0"/>
            </a:br>
            <a:r>
              <a:rPr lang="sl-SI" b="1" dirty="0" smtClean="0"/>
              <a:t>VSEBINSKO POROČILO (STROKOVNI DEL) ZA 2020 IN PROGRAM ZA 2021</a:t>
            </a:r>
            <a:r>
              <a:rPr lang="sl-SI" dirty="0" smtClean="0"/>
              <a:t/>
            </a:r>
            <a:br>
              <a:rPr lang="sl-SI" dirty="0" smtClean="0"/>
            </a:br>
            <a:r>
              <a:rPr lang="sl-SI" dirty="0" smtClean="0"/>
              <a:t/>
            </a:r>
            <a:br>
              <a:rPr lang="sl-SI" dirty="0" smtClean="0"/>
            </a:br>
            <a:r>
              <a:rPr lang="sl-SI" sz="3100" b="1" dirty="0" smtClean="0"/>
              <a:t>Matjaž Hribar</a:t>
            </a:r>
            <a:r>
              <a:rPr lang="sl-SI" sz="3100" dirty="0" smtClean="0"/>
              <a:t>, KGZS – Zavod Ljubljana,</a:t>
            </a:r>
            <a:r>
              <a:rPr lang="sl-SI" sz="3600" dirty="0" smtClean="0"/>
              <a:t/>
            </a:r>
            <a:br>
              <a:rPr lang="sl-SI" sz="3600" dirty="0" smtClean="0"/>
            </a:br>
            <a:r>
              <a:rPr lang="sl-SI" sz="3100" dirty="0" smtClean="0"/>
              <a:t>strokovni vodja in tajnik Rejskega Društva CIKA</a:t>
            </a:r>
            <a:br>
              <a:rPr lang="sl-SI" sz="3100" dirty="0" smtClean="0"/>
            </a:br>
            <a:r>
              <a:rPr lang="sl-SI" sz="3100" b="1" dirty="0" smtClean="0"/>
              <a:t>Janez Mrak</a:t>
            </a:r>
            <a:r>
              <a:rPr lang="sl-SI" sz="3100" dirty="0" smtClean="0"/>
              <a:t>, predsednik Rejskega Društva CIKA</a:t>
            </a:r>
            <a:br>
              <a:rPr lang="sl-SI" sz="3100" dirty="0" smtClean="0"/>
            </a:br>
            <a:endParaRPr lang="sl-SI" sz="3100" dirty="0"/>
          </a:p>
        </p:txBody>
      </p:sp>
      <p:pic>
        <p:nvPicPr>
          <p:cNvPr id="4" name="Picture 2" descr="C:\Users\uporabnik\Documents\nerazporejeno\PRO CIKA (Logotipi)\Logotip CK (jpg) 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79" y="4005064"/>
            <a:ext cx="201622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24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751674353"/>
              </p:ext>
            </p:extLst>
          </p:nvPr>
        </p:nvGraphicFramePr>
        <p:xfrm>
          <a:off x="539552" y="404663"/>
          <a:ext cx="8208913" cy="6256518"/>
        </p:xfrm>
        <a:graphic>
          <a:graphicData uri="http://schemas.openxmlformats.org/drawingml/2006/table">
            <a:tbl>
              <a:tblPr firstRow="1" firstCol="1" lastRow="1" lastCol="1" bandRow="1" bandCol="1"/>
              <a:tblGrid>
                <a:gridCol w="438005"/>
                <a:gridCol w="2441021"/>
                <a:gridCol w="2325367"/>
                <a:gridCol w="789887"/>
                <a:gridCol w="546275"/>
                <a:gridCol w="1668358"/>
              </a:tblGrid>
              <a:tr h="936000">
                <a:tc>
                  <a:txBody>
                    <a:bodyPr/>
                    <a:lstStyle/>
                    <a:p>
                      <a:pPr algn="just">
                        <a:lnSpc>
                          <a:spcPct val="115000"/>
                        </a:lnSpc>
                        <a:spcAft>
                          <a:spcPts val="0"/>
                        </a:spcAft>
                      </a:pPr>
                      <a:endParaRPr lang="sl-SI" sz="1100" smtClean="0">
                        <a:effectLst/>
                        <a:latin typeface="Calibri"/>
                        <a:ea typeface="Calibri"/>
                        <a:cs typeface="Times New Roman"/>
                      </a:endParaRPr>
                    </a:p>
                    <a:p>
                      <a:pPr algn="just">
                        <a:lnSpc>
                          <a:spcPct val="115000"/>
                        </a:lnSpc>
                        <a:spcAft>
                          <a:spcPts val="0"/>
                        </a:spcAft>
                      </a:pPr>
                      <a:r>
                        <a:rPr lang="sl-SI" sz="1100" smtClean="0">
                          <a:effectLst/>
                          <a:latin typeface="Calibri"/>
                          <a:ea typeface="Calibri"/>
                          <a:cs typeface="Times New Roman"/>
                        </a:rPr>
                        <a:t>39.</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100" b="1" dirty="0" smtClean="0">
                          <a:effectLst/>
                          <a:latin typeface="Calibri"/>
                          <a:ea typeface="Calibri"/>
                          <a:cs typeface="Times New Roman"/>
                        </a:rPr>
                        <a:t>MURKA SI 14440029</a:t>
                      </a:r>
                    </a:p>
                    <a:p>
                      <a:pPr algn="just">
                        <a:lnSpc>
                          <a:spcPct val="115000"/>
                        </a:lnSpc>
                        <a:spcAft>
                          <a:spcPts val="0"/>
                        </a:spcAft>
                      </a:pPr>
                      <a:r>
                        <a:rPr lang="sl-SI" sz="1100" dirty="0" smtClean="0">
                          <a:effectLst/>
                          <a:latin typeface="Calibri"/>
                          <a:ea typeface="Calibri"/>
                          <a:cs typeface="Times New Roman"/>
                        </a:rPr>
                        <a:t>Rojstvo: 11.4.2014</a:t>
                      </a:r>
                    </a:p>
                    <a:p>
                      <a:pPr algn="just">
                        <a:lnSpc>
                          <a:spcPct val="115000"/>
                        </a:lnSpc>
                        <a:spcAft>
                          <a:spcPts val="0"/>
                        </a:spcAft>
                      </a:pPr>
                      <a:r>
                        <a:rPr lang="sl-SI" sz="1100" dirty="0" smtClean="0">
                          <a:effectLst/>
                          <a:latin typeface="Calibri"/>
                          <a:ea typeface="Calibri"/>
                          <a:cs typeface="Times New Roman"/>
                        </a:rPr>
                        <a:t>O:</a:t>
                      </a:r>
                      <a:r>
                        <a:rPr lang="sl-SI" sz="1100" baseline="0" dirty="0" smtClean="0">
                          <a:effectLst/>
                          <a:latin typeface="Calibri"/>
                          <a:ea typeface="Calibri"/>
                          <a:cs typeface="Times New Roman"/>
                        </a:rPr>
                        <a:t> Modrijan 853088</a:t>
                      </a:r>
                    </a:p>
                    <a:p>
                      <a:pPr algn="just">
                        <a:lnSpc>
                          <a:spcPct val="115000"/>
                        </a:lnSpc>
                        <a:spcAft>
                          <a:spcPts val="0"/>
                        </a:spcAft>
                      </a:pPr>
                      <a:r>
                        <a:rPr lang="sl-SI" sz="1100" baseline="0" dirty="0" smtClean="0">
                          <a:effectLst/>
                          <a:latin typeface="Calibri"/>
                          <a:ea typeface="Calibri"/>
                          <a:cs typeface="Times New Roman"/>
                        </a:rPr>
                        <a:t>M: </a:t>
                      </a:r>
                      <a:r>
                        <a:rPr lang="sl-SI" sz="1100" baseline="0" dirty="0" err="1" smtClean="0">
                          <a:effectLst/>
                          <a:latin typeface="Calibri"/>
                          <a:ea typeface="Calibri"/>
                          <a:cs typeface="Times New Roman"/>
                        </a:rPr>
                        <a:t>Novoletnica</a:t>
                      </a:r>
                      <a:r>
                        <a:rPr lang="sl-SI" sz="1100" baseline="0" dirty="0" smtClean="0">
                          <a:effectLst/>
                          <a:latin typeface="Calibri"/>
                          <a:ea typeface="Calibri"/>
                          <a:cs typeface="Times New Roman"/>
                        </a:rPr>
                        <a:t> SI 93260297</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sl-SI" sz="1100" dirty="0" smtClean="0">
                        <a:effectLst/>
                        <a:latin typeface="Calibri"/>
                        <a:ea typeface="Calibri"/>
                        <a:cs typeface="Times New Roman"/>
                      </a:endParaRPr>
                    </a:p>
                    <a:p>
                      <a:pPr algn="just">
                        <a:lnSpc>
                          <a:spcPct val="115000"/>
                        </a:lnSpc>
                        <a:spcAft>
                          <a:spcPts val="0"/>
                        </a:spcAft>
                      </a:pPr>
                      <a:r>
                        <a:rPr lang="sl-SI" sz="1100" dirty="0" smtClean="0">
                          <a:effectLst/>
                          <a:latin typeface="Calibri"/>
                          <a:ea typeface="Calibri"/>
                          <a:cs typeface="Times New Roman"/>
                        </a:rPr>
                        <a:t>Šturm Bojan</a:t>
                      </a:r>
                    </a:p>
                    <a:p>
                      <a:pPr algn="just">
                        <a:lnSpc>
                          <a:spcPct val="115000"/>
                        </a:lnSpc>
                        <a:spcAft>
                          <a:spcPts val="0"/>
                        </a:spcAft>
                      </a:pPr>
                      <a:r>
                        <a:rPr lang="sl-SI" sz="1100" dirty="0" smtClean="0">
                          <a:effectLst/>
                          <a:latin typeface="Calibri"/>
                          <a:ea typeface="Calibri"/>
                          <a:cs typeface="Times New Roman"/>
                        </a:rPr>
                        <a:t>Volarje 31</a:t>
                      </a:r>
                    </a:p>
                    <a:p>
                      <a:pPr algn="just">
                        <a:lnSpc>
                          <a:spcPct val="115000"/>
                        </a:lnSpc>
                        <a:spcAft>
                          <a:spcPts val="0"/>
                        </a:spcAft>
                      </a:pPr>
                      <a:r>
                        <a:rPr lang="sl-SI" sz="1100" dirty="0" smtClean="0">
                          <a:effectLst/>
                          <a:latin typeface="Calibri"/>
                          <a:ea typeface="Calibri"/>
                          <a:cs typeface="Times New Roman"/>
                        </a:rPr>
                        <a:t>5220</a:t>
                      </a:r>
                      <a:r>
                        <a:rPr lang="sl-SI" sz="1100" baseline="0" dirty="0" smtClean="0">
                          <a:effectLst/>
                          <a:latin typeface="Calibri"/>
                          <a:ea typeface="Calibri"/>
                          <a:cs typeface="Times New Roman"/>
                        </a:rPr>
                        <a:t> Tolmin</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100" b="1" dirty="0" smtClean="0">
                          <a:effectLst/>
                          <a:latin typeface="Calibri"/>
                          <a:ea typeface="Calibri"/>
                          <a:cs typeface="Times New Roman"/>
                        </a:rPr>
                        <a:t>BM</a:t>
                      </a:r>
                    </a:p>
                    <a:p>
                      <a:pPr algn="just">
                        <a:lnSpc>
                          <a:spcPct val="115000"/>
                        </a:lnSpc>
                        <a:spcAft>
                          <a:spcPts val="0"/>
                        </a:spcAft>
                      </a:pPr>
                      <a:r>
                        <a:rPr lang="sl-SI" sz="1100" b="1" dirty="0" smtClean="0">
                          <a:effectLst/>
                          <a:latin typeface="Calibri"/>
                          <a:ea typeface="Calibri"/>
                          <a:cs typeface="Times New Roman"/>
                        </a:rPr>
                        <a:t>2018</a:t>
                      </a:r>
                      <a:endParaRPr lang="sl-SI" sz="1100" b="1"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100" dirty="0" smtClean="0">
                          <a:effectLst/>
                          <a:latin typeface="Calibri"/>
                          <a:ea typeface="Calibri"/>
                          <a:cs typeface="Times New Roman"/>
                        </a:rPr>
                        <a:t>125</a:t>
                      </a:r>
                    </a:p>
                    <a:p>
                      <a:pPr algn="just">
                        <a:lnSpc>
                          <a:spcPct val="115000"/>
                        </a:lnSpc>
                        <a:spcAft>
                          <a:spcPts val="0"/>
                        </a:spcAft>
                      </a:pPr>
                      <a:r>
                        <a:rPr lang="sl-SI" sz="1100" dirty="0" smtClean="0">
                          <a:effectLst/>
                          <a:latin typeface="Calibri"/>
                          <a:ea typeface="Calibri"/>
                          <a:cs typeface="Times New Roman"/>
                        </a:rPr>
                        <a:t>128</a:t>
                      </a:r>
                    </a:p>
                    <a:p>
                      <a:pPr algn="just">
                        <a:lnSpc>
                          <a:spcPct val="115000"/>
                        </a:lnSpc>
                        <a:spcAft>
                          <a:spcPts val="0"/>
                        </a:spcAft>
                      </a:pPr>
                      <a:r>
                        <a:rPr lang="sl-SI" sz="1100" dirty="0" smtClean="0">
                          <a:effectLst/>
                          <a:latin typeface="Calibri"/>
                          <a:ea typeface="Calibri"/>
                          <a:cs typeface="Times New Roman"/>
                        </a:rPr>
                        <a:t>124</a:t>
                      </a:r>
                    </a:p>
                    <a:p>
                      <a:pPr algn="just">
                        <a:lnSpc>
                          <a:spcPct val="115000"/>
                        </a:lnSpc>
                        <a:spcAft>
                          <a:spcPts val="0"/>
                        </a:spcAft>
                      </a:pPr>
                      <a:r>
                        <a:rPr lang="sl-SI" sz="1100" dirty="0" smtClean="0">
                          <a:effectLst/>
                          <a:latin typeface="Calibri"/>
                          <a:ea typeface="Calibri"/>
                          <a:cs typeface="Times New Roman"/>
                        </a:rPr>
                        <a:t>181</a:t>
                      </a:r>
                    </a:p>
                    <a:p>
                      <a:pPr algn="just">
                        <a:lnSpc>
                          <a:spcPct val="115000"/>
                        </a:lnSpc>
                        <a:spcAft>
                          <a:spcPts val="0"/>
                        </a:spcAft>
                      </a:pP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100" smtClean="0">
                          <a:effectLst/>
                          <a:latin typeface="Calibri"/>
                          <a:ea typeface="Calibri"/>
                          <a:cs typeface="Times New Roman"/>
                        </a:rPr>
                        <a:t>BIL 854184</a:t>
                      </a:r>
                    </a:p>
                    <a:p>
                      <a:pPr algn="just">
                        <a:lnSpc>
                          <a:spcPct val="115000"/>
                        </a:lnSpc>
                        <a:spcAft>
                          <a:spcPts val="0"/>
                        </a:spcAft>
                      </a:pPr>
                      <a:r>
                        <a:rPr lang="sl-SI" sz="1100" smtClean="0">
                          <a:effectLst/>
                          <a:latin typeface="Calibri"/>
                          <a:ea typeface="Calibri"/>
                          <a:cs typeface="Times New Roman"/>
                        </a:rPr>
                        <a:t>JARC 854286</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algn="just">
                        <a:lnSpc>
                          <a:spcPct val="115000"/>
                        </a:lnSpc>
                        <a:spcAft>
                          <a:spcPts val="0"/>
                        </a:spcAft>
                      </a:pPr>
                      <a:r>
                        <a:rPr lang="sl-SI" sz="1000" dirty="0" smtClean="0">
                          <a:effectLst/>
                          <a:latin typeface="Tahoma"/>
                          <a:ea typeface="Times New Roman"/>
                          <a:cs typeface="Times New Roman"/>
                        </a:rPr>
                        <a:t> </a:t>
                      </a:r>
                      <a:endParaRPr lang="sl-SI" sz="1100" dirty="0" smtClean="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40.</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smtClean="0">
                          <a:effectLst/>
                          <a:latin typeface="Tahoma"/>
                          <a:ea typeface="Times New Roman"/>
                          <a:cs typeface="Times New Roman"/>
                        </a:rPr>
                        <a:t>SI 74371622</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Rojstvo: 17.4.2014</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O: Stol 853210</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M: Šmarna SI 53532170</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smtClean="0">
                          <a:effectLst/>
                          <a:latin typeface="Tahoma"/>
                          <a:ea typeface="Times New Roman"/>
                          <a:cs typeface="Times New Roman"/>
                        </a:rPr>
                        <a:t> </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Pazlar Marko</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Mlinska cesta 13</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4260 Bled</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smtClean="0">
                          <a:effectLst/>
                          <a:latin typeface="Tahoma"/>
                          <a:ea typeface="Times New Roman"/>
                          <a:cs typeface="Times New Roman"/>
                        </a:rPr>
                        <a:t>BM</a:t>
                      </a:r>
                      <a:endParaRPr lang="sl-SI" sz="1100" smtClean="0">
                        <a:effectLst/>
                        <a:latin typeface="Calibri"/>
                        <a:ea typeface="Calibri"/>
                        <a:cs typeface="Times New Roman"/>
                      </a:endParaRPr>
                    </a:p>
                    <a:p>
                      <a:pPr algn="just">
                        <a:lnSpc>
                          <a:spcPct val="115000"/>
                        </a:lnSpc>
                        <a:spcAft>
                          <a:spcPts val="0"/>
                        </a:spcAft>
                      </a:pPr>
                      <a:r>
                        <a:rPr lang="sl-SI" sz="1000" b="1" smtClean="0">
                          <a:effectLst/>
                          <a:latin typeface="Tahoma"/>
                          <a:ea typeface="Times New Roman"/>
                          <a:cs typeface="Times New Roman"/>
                        </a:rPr>
                        <a:t>2018</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smtClean="0">
                          <a:effectLst/>
                          <a:latin typeface="Tahoma"/>
                          <a:ea typeface="Times New Roman"/>
                          <a:cs typeface="Times New Roman"/>
                        </a:rPr>
                        <a:t>124</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127</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123</a:t>
                      </a:r>
                      <a:endParaRPr lang="sl-SI" sz="1100" smtClean="0">
                        <a:effectLst/>
                        <a:latin typeface="Calibri"/>
                        <a:ea typeface="Calibri"/>
                        <a:cs typeface="Times New Roman"/>
                      </a:endParaRPr>
                    </a:p>
                    <a:p>
                      <a:pPr algn="just">
                        <a:lnSpc>
                          <a:spcPct val="115000"/>
                        </a:lnSpc>
                        <a:spcAft>
                          <a:spcPts val="0"/>
                        </a:spcAft>
                      </a:pPr>
                      <a:r>
                        <a:rPr lang="sl-SI" sz="1000" smtClean="0">
                          <a:effectLst/>
                          <a:latin typeface="Tahoma"/>
                          <a:ea typeface="Times New Roman"/>
                          <a:cs typeface="Times New Roman"/>
                        </a:rPr>
                        <a:t>173</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smtClean="0">
                          <a:effectLst/>
                          <a:latin typeface="Tahoma"/>
                          <a:ea typeface="Times New Roman"/>
                          <a:cs typeface="Times New Roman"/>
                        </a:rPr>
                        <a:t>MIKO 854610</a:t>
                      </a:r>
                      <a:endParaRPr lang="sl-SI" sz="1100" dirty="0" smtClean="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TIM 854622</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41.</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44465854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30.4.2014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Nato 853031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Srna SI 53192042</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Matk Vida Mihaela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Robanov kot 39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3335 Solčava</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162</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42.</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DETALA SI 04468552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19.5.2014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Solčavski 853029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Jagoda SI 73592921</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err="1">
                          <a:effectLst/>
                          <a:latin typeface="Tahoma"/>
                          <a:ea typeface="Times New Roman"/>
                          <a:cs typeface="Times New Roman"/>
                        </a:rPr>
                        <a:t>Kemperl</a:t>
                      </a:r>
                      <a:r>
                        <a:rPr lang="sl-SI" sz="1000" dirty="0">
                          <a:effectLst/>
                          <a:latin typeface="Tahoma"/>
                          <a:ea typeface="Times New Roman"/>
                          <a:cs typeface="Times New Roman"/>
                        </a:rPr>
                        <a:t> Janez</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Županje njive 21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1242 Stahovica</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2018</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178</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NEDO 853853</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43.</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34387047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27.6.2014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Rudolf 853293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SI 33531906</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err="1">
                          <a:effectLst/>
                          <a:latin typeface="Tahoma"/>
                          <a:ea typeface="Times New Roman"/>
                          <a:cs typeface="Times New Roman"/>
                        </a:rPr>
                        <a:t>Premru</a:t>
                      </a:r>
                      <a:r>
                        <a:rPr lang="sl-SI" sz="1000" dirty="0">
                          <a:effectLst/>
                          <a:latin typeface="Tahoma"/>
                          <a:ea typeface="Times New Roman"/>
                          <a:cs typeface="Times New Roman"/>
                        </a:rPr>
                        <a:t> Miha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Jenkova ulica 16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6230 Postojna</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177</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44.</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54385706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14.7.2014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Stol 853210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Srna SI 13524854</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Kenda Marko</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Bača pri Podbrdu 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5243 Podbrdo </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2018</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166</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45.</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PLANINKA SI 04280060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31.7.2017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Grom 853271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Punči SI 33520092</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Štimec Barbara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Krkovo nad faro 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1336 Kostel</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2018</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169</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084">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46.</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AJKA SI 64383617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16.12.2014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Gallileo</a:t>
                      </a:r>
                      <a:r>
                        <a:rPr lang="sl-SI" sz="1000" dirty="0">
                          <a:effectLst/>
                          <a:latin typeface="Tahoma"/>
                          <a:ea typeface="Times New Roman"/>
                          <a:cs typeface="Times New Roman"/>
                        </a:rPr>
                        <a:t> 852221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Ajda SI 53091556</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Cencelj Anica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Jeronim 50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3305 Vransko</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2018</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130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171</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78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4273596628"/>
              </p:ext>
            </p:extLst>
          </p:nvPr>
        </p:nvGraphicFramePr>
        <p:xfrm>
          <a:off x="395536" y="358301"/>
          <a:ext cx="8280920" cy="6232542"/>
        </p:xfrm>
        <a:graphic>
          <a:graphicData uri="http://schemas.openxmlformats.org/drawingml/2006/table">
            <a:tbl>
              <a:tblPr firstRow="1" firstCol="1" lastRow="1" lastCol="1" bandRow="1" bandCol="1"/>
              <a:tblGrid>
                <a:gridCol w="441847"/>
                <a:gridCol w="2462432"/>
                <a:gridCol w="2345764"/>
                <a:gridCol w="796816"/>
                <a:gridCol w="551068"/>
                <a:gridCol w="1682993"/>
              </a:tblGrid>
              <a:tr h="73879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47.</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94536984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10.1.2015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Sest 853072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Zvonka SI 83715956</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Štefančič Blaž</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Fara 2a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1336 Kostel</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2020</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155</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9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48.</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44556224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15.1.2015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Sandokan</a:t>
                      </a:r>
                      <a:r>
                        <a:rPr lang="sl-SI" sz="1000" dirty="0">
                          <a:effectLst/>
                          <a:latin typeface="Tahoma"/>
                          <a:ea typeface="Times New Roman"/>
                          <a:cs typeface="Times New Roman"/>
                        </a:rPr>
                        <a:t> 853538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Cika SI 83454022</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err="1">
                          <a:effectLst/>
                          <a:latin typeface="Tahoma"/>
                          <a:ea typeface="Times New Roman"/>
                          <a:cs typeface="Times New Roman"/>
                        </a:rPr>
                        <a:t>Švalj</a:t>
                      </a:r>
                      <a:r>
                        <a:rPr lang="sl-SI" sz="1000" dirty="0">
                          <a:effectLst/>
                          <a:latin typeface="Tahoma"/>
                          <a:ea typeface="Times New Roman"/>
                          <a:cs typeface="Times New Roman"/>
                        </a:rPr>
                        <a:t> Jože</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Orehovec 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8311 Kostanjevica na Krki</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2018</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187</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NEDO 853853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9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49.</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RESKA SI 04587233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1.2.2015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Mario 853290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Roža SI 53984326</a:t>
                      </a:r>
                      <a:r>
                        <a:rPr lang="sl-SI" sz="1000" b="1" dirty="0">
                          <a:effectLst/>
                          <a:latin typeface="Tahoma"/>
                          <a:ea typeface="Times New Roman"/>
                          <a:cs typeface="Times New Roman"/>
                        </a:rPr>
                        <a:t> </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Šturm Bojan</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Volarje 31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6220 Tolmin</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178</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ROMI 854352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92">
                <a:tc>
                  <a:txBody>
                    <a:bodyPr/>
                    <a:lstStyle/>
                    <a:p>
                      <a:pPr algn="just">
                        <a:lnSpc>
                          <a:spcPct val="115000"/>
                        </a:lnSpc>
                        <a:spcAft>
                          <a:spcPts val="0"/>
                        </a:spcAft>
                      </a:pPr>
                      <a:r>
                        <a:rPr lang="sl-SI" sz="1000" dirty="0" smtClean="0">
                          <a:effectLst/>
                          <a:latin typeface="Tahoma"/>
                          <a:ea typeface="Times New Roman"/>
                          <a:cs typeface="Times New Roman"/>
                        </a:rPr>
                        <a:t>50.</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MARINKA SI 94488881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9.2.2015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Dino</a:t>
                      </a:r>
                      <a:r>
                        <a:rPr lang="sl-SI" sz="1000" dirty="0">
                          <a:effectLst/>
                          <a:latin typeface="Tahoma"/>
                          <a:ea typeface="Times New Roman"/>
                          <a:cs typeface="Times New Roman"/>
                        </a:rPr>
                        <a:t> 853413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Mavra SI 93976404</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Kreže Jože</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Podkraj 33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1430 Hrastnik</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2021</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170</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BIL 854184</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9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51.</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RESA SI 14573882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15.4.2015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Mrk 853474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SI 44118868</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Sitar Simona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Volčji Potok 35a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1236 Radomlje</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175</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ROMI 854352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BIL 854184</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490">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52.</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GENOVEFA SI 64585785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27.4.2015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Muri 853746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Gora SI 44335513</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Košir Karničar Marijana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Zgornje Jezersko 104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4206 Zgornje Jezersko</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173</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9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53.</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64551973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23.6.2015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Dunaj 853739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SI 94247316</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err="1">
                          <a:effectLst/>
                          <a:latin typeface="Tahoma"/>
                          <a:ea typeface="Times New Roman"/>
                          <a:cs typeface="Times New Roman"/>
                        </a:rPr>
                        <a:t>Kalister</a:t>
                      </a:r>
                      <a:r>
                        <a:rPr lang="sl-SI" sz="1000" dirty="0">
                          <a:effectLst/>
                          <a:latin typeface="Tahoma"/>
                          <a:ea typeface="Times New Roman"/>
                          <a:cs typeface="Times New Roman"/>
                        </a:rPr>
                        <a:t> Boštjan</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Knežak 114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6253 Knežak</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2018</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173</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NRDO 853853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NINKO 854045</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79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54.</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TIA SI 04374299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2.10.2015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Doni 853506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SI 94128240</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Kosovelj Mitja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Zagrajec 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6223 Komen</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2020</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169</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9273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2044642979"/>
              </p:ext>
            </p:extLst>
          </p:nvPr>
        </p:nvGraphicFramePr>
        <p:xfrm>
          <a:off x="395536" y="476672"/>
          <a:ext cx="8496945" cy="5896352"/>
        </p:xfrm>
        <a:graphic>
          <a:graphicData uri="http://schemas.openxmlformats.org/drawingml/2006/table">
            <a:tbl>
              <a:tblPr firstRow="1" firstCol="1" lastRow="1" lastCol="1" bandRow="1" bandCol="1"/>
              <a:tblGrid>
                <a:gridCol w="453372"/>
                <a:gridCol w="2526670"/>
                <a:gridCol w="2406956"/>
                <a:gridCol w="817603"/>
                <a:gridCol w="565445"/>
                <a:gridCol w="1726899"/>
              </a:tblGrid>
              <a:tr h="737044">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55.</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84707299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17.10.2015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Mrak 853076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Sora SI 541903328</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Poljanšek Klemen</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Florjan pri Gornjem Gradu 44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3342 Gornji Grad</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132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180</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NINKO 854045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GREN 854285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txBody>
                  <a:tcPr marL="66129" marR="66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44">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56.</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ŠPELA SI 74735037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30.11.2015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Navtik</a:t>
                      </a:r>
                      <a:r>
                        <a:rPr lang="sl-SI" sz="1000" dirty="0">
                          <a:effectLst/>
                          <a:latin typeface="Tahoma"/>
                          <a:ea typeface="Times New Roman"/>
                          <a:cs typeface="Times New Roman"/>
                        </a:rPr>
                        <a:t> 853268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Robida SI 84407607</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Burja Marjan</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Potok v Črni 6a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1242 Stahovica</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129</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181</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44">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57.</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LIZA SI 34515125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18.12.2015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Mario 853290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Lina SI 43880498</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Šturm Bojan</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Volarje 31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5220 Tolmin</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2020</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129</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130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176</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BIL 854184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44">
                <a:tc>
                  <a:txBody>
                    <a:bodyPr/>
                    <a:lstStyle/>
                    <a:p>
                      <a:pPr algn="just">
                        <a:lnSpc>
                          <a:spcPct val="115000"/>
                        </a:lnSpc>
                        <a:spcAft>
                          <a:spcPts val="0"/>
                        </a:spcAft>
                      </a:pPr>
                      <a:r>
                        <a:rPr lang="sl-SI" sz="1000" dirty="0" smtClean="0">
                          <a:effectLst/>
                          <a:latin typeface="Tahoma"/>
                          <a:ea typeface="Times New Roman"/>
                          <a:cs typeface="Times New Roman"/>
                        </a:rPr>
                        <a:t>58.</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SAVA SI 44590808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5.3.2016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Savo 853820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Mandarina SI 44410500</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Selič Magdalena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Leskovca 3a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3270 laško</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163</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44">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59.</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DORA SI 84775207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10.3.2016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Net</a:t>
                      </a:r>
                      <a:r>
                        <a:rPr lang="sl-SI" sz="1000" dirty="0">
                          <a:effectLst/>
                          <a:latin typeface="Tahoma"/>
                          <a:ea typeface="Times New Roman"/>
                          <a:cs typeface="Times New Roman"/>
                        </a:rPr>
                        <a:t> 853522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Detala</a:t>
                      </a:r>
                      <a:r>
                        <a:rPr lang="sl-SI" sz="1000" dirty="0">
                          <a:effectLst/>
                          <a:latin typeface="Tahoma"/>
                          <a:ea typeface="Times New Roman"/>
                          <a:cs typeface="Times New Roman"/>
                        </a:rPr>
                        <a:t> SI 83392971</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Kosovelj Mitja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Zagrajec 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6223 Komen</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172</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44">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60.</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84745877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22.3.2016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Nikodem</a:t>
                      </a:r>
                      <a:r>
                        <a:rPr lang="sl-SI" sz="1000" dirty="0">
                          <a:effectLst/>
                          <a:latin typeface="Tahoma"/>
                          <a:ea typeface="Times New Roman"/>
                          <a:cs typeface="Times New Roman"/>
                        </a:rPr>
                        <a:t> 853535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Mavra SI 73479332</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Smolej Miha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Planina pod Golico 4a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4270 Jesenice</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119</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168</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44">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61.</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MALA SI 84784669</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24.4.2016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Marč</a:t>
                      </a:r>
                      <a:r>
                        <a:rPr lang="sl-SI" sz="1000" dirty="0">
                          <a:effectLst/>
                          <a:latin typeface="Tahoma"/>
                          <a:ea typeface="Times New Roman"/>
                          <a:cs typeface="Times New Roman"/>
                        </a:rPr>
                        <a:t> 853508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Rdeška</a:t>
                      </a:r>
                      <a:r>
                        <a:rPr lang="sl-SI" sz="1000" dirty="0">
                          <a:effectLst/>
                          <a:latin typeface="Tahoma"/>
                          <a:ea typeface="Times New Roman"/>
                          <a:cs typeface="Times New Roman"/>
                        </a:rPr>
                        <a:t> SI 63064805</a:t>
                      </a:r>
                      <a:r>
                        <a:rPr lang="sl-SI" sz="1000" b="1" dirty="0">
                          <a:effectLst/>
                          <a:latin typeface="Tahoma"/>
                          <a:ea typeface="Times New Roman"/>
                          <a:cs typeface="Times New Roman"/>
                        </a:rPr>
                        <a:t> </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VF UL, Ljubljana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Gerbičeva ulica 60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1000 Ljubljana</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2020</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179</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TIM 854622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856610</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44">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62.</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04751375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25.4.2016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Same 853868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Sisi</a:t>
                      </a:r>
                      <a:r>
                        <a:rPr lang="sl-SI" sz="1000" dirty="0">
                          <a:effectLst/>
                          <a:latin typeface="Tahoma"/>
                          <a:ea typeface="Times New Roman"/>
                          <a:cs typeface="Times New Roman"/>
                        </a:rPr>
                        <a:t> SI 64388021</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Mohorič srečko</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Čekovnik 10b</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5280 Idrija</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2019</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164</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JARC 854286</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516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528525225"/>
              </p:ext>
            </p:extLst>
          </p:nvPr>
        </p:nvGraphicFramePr>
        <p:xfrm>
          <a:off x="395536" y="404664"/>
          <a:ext cx="8280919" cy="6095524"/>
        </p:xfrm>
        <a:graphic>
          <a:graphicData uri="http://schemas.openxmlformats.org/drawingml/2006/table">
            <a:tbl>
              <a:tblPr firstRow="1" firstCol="1" lastRow="1" lastCol="1" bandRow="1" bandCol="1"/>
              <a:tblGrid>
                <a:gridCol w="441847"/>
                <a:gridCol w="2462432"/>
                <a:gridCol w="2345763"/>
                <a:gridCol w="796816"/>
                <a:gridCol w="551068"/>
                <a:gridCol w="1682993"/>
              </a:tblGrid>
              <a:tr h="605605">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63.</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54775413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26.4.2016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Fram 853296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Detala</a:t>
                      </a:r>
                      <a:r>
                        <a:rPr lang="sl-SI" sz="1000" dirty="0">
                          <a:effectLst/>
                          <a:latin typeface="Tahoma"/>
                          <a:ea typeface="Times New Roman"/>
                          <a:cs typeface="Times New Roman"/>
                        </a:rPr>
                        <a:t> SI 04468552</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Slapnik Jure</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Rovt pod Menino 37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3341 Šmartno ob Dreti</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2020</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119</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168</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NEDO 853853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NINKO 854045</a:t>
                      </a:r>
                      <a:endParaRPr lang="sl-SI" sz="1000" dirty="0">
                        <a:effectLst/>
                        <a:latin typeface="Calibri"/>
                        <a:ea typeface="Calibri"/>
                        <a:cs typeface="Times New Roman"/>
                      </a:endParaRPr>
                    </a:p>
                  </a:txBody>
                  <a:tcPr marL="23981" marR="23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05">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64.</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KRKA SI 24620763</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 21.6.2016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a:t>
                      </a:r>
                      <a:r>
                        <a:rPr lang="sl-SI" sz="800" dirty="0" err="1">
                          <a:effectLst/>
                          <a:latin typeface="Tahoma"/>
                          <a:ea typeface="Times New Roman"/>
                          <a:cs typeface="Times New Roman"/>
                        </a:rPr>
                        <a:t>Grbac</a:t>
                      </a:r>
                      <a:r>
                        <a:rPr lang="sl-SI" sz="800" dirty="0">
                          <a:effectLst/>
                          <a:latin typeface="Tahoma"/>
                          <a:ea typeface="Times New Roman"/>
                          <a:cs typeface="Times New Roman"/>
                        </a:rPr>
                        <a:t> 853847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Kaja SI 33374509</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Štimec Barbara</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Krkovo nad Faro 10</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1336 Kostel</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2021</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124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178</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MIKO 854610</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TIM 854622</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05">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65.</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SI 94777844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 27.6.2016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Rudolf 853293</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Kresnička SI 24230355</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Tonin Mali Marko</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Bela Peč 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1241 Kamnik</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BM</a:t>
                      </a:r>
                      <a:endParaRPr lang="sl-SI" sz="9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2020</a:t>
                      </a:r>
                      <a:endParaRPr lang="sl-SI" sz="90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a:effectLst/>
                          <a:latin typeface="Tahoma"/>
                          <a:ea typeface="Times New Roman"/>
                          <a:cs typeface="Times New Roman"/>
                        </a:rPr>
                        <a:t>122</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124</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119</a:t>
                      </a:r>
                      <a:endParaRPr lang="sl-SI" sz="9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162</a:t>
                      </a:r>
                      <a:endParaRPr lang="sl-SI" sz="90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DIN 854638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TIM 854622</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05">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66.</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CUKII SI 54662438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 27.6.2016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Sever 853529</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Cikla SI 44280059</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Štimec Barbara</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Krkovo nad Faro 10</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1336 Kostel</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2020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121</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169</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DIN 854638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MIKO 854610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008">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67.</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SI 64850014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 1.10.2016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Solčavski 853029</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Paula SI 64100326</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err="1">
                          <a:effectLst/>
                          <a:latin typeface="Tahoma"/>
                          <a:ea typeface="Times New Roman"/>
                          <a:cs typeface="Times New Roman"/>
                        </a:rPr>
                        <a:t>Kemperl</a:t>
                      </a:r>
                      <a:r>
                        <a:rPr lang="sl-SI" sz="800" dirty="0">
                          <a:effectLst/>
                          <a:latin typeface="Tahoma"/>
                          <a:ea typeface="Times New Roman"/>
                          <a:cs typeface="Times New Roman"/>
                        </a:rPr>
                        <a:t> Jerneja</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Podsreda 22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3257 Podsreda</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2020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122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125</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117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169</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DIN 854638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NRDO 853853</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008">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68.</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CINDA SI 64837783</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 24.11.2016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Nego 853081</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a:t>
                      </a:r>
                      <a:r>
                        <a:rPr lang="sl-SI" sz="800" dirty="0" err="1">
                          <a:effectLst/>
                          <a:latin typeface="Tahoma"/>
                          <a:ea typeface="Times New Roman"/>
                          <a:cs typeface="Times New Roman"/>
                        </a:rPr>
                        <a:t>Tajči</a:t>
                      </a:r>
                      <a:r>
                        <a:rPr lang="sl-SI" sz="800" dirty="0">
                          <a:effectLst/>
                          <a:latin typeface="Tahoma"/>
                          <a:ea typeface="Times New Roman"/>
                          <a:cs typeface="Times New Roman"/>
                        </a:rPr>
                        <a:t> SI 93631172</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Emeršič Janez</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Veliki Okič 52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2285 Leskovec</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2020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125</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175</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SAVO 853820</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ROMI 854352</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008">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69.</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SI 74852503</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Rojstvo:12.12.2016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Solkan 853889</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Majhna SI 03075739</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Kožar Marija</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Podjelje 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4267 Srednja vas v Bohinju</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2020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124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173</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DIN 854638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MIKO 854610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05">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70.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SI 64933920</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 17.2.2017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Miro 854015</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Meri SI 34047741</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Olga Pirš</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Zgornji Tuhinj 9</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1219 Laze v Tuhinju</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2020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126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129</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121</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178</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DIN 854638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TIM 854622</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605">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71.</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ŠKRLATICA SI 44585811</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 22.3.2017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Sneg 853500</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a:t>
                      </a:r>
                      <a:r>
                        <a:rPr lang="sl-SI" sz="800" dirty="0" err="1">
                          <a:effectLst/>
                          <a:latin typeface="Tahoma"/>
                          <a:ea typeface="Times New Roman"/>
                          <a:cs typeface="Times New Roman"/>
                        </a:rPr>
                        <a:t>Šija</a:t>
                      </a:r>
                      <a:r>
                        <a:rPr lang="sl-SI" sz="800" dirty="0">
                          <a:effectLst/>
                          <a:latin typeface="Tahoma"/>
                          <a:ea typeface="Times New Roman"/>
                          <a:cs typeface="Times New Roman"/>
                        </a:rPr>
                        <a:t> SI 34310717</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Košir Karničar Marijana</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Zgornje Jezersko 104</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4206 Zgornje Jezersko</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2021</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118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122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171</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TIM 854622</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MIKO 854610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219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485957283"/>
              </p:ext>
            </p:extLst>
          </p:nvPr>
        </p:nvGraphicFramePr>
        <p:xfrm>
          <a:off x="467544" y="404664"/>
          <a:ext cx="8208912" cy="5124567"/>
        </p:xfrm>
        <a:graphic>
          <a:graphicData uri="http://schemas.openxmlformats.org/drawingml/2006/table">
            <a:tbl>
              <a:tblPr firstRow="1" firstCol="1" lastRow="1" lastCol="1" bandRow="1" bandCol="1"/>
              <a:tblGrid>
                <a:gridCol w="438004"/>
                <a:gridCol w="2441020"/>
                <a:gridCol w="2325366"/>
                <a:gridCol w="789886"/>
                <a:gridCol w="546277"/>
                <a:gridCol w="1668359"/>
              </a:tblGrid>
              <a:tr h="732081">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smtClean="0">
                          <a:effectLst/>
                          <a:latin typeface="Tahoma"/>
                          <a:ea typeface="Times New Roman"/>
                          <a:cs typeface="Times New Roman"/>
                        </a:rPr>
                        <a:t>72.</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SI 84854346</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Rojstvo: 27.3.2017</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O: </a:t>
                      </a:r>
                      <a:r>
                        <a:rPr lang="sl-SI" sz="800" dirty="0" err="1">
                          <a:effectLst/>
                          <a:latin typeface="Tahoma"/>
                          <a:ea typeface="Times New Roman"/>
                          <a:cs typeface="Times New Roman"/>
                        </a:rPr>
                        <a:t>Nikodem</a:t>
                      </a:r>
                      <a:r>
                        <a:rPr lang="sl-SI" sz="800" dirty="0">
                          <a:effectLst/>
                          <a:latin typeface="Tahoma"/>
                          <a:ea typeface="Times New Roman"/>
                          <a:cs typeface="Times New Roman"/>
                        </a:rPr>
                        <a:t> 853535</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M: SI 04110046</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Noč Alojzij</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Javorniški Rovt 9</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4270 Jesenice</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BM</a:t>
                      </a:r>
                      <a:endParaRPr lang="sl-SI" sz="9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2020</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115</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118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113</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159</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dirty="0">
                          <a:effectLst/>
                          <a:latin typeface="Tahoma"/>
                          <a:ea typeface="Times New Roman"/>
                          <a:cs typeface="Times New Roman"/>
                        </a:rPr>
                        <a:t>MIKO 854610</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DIN 854638</a:t>
                      </a:r>
                      <a:endParaRPr lang="sl-SI" sz="900" dirty="0">
                        <a:effectLst/>
                        <a:latin typeface="Calibri"/>
                        <a:ea typeface="Calibri"/>
                        <a:cs typeface="Times New Roman"/>
                      </a:endParaRPr>
                    </a:p>
                    <a:p>
                      <a:pPr algn="just">
                        <a:lnSpc>
                          <a:spcPct val="115000"/>
                        </a:lnSpc>
                        <a:spcAft>
                          <a:spcPts val="0"/>
                        </a:spcAft>
                      </a:pPr>
                      <a:r>
                        <a:rPr lang="sl-SI" sz="800" dirty="0">
                          <a:effectLst/>
                          <a:latin typeface="Tahoma"/>
                          <a:ea typeface="Times New Roman"/>
                          <a:cs typeface="Times New Roman"/>
                        </a:rPr>
                        <a:t> </a:t>
                      </a:r>
                      <a:endParaRPr lang="sl-SI" sz="900" dirty="0">
                        <a:effectLst/>
                        <a:latin typeface="Calibri"/>
                        <a:ea typeface="Calibri"/>
                        <a:cs typeface="Times New Roman"/>
                      </a:endParaRPr>
                    </a:p>
                  </a:txBody>
                  <a:tcPr marL="56688" marR="56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73.</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54669167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1.5.2017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Nord 853525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Sotla SI 73917496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Meglen Vida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Sv. Vrh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8230 Mokronog</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74.</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14659526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10.5.2017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Nikodem 853535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84081179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Pazlar Marko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Mlinska cesta 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4260 Bled</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75.</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05000641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28.6.2017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Fram 853296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Pisana SI 74517594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Uršič Milan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Godič 1a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PBM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76.</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JERA SI 24751012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5.11.2017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Nord</a:t>
                      </a:r>
                      <a:r>
                        <a:rPr lang="sl-SI" sz="1000" dirty="0">
                          <a:effectLst/>
                          <a:latin typeface="Tahoma"/>
                          <a:ea typeface="Times New Roman"/>
                          <a:cs typeface="Times New Roman"/>
                        </a:rPr>
                        <a:t> 853525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Jelka</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Hvala Andrej</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Podmelec 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5216 Most na Soči</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MIKO 854610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77.</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MICA SI 94751015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28.11.2017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Erazem 854080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Murka SI 14440029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Šturm Bojan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Volarje 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5220 Tolmin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MIKO 854610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8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78.</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74929517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15.4.2018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Etna SI 94041110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Mrak Janez</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Studenčice 49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1215 Medvode</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782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8573" y="309144"/>
            <a:ext cx="8229600" cy="1143000"/>
          </a:xfrm>
        </p:spPr>
        <p:txBody>
          <a:bodyPr>
            <a:normAutofit fontScale="90000"/>
          </a:bodyPr>
          <a:lstStyle/>
          <a:p>
            <a:r>
              <a:rPr lang="sl-SI" sz="3200" b="1" dirty="0" smtClean="0">
                <a:solidFill>
                  <a:prstClr val="black"/>
                </a:solidFill>
              </a:rPr>
              <a:t/>
            </a:r>
            <a:br>
              <a:rPr lang="sl-SI" sz="3200" b="1" dirty="0" smtClean="0">
                <a:solidFill>
                  <a:prstClr val="black"/>
                </a:solidFill>
              </a:rPr>
            </a:br>
            <a:r>
              <a:rPr lang="sl-SI" sz="3600" b="1" dirty="0" smtClean="0">
                <a:solidFill>
                  <a:prstClr val="black"/>
                </a:solidFill>
              </a:rPr>
              <a:t>ŠTEVILO ODBRANIH </a:t>
            </a:r>
            <a:r>
              <a:rPr lang="sl-SI" sz="3600" b="1" dirty="0">
                <a:solidFill>
                  <a:prstClr val="black"/>
                </a:solidFill>
              </a:rPr>
              <a:t>BIKOVSKIH </a:t>
            </a:r>
            <a:r>
              <a:rPr lang="sl-SI" sz="3600" b="1" dirty="0" smtClean="0">
                <a:solidFill>
                  <a:prstClr val="black"/>
                </a:solidFill>
              </a:rPr>
              <a:t>MATER </a:t>
            </a:r>
            <a:r>
              <a:rPr lang="sl-SI" sz="3600" b="1" dirty="0">
                <a:solidFill>
                  <a:prstClr val="black"/>
                </a:solidFill>
              </a:rPr>
              <a:t>CIKASTE PASME ZA LETO </a:t>
            </a:r>
            <a:r>
              <a:rPr lang="sl-SI" sz="3600" b="1" dirty="0" smtClean="0">
                <a:solidFill>
                  <a:prstClr val="black"/>
                </a:solidFill>
              </a:rPr>
              <a:t>2021</a:t>
            </a:r>
            <a:r>
              <a:rPr lang="sl-SI" sz="3200" dirty="0">
                <a:solidFill>
                  <a:prstClr val="black"/>
                </a:solidFill>
              </a:rPr>
              <a:t/>
            </a:r>
            <a:br>
              <a:rPr lang="sl-SI" sz="3200" dirty="0">
                <a:solidFill>
                  <a:prstClr val="black"/>
                </a:solidFill>
              </a:rPr>
            </a:br>
            <a:endParaRPr lang="sl-SI"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4141793715"/>
              </p:ext>
            </p:extLst>
          </p:nvPr>
        </p:nvGraphicFramePr>
        <p:xfrm>
          <a:off x="467544" y="2276873"/>
          <a:ext cx="8229600" cy="2016224"/>
        </p:xfrm>
        <a:graphic>
          <a:graphicData uri="http://schemas.openxmlformats.org/drawingml/2006/table">
            <a:tbl>
              <a:tblPr firstRow="1" bandRow="1">
                <a:tableStyleId>{5C22544A-7EE6-4342-B048-85BDC9FD1C3A}</a:tableStyleId>
              </a:tblPr>
              <a:tblGrid>
                <a:gridCol w="4896544"/>
                <a:gridCol w="3333056"/>
              </a:tblGrid>
              <a:tr h="541119">
                <a:tc>
                  <a:txBody>
                    <a:bodyPr/>
                    <a:lstStyle/>
                    <a:p>
                      <a:pPr algn="ctr"/>
                      <a:r>
                        <a:rPr lang="sl-SI" sz="2000" b="1" dirty="0" smtClean="0"/>
                        <a:t>STATUS</a:t>
                      </a:r>
                      <a:endParaRPr lang="sl-SI" sz="2000" b="1" dirty="0"/>
                    </a:p>
                  </a:txBody>
                  <a:tcPr/>
                </a:tc>
                <a:tc>
                  <a:txBody>
                    <a:bodyPr/>
                    <a:lstStyle/>
                    <a:p>
                      <a:pPr algn="ctr"/>
                      <a:r>
                        <a:rPr lang="sl-SI" sz="2000" b="1" dirty="0" smtClean="0"/>
                        <a:t>ŠTEVILO</a:t>
                      </a:r>
                      <a:endParaRPr lang="sl-SI" sz="2000" b="1" dirty="0"/>
                    </a:p>
                  </a:txBody>
                  <a:tcPr/>
                </a:tc>
              </a:tr>
              <a:tr h="933986">
                <a:tc>
                  <a:txBody>
                    <a:bodyPr/>
                    <a:lstStyle/>
                    <a:p>
                      <a:pPr algn="ctr"/>
                      <a:r>
                        <a:rPr lang="sl-SI" sz="2000" b="1" dirty="0" smtClean="0"/>
                        <a:t>POTENCIALNO</a:t>
                      </a:r>
                      <a:r>
                        <a:rPr lang="sl-SI" sz="2000" b="1" baseline="0" dirty="0" smtClean="0"/>
                        <a:t> ODBRANE BIKOVSE MATERE</a:t>
                      </a:r>
                      <a:endParaRPr lang="sl-SI" sz="2000" b="1" dirty="0"/>
                    </a:p>
                  </a:txBody>
                  <a:tcPr/>
                </a:tc>
                <a:tc>
                  <a:txBody>
                    <a:bodyPr/>
                    <a:lstStyle/>
                    <a:p>
                      <a:pPr algn="ctr"/>
                      <a:r>
                        <a:rPr lang="sl-SI" sz="2000" b="1" dirty="0" smtClean="0"/>
                        <a:t>1</a:t>
                      </a:r>
                      <a:endParaRPr lang="sl-SI" sz="2000" b="1" dirty="0"/>
                    </a:p>
                  </a:txBody>
                  <a:tcPr/>
                </a:tc>
              </a:tr>
              <a:tr h="541119">
                <a:tc>
                  <a:txBody>
                    <a:bodyPr/>
                    <a:lstStyle/>
                    <a:p>
                      <a:pPr algn="ctr"/>
                      <a:r>
                        <a:rPr lang="sl-SI" sz="2000" b="1" dirty="0" smtClean="0"/>
                        <a:t>ODBRANE BIKOVSKE MATERE</a:t>
                      </a:r>
                      <a:endParaRPr lang="sl-SI" sz="2000" b="1" dirty="0"/>
                    </a:p>
                  </a:txBody>
                  <a:tcPr/>
                </a:tc>
                <a:tc>
                  <a:txBody>
                    <a:bodyPr/>
                    <a:lstStyle/>
                    <a:p>
                      <a:pPr algn="ctr"/>
                      <a:r>
                        <a:rPr lang="sl-SI" sz="2000" b="1" dirty="0" smtClean="0"/>
                        <a:t>77</a:t>
                      </a:r>
                      <a:endParaRPr lang="sl-SI" sz="2000" b="1" dirty="0"/>
                    </a:p>
                  </a:txBody>
                  <a:tcPr/>
                </a:tc>
              </a:tr>
            </a:tbl>
          </a:graphicData>
        </a:graphic>
      </p:graphicFrame>
    </p:spTree>
    <p:extLst>
      <p:ext uri="{BB962C8B-B14F-4D97-AF65-F5344CB8AC3E}">
        <p14:creationId xmlns:p14="http://schemas.microsoft.com/office/powerpoint/2010/main" val="533492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38138"/>
          </a:xfrm>
        </p:spPr>
        <p:txBody>
          <a:bodyPr>
            <a:normAutofit/>
          </a:bodyPr>
          <a:lstStyle/>
          <a:p>
            <a:r>
              <a:rPr lang="sl-SI" sz="3200" b="1" dirty="0">
                <a:solidFill>
                  <a:prstClr val="black"/>
                </a:solidFill>
              </a:rPr>
              <a:t>ODBIRA PLEMENSKIH BIKOV CIKASTE </a:t>
            </a:r>
            <a:r>
              <a:rPr lang="sl-SI" sz="3200" b="1" dirty="0" smtClean="0">
                <a:solidFill>
                  <a:prstClr val="black"/>
                </a:solidFill>
              </a:rPr>
              <a:t>PASME PO OBMOČJIH IN LETIH (2015 – 2020)</a:t>
            </a:r>
            <a:endParaRPr lang="sl-SI" sz="3200" dirty="0"/>
          </a:p>
        </p:txBody>
      </p:sp>
      <p:graphicFrame>
        <p:nvGraphicFramePr>
          <p:cNvPr id="8" name="Tabela 7"/>
          <p:cNvGraphicFramePr>
            <a:graphicFrameLocks noGrp="1"/>
          </p:cNvGraphicFramePr>
          <p:nvPr>
            <p:extLst>
              <p:ext uri="{D42A27DB-BD31-4B8C-83A1-F6EECF244321}">
                <p14:modId xmlns:p14="http://schemas.microsoft.com/office/powerpoint/2010/main" val="3530800511"/>
              </p:ext>
            </p:extLst>
          </p:nvPr>
        </p:nvGraphicFramePr>
        <p:xfrm>
          <a:off x="179512" y="1412776"/>
          <a:ext cx="8568951" cy="4823867"/>
        </p:xfrm>
        <a:graphic>
          <a:graphicData uri="http://schemas.openxmlformats.org/drawingml/2006/table">
            <a:tbl>
              <a:tblPr firstRow="1" firstCol="1" bandRow="1">
                <a:tableStyleId>{5C22544A-7EE6-4342-B048-85BDC9FD1C3A}</a:tableStyleId>
              </a:tblPr>
              <a:tblGrid>
                <a:gridCol w="2456795"/>
                <a:gridCol w="1071597"/>
                <a:gridCol w="981016"/>
                <a:gridCol w="963200"/>
                <a:gridCol w="995685"/>
                <a:gridCol w="2100658"/>
              </a:tblGrid>
              <a:tr h="349828">
                <a:tc rowSpan="2">
                  <a:txBody>
                    <a:bodyPr/>
                    <a:lstStyle/>
                    <a:p>
                      <a:pPr algn="ctr">
                        <a:lnSpc>
                          <a:spcPct val="115000"/>
                        </a:lnSpc>
                        <a:spcAft>
                          <a:spcPts val="0"/>
                        </a:spcAft>
                      </a:pPr>
                      <a:r>
                        <a:rPr lang="sl-SI" sz="1800" dirty="0">
                          <a:effectLst/>
                          <a:latin typeface="+mj-lt"/>
                        </a:rPr>
                        <a:t>OBMOČJE</a:t>
                      </a:r>
                      <a:endParaRPr lang="sl-SI" sz="1000" dirty="0">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000" dirty="0" smtClean="0">
                          <a:solidFill>
                            <a:schemeClr val="tx1"/>
                          </a:solidFill>
                          <a:effectLst/>
                          <a:latin typeface="+mj-lt"/>
                          <a:ea typeface="Calibri"/>
                          <a:cs typeface="Times New Roman"/>
                        </a:rPr>
                        <a:t>2019</a:t>
                      </a:r>
                      <a:endParaRPr lang="sl-SI" sz="2000" dirty="0">
                        <a:solidFill>
                          <a:schemeClr val="tx1"/>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1000" dirty="0">
                        <a:solidFill>
                          <a:srgbClr val="FFC000"/>
                        </a:solidFill>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000" dirty="0" smtClean="0">
                          <a:solidFill>
                            <a:schemeClr val="tx1"/>
                          </a:solidFill>
                          <a:effectLst/>
                          <a:latin typeface="+mj-lt"/>
                          <a:ea typeface="Calibri"/>
                          <a:cs typeface="Times New Roman"/>
                        </a:rPr>
                        <a:t>2020</a:t>
                      </a:r>
                      <a:endParaRPr lang="sl-SI" sz="2000" dirty="0">
                        <a:solidFill>
                          <a:schemeClr val="tx1"/>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1000" dirty="0">
                        <a:solidFill>
                          <a:srgbClr val="FFC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dirty="0" smtClean="0">
                          <a:solidFill>
                            <a:schemeClr val="tx1"/>
                          </a:solidFill>
                          <a:effectLst/>
                          <a:latin typeface="+mj-lt"/>
                          <a:ea typeface="Calibri"/>
                          <a:cs typeface="Times New Roman"/>
                        </a:rPr>
                        <a:t>2015</a:t>
                      </a:r>
                      <a:r>
                        <a:rPr lang="sl-SI" sz="2000" baseline="0" dirty="0" smtClean="0">
                          <a:solidFill>
                            <a:schemeClr val="tx1"/>
                          </a:solidFill>
                          <a:effectLst/>
                          <a:latin typeface="+mj-lt"/>
                          <a:ea typeface="Calibri"/>
                          <a:cs typeface="Times New Roman"/>
                        </a:rPr>
                        <a:t> - 2020</a:t>
                      </a:r>
                      <a:endParaRPr lang="sl-SI" sz="2000" dirty="0">
                        <a:solidFill>
                          <a:schemeClr val="tx1"/>
                        </a:solidFill>
                        <a:effectLst/>
                        <a:latin typeface="+mj-lt"/>
                        <a:ea typeface="Calibri"/>
                        <a:cs typeface="Times New Roman"/>
                      </a:endParaRPr>
                    </a:p>
                  </a:txBody>
                  <a:tcPr marL="62503" marR="62503" marT="0" marB="0"/>
                </a:tc>
              </a:tr>
              <a:tr h="349828">
                <a:tc vMerge="1">
                  <a:txBody>
                    <a:bodyPr/>
                    <a:lstStyle/>
                    <a:p>
                      <a:endParaRPr lang="sl-SI"/>
                    </a:p>
                  </a:txBody>
                  <a:tcPr/>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Pomlad </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Jesen</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Pomlad </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Jesen</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SKUPAJ</a:t>
                      </a:r>
                      <a:endParaRPr lang="sl-SI" sz="2000" b="1" dirty="0">
                        <a:solidFill>
                          <a:schemeClr val="tx1"/>
                        </a:solidFill>
                        <a:effectLst/>
                        <a:latin typeface="+mj-lt"/>
                        <a:ea typeface="Calibri"/>
                        <a:cs typeface="Times New Roman"/>
                      </a:endParaRPr>
                    </a:p>
                  </a:txBody>
                  <a:tcPr marL="62503" marR="62503" marT="0" marB="0"/>
                </a:tc>
              </a:tr>
              <a:tr h="638923">
                <a:tc>
                  <a:txBody>
                    <a:bodyPr/>
                    <a:lstStyle/>
                    <a:p>
                      <a:pPr algn="ctr">
                        <a:lnSpc>
                          <a:spcPct val="115000"/>
                        </a:lnSpc>
                        <a:spcAft>
                          <a:spcPts val="0"/>
                        </a:spcAft>
                      </a:pPr>
                      <a:r>
                        <a:rPr lang="sl-SI" sz="1800" dirty="0">
                          <a:effectLst/>
                          <a:latin typeface="+mj-lt"/>
                        </a:rPr>
                        <a:t>KGZS ZAVOD </a:t>
                      </a:r>
                      <a:r>
                        <a:rPr lang="sl-SI" sz="1800" dirty="0" smtClean="0">
                          <a:effectLst/>
                          <a:latin typeface="+mj-lt"/>
                        </a:rPr>
                        <a:t>LJUBLJANA</a:t>
                      </a: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17</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8</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9</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13</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125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319461">
                <a:tc>
                  <a:txBody>
                    <a:bodyPr/>
                    <a:lstStyle/>
                    <a:p>
                      <a:pPr algn="ctr">
                        <a:lnSpc>
                          <a:spcPct val="115000"/>
                        </a:lnSpc>
                        <a:spcAft>
                          <a:spcPts val="0"/>
                        </a:spcAft>
                      </a:pPr>
                      <a:r>
                        <a:rPr lang="sl-SI" sz="1800" dirty="0">
                          <a:effectLst/>
                          <a:latin typeface="+mj-lt"/>
                        </a:rPr>
                        <a:t>KGZS ZAVOD KRANJ</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5</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3</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4</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4</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54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r>
              <a:tr h="638923">
                <a:tc>
                  <a:txBody>
                    <a:bodyPr/>
                    <a:lstStyle/>
                    <a:p>
                      <a:pPr algn="ctr">
                        <a:lnSpc>
                          <a:spcPct val="115000"/>
                        </a:lnSpc>
                        <a:spcAft>
                          <a:spcPts val="0"/>
                        </a:spcAft>
                      </a:pPr>
                      <a:r>
                        <a:rPr lang="sl-SI" sz="1800" dirty="0">
                          <a:effectLst/>
                          <a:latin typeface="+mj-lt"/>
                        </a:rPr>
                        <a:t>KGZS ZAVOD NOVO MESTO</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0</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4</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20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r>
              <a:tr h="638923">
                <a:tc>
                  <a:txBody>
                    <a:bodyPr/>
                    <a:lstStyle/>
                    <a:p>
                      <a:pPr algn="ctr">
                        <a:lnSpc>
                          <a:spcPct val="115000"/>
                        </a:lnSpc>
                        <a:spcAft>
                          <a:spcPts val="0"/>
                        </a:spcAft>
                      </a:pPr>
                      <a:r>
                        <a:rPr lang="sl-SI" sz="1800" dirty="0">
                          <a:effectLst/>
                          <a:latin typeface="+mj-lt"/>
                        </a:rPr>
                        <a:t>KGZS ZAVOD NOVA GORICA</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3</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4</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5</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37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r>
              <a:tr h="319461">
                <a:tc>
                  <a:txBody>
                    <a:bodyPr/>
                    <a:lstStyle/>
                    <a:p>
                      <a:pPr algn="ctr">
                        <a:lnSpc>
                          <a:spcPct val="115000"/>
                        </a:lnSpc>
                        <a:spcAft>
                          <a:spcPts val="0"/>
                        </a:spcAft>
                      </a:pPr>
                      <a:r>
                        <a:rPr lang="sl-SI" sz="1800" dirty="0">
                          <a:effectLst/>
                          <a:latin typeface="+mj-lt"/>
                        </a:rPr>
                        <a:t>KGZS ZAVOD PTUJ</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0</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0</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12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319461">
                <a:tc>
                  <a:txBody>
                    <a:bodyPr/>
                    <a:lstStyle/>
                    <a:p>
                      <a:pPr algn="ctr">
                        <a:lnSpc>
                          <a:spcPct val="115000"/>
                        </a:lnSpc>
                        <a:spcAft>
                          <a:spcPts val="0"/>
                        </a:spcAft>
                      </a:pPr>
                      <a:r>
                        <a:rPr lang="sl-SI" sz="1800" dirty="0">
                          <a:effectLst/>
                          <a:latin typeface="+mj-lt"/>
                        </a:rPr>
                        <a:t>KGZS ZAVOD CELJE</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7</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8</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85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319461">
                <a:tc>
                  <a:txBody>
                    <a:bodyPr/>
                    <a:lstStyle/>
                    <a:p>
                      <a:pPr algn="ctr">
                        <a:lnSpc>
                          <a:spcPct val="115000"/>
                        </a:lnSpc>
                        <a:spcAft>
                          <a:spcPts val="0"/>
                        </a:spcAft>
                      </a:pPr>
                      <a:r>
                        <a:rPr lang="sl-SI" sz="1800" dirty="0" smtClean="0">
                          <a:effectLst/>
                          <a:latin typeface="+mj-lt"/>
                          <a:ea typeface="Calibri"/>
                          <a:cs typeface="Times New Roman"/>
                        </a:rPr>
                        <a:t>KGZS ZAVOD MURSKA S.</a:t>
                      </a:r>
                      <a:endParaRPr lang="sl-SI" sz="18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 </a:t>
                      </a:r>
                      <a:r>
                        <a:rPr lang="sl-SI" sz="2000" b="0" dirty="0" smtClean="0">
                          <a:solidFill>
                            <a:srgbClr val="FF0000"/>
                          </a:solidFill>
                          <a:effectLst/>
                          <a:latin typeface="+mj-lt"/>
                          <a:ea typeface="Calibri"/>
                          <a:cs typeface="Times New Roman"/>
                        </a:rPr>
                        <a:t>(0)</a:t>
                      </a:r>
                      <a:endParaRPr lang="sl-SI" sz="2000" b="0" dirty="0">
                        <a:solidFill>
                          <a:srgbClr val="FF0000"/>
                        </a:solidFill>
                        <a:effectLst/>
                        <a:latin typeface="+mj-lt"/>
                        <a:ea typeface="Calibri"/>
                        <a:cs typeface="Times New Roman"/>
                      </a:endParaRPr>
                    </a:p>
                  </a:txBody>
                  <a:tcPr marL="62503" marR="62503" marT="0" marB="0"/>
                </a:tc>
              </a:tr>
              <a:tr h="383354">
                <a:tc>
                  <a:txBody>
                    <a:bodyPr/>
                    <a:lstStyle/>
                    <a:p>
                      <a:pPr algn="ctr">
                        <a:lnSpc>
                          <a:spcPct val="115000"/>
                        </a:lnSpc>
                        <a:spcAft>
                          <a:spcPts val="0"/>
                        </a:spcAft>
                      </a:pPr>
                      <a:r>
                        <a:rPr lang="sl-SI" sz="1800" b="1" dirty="0">
                          <a:effectLst/>
                          <a:latin typeface="+mj-lt"/>
                        </a:rPr>
                        <a:t>SKUPAJ</a:t>
                      </a:r>
                      <a:endParaRPr lang="sl-SI" sz="1800" b="1"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36</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23</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29</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32</a:t>
                      </a:r>
                      <a:endParaRPr lang="sl-SI" sz="1800" b="1" dirty="0">
                        <a:solidFill>
                          <a:schemeClr val="tx1"/>
                        </a:solidFill>
                        <a:effectLst/>
                        <a:latin typeface="+mj-lt"/>
                        <a:ea typeface="Calibri"/>
                        <a:cs typeface="Times New Roman"/>
                      </a:endParaRPr>
                    </a:p>
                  </a:txBody>
                  <a:tcPr marL="62503" marR="62503" marT="0" marB="0"/>
                </a:tc>
                <a:tc row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334</a:t>
                      </a:r>
                      <a:r>
                        <a:rPr lang="sl-SI" sz="2400" b="1" baseline="0" dirty="0" smtClean="0">
                          <a:solidFill>
                            <a:schemeClr val="tx1"/>
                          </a:solidFill>
                          <a:effectLst/>
                          <a:latin typeface="+mj-lt"/>
                          <a:ea typeface="Calibri"/>
                          <a:cs typeface="Times New Roman"/>
                        </a:rPr>
                        <a:t> </a:t>
                      </a:r>
                      <a:r>
                        <a:rPr lang="sl-SI" sz="2400" b="1" baseline="0" dirty="0" smtClean="0">
                          <a:solidFill>
                            <a:srgbClr val="FF0000"/>
                          </a:solidFill>
                          <a:effectLst/>
                          <a:latin typeface="+mj-lt"/>
                          <a:ea typeface="Calibri"/>
                          <a:cs typeface="Times New Roman"/>
                        </a:rPr>
                        <a:t>(9)*</a:t>
                      </a:r>
                      <a:endParaRPr lang="sl-SI" sz="2400" b="1" dirty="0">
                        <a:solidFill>
                          <a:srgbClr val="FF0000"/>
                        </a:solidFill>
                        <a:effectLst/>
                        <a:latin typeface="+mj-lt"/>
                        <a:ea typeface="Calibri"/>
                        <a:cs typeface="Times New Roman"/>
                      </a:endParaRPr>
                    </a:p>
                  </a:txBody>
                  <a:tcPr marL="62503" marR="62503" marT="0" marB="0"/>
                </a:tc>
              </a:tr>
              <a:tr h="383354">
                <a:tc>
                  <a:txBody>
                    <a:bodyPr/>
                    <a:lstStyle/>
                    <a:p>
                      <a:pPr algn="ctr">
                        <a:lnSpc>
                          <a:spcPct val="115000"/>
                        </a:lnSpc>
                        <a:spcAft>
                          <a:spcPts val="0"/>
                        </a:spcAft>
                      </a:pPr>
                      <a:r>
                        <a:rPr lang="sl-SI" sz="2400" b="1" dirty="0" smtClean="0">
                          <a:effectLst/>
                          <a:latin typeface="+mj-lt"/>
                          <a:ea typeface="Calibri"/>
                          <a:cs typeface="Times New Roman"/>
                        </a:rPr>
                        <a:t>SKUPAJ/LETNO</a:t>
                      </a:r>
                      <a:endParaRPr lang="sl-SI" sz="2400" b="1" dirty="0">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59 + </a:t>
                      </a:r>
                      <a:r>
                        <a:rPr lang="sl-SI" sz="2400" b="1" dirty="0" smtClean="0">
                          <a:solidFill>
                            <a:srgbClr val="FF0000"/>
                          </a:solidFill>
                          <a:effectLst/>
                          <a:latin typeface="+mj-lt"/>
                          <a:ea typeface="Calibri"/>
                          <a:cs typeface="Times New Roman"/>
                        </a:rPr>
                        <a:t>(0)*</a:t>
                      </a:r>
                      <a:endParaRPr lang="sl-SI" sz="2400" b="1" dirty="0">
                        <a:solidFill>
                          <a:srgbClr val="FF0000"/>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2400" b="1" dirty="0">
                        <a:solidFill>
                          <a:schemeClr val="tx1"/>
                        </a:solidFill>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61</a:t>
                      </a:r>
                      <a:r>
                        <a:rPr lang="sl-SI" sz="2400" b="1" baseline="0" dirty="0" smtClean="0">
                          <a:solidFill>
                            <a:schemeClr val="tx1"/>
                          </a:solidFill>
                          <a:effectLst/>
                          <a:latin typeface="+mj-lt"/>
                          <a:ea typeface="Calibri"/>
                          <a:cs typeface="Times New Roman"/>
                        </a:rPr>
                        <a:t> + </a:t>
                      </a:r>
                      <a:r>
                        <a:rPr lang="sl-SI" sz="2400" b="1" baseline="0" dirty="0" smtClean="0">
                          <a:solidFill>
                            <a:srgbClr val="FF0000"/>
                          </a:solidFill>
                          <a:effectLst/>
                          <a:latin typeface="+mj-lt"/>
                          <a:ea typeface="Calibri"/>
                          <a:cs typeface="Times New Roman"/>
                        </a:rPr>
                        <a:t>(0)*</a:t>
                      </a:r>
                      <a:endParaRPr lang="sl-SI" sz="2400" b="1" dirty="0">
                        <a:solidFill>
                          <a:srgbClr val="FF0000"/>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2400" b="1" dirty="0">
                        <a:solidFill>
                          <a:schemeClr val="tx1"/>
                        </a:solidFill>
                        <a:effectLst/>
                        <a:latin typeface="+mj-lt"/>
                        <a:ea typeface="Calibri"/>
                        <a:cs typeface="Times New Roman"/>
                      </a:endParaRPr>
                    </a:p>
                  </a:txBody>
                  <a:tcPr marL="62503" marR="62503" marT="0" marB="0"/>
                </a:tc>
                <a:tc vMerge="1">
                  <a:txBody>
                    <a:bodyPr/>
                    <a:lstStyle/>
                    <a:p>
                      <a:pPr algn="ctr">
                        <a:lnSpc>
                          <a:spcPct val="115000"/>
                        </a:lnSpc>
                        <a:spcAft>
                          <a:spcPts val="0"/>
                        </a:spcAft>
                      </a:pPr>
                      <a:endParaRPr lang="sl-SI" sz="2400" b="1" dirty="0">
                        <a:solidFill>
                          <a:srgbClr val="FF0000"/>
                        </a:solidFill>
                        <a:effectLst/>
                        <a:latin typeface="+mj-lt"/>
                        <a:ea typeface="Calibri"/>
                        <a:cs typeface="Times New Roman"/>
                      </a:endParaRPr>
                    </a:p>
                  </a:txBody>
                  <a:tcPr marL="62503" marR="62503" marT="0" marB="0"/>
                </a:tc>
              </a:tr>
            </a:tbl>
          </a:graphicData>
        </a:graphic>
      </p:graphicFrame>
      <p:sp>
        <p:nvSpPr>
          <p:cNvPr id="3" name="Pravokotnik 2"/>
          <p:cNvSpPr/>
          <p:nvPr/>
        </p:nvSpPr>
        <p:spPr>
          <a:xfrm>
            <a:off x="218644" y="6309320"/>
            <a:ext cx="7420493" cy="369332"/>
          </a:xfrm>
          <a:prstGeom prst="rect">
            <a:avLst/>
          </a:prstGeom>
        </p:spPr>
        <p:txBody>
          <a:bodyPr wrap="none">
            <a:spAutoFit/>
          </a:bodyPr>
          <a:lstStyle/>
          <a:p>
            <a:r>
              <a:rPr lang="sl-SI" dirty="0">
                <a:solidFill>
                  <a:srgbClr val="FF0000"/>
                </a:solidFill>
              </a:rPr>
              <a:t>*</a:t>
            </a:r>
            <a:r>
              <a:rPr lang="sl-SI" dirty="0" smtClean="0"/>
              <a:t>RDEČE-NEPOTRJENO DODATNO PREVERJANJE POREKLA  PLEMENSKEGA BIKA</a:t>
            </a:r>
            <a:endParaRPr lang="sl-SI" dirty="0"/>
          </a:p>
        </p:txBody>
      </p:sp>
    </p:spTree>
    <p:extLst>
      <p:ext uri="{BB962C8B-B14F-4D97-AF65-F5344CB8AC3E}">
        <p14:creationId xmlns:p14="http://schemas.microsoft.com/office/powerpoint/2010/main" val="15180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GENOTIPIZACIJA CIKASTIH BIKOV – 2019 – ODVZEM SEMENA 2020</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262058849"/>
              </p:ext>
            </p:extLst>
          </p:nvPr>
        </p:nvGraphicFramePr>
        <p:xfrm>
          <a:off x="323528" y="1412776"/>
          <a:ext cx="8640962" cy="4597400"/>
        </p:xfrm>
        <a:graphic>
          <a:graphicData uri="http://schemas.openxmlformats.org/drawingml/2006/table">
            <a:tbl>
              <a:tblPr firstRow="1" bandRow="1">
                <a:tableStyleId>{5C22544A-7EE6-4342-B048-85BDC9FD1C3A}</a:tableStyleId>
              </a:tblPr>
              <a:tblGrid>
                <a:gridCol w="885167"/>
                <a:gridCol w="885166"/>
                <a:gridCol w="1181995"/>
                <a:gridCol w="936104"/>
                <a:gridCol w="1944216"/>
                <a:gridCol w="1765026"/>
                <a:gridCol w="1043288"/>
              </a:tblGrid>
              <a:tr h="370840">
                <a:tc>
                  <a:txBody>
                    <a:bodyPr/>
                    <a:lstStyle/>
                    <a:p>
                      <a:pPr algn="ctr"/>
                      <a:r>
                        <a:rPr lang="sl-SI" sz="1400" dirty="0" smtClean="0"/>
                        <a:t>BIK</a:t>
                      </a:r>
                      <a:endParaRPr lang="sl-SI" sz="1400" dirty="0"/>
                    </a:p>
                  </a:txBody>
                  <a:tcPr/>
                </a:tc>
                <a:tc>
                  <a:txBody>
                    <a:bodyPr/>
                    <a:lstStyle/>
                    <a:p>
                      <a:pPr algn="ctr"/>
                      <a:r>
                        <a:rPr lang="sl-SI" sz="1400" dirty="0" smtClean="0"/>
                        <a:t>ROD.ŠT.</a:t>
                      </a:r>
                      <a:endParaRPr lang="sl-SI" sz="1400" dirty="0"/>
                    </a:p>
                  </a:txBody>
                  <a:tcPr/>
                </a:tc>
                <a:tc>
                  <a:txBody>
                    <a:bodyPr/>
                    <a:lstStyle/>
                    <a:p>
                      <a:pPr algn="ctr"/>
                      <a:r>
                        <a:rPr lang="sl-SI" sz="1400" dirty="0" smtClean="0"/>
                        <a:t>ROJSTVO</a:t>
                      </a:r>
                      <a:endParaRPr lang="sl-SI" sz="1400" dirty="0"/>
                    </a:p>
                  </a:txBody>
                  <a:tcPr/>
                </a:tc>
                <a:tc>
                  <a:txBody>
                    <a:bodyPr/>
                    <a:lstStyle/>
                    <a:p>
                      <a:pPr algn="ctr"/>
                      <a:r>
                        <a:rPr lang="sl-SI" sz="1400" dirty="0" smtClean="0"/>
                        <a:t>OČE</a:t>
                      </a:r>
                      <a:endParaRPr lang="sl-SI" sz="1400" dirty="0"/>
                    </a:p>
                  </a:txBody>
                  <a:tcPr/>
                </a:tc>
                <a:tc>
                  <a:txBody>
                    <a:bodyPr/>
                    <a:lstStyle/>
                    <a:p>
                      <a:pPr algn="ctr"/>
                      <a:r>
                        <a:rPr lang="sl-SI" sz="1400" dirty="0" smtClean="0"/>
                        <a:t>MATI</a:t>
                      </a:r>
                      <a:endParaRPr lang="sl-SI" sz="1400" dirty="0"/>
                    </a:p>
                  </a:txBody>
                  <a:tcPr/>
                </a:tc>
                <a:tc>
                  <a:txBody>
                    <a:bodyPr/>
                    <a:lstStyle/>
                    <a:p>
                      <a:pPr algn="ctr"/>
                      <a:r>
                        <a:rPr lang="sl-SI" sz="1400" dirty="0" smtClean="0"/>
                        <a:t>MNENJE GENSKE BANKE</a:t>
                      </a:r>
                      <a:endParaRPr lang="sl-SI" sz="1400" dirty="0"/>
                    </a:p>
                  </a:txBody>
                  <a:tcPr/>
                </a:tc>
                <a:tc>
                  <a:txBody>
                    <a:bodyPr/>
                    <a:lstStyle/>
                    <a:p>
                      <a:pPr algn="ctr"/>
                      <a:r>
                        <a:rPr lang="sl-SI" sz="1400" dirty="0" smtClean="0"/>
                        <a:t>ODLOČITEV KOMISIJE</a:t>
                      </a:r>
                      <a:endParaRPr lang="sl-SI" sz="1400" dirty="0"/>
                    </a:p>
                  </a:txBody>
                  <a:tcPr/>
                </a:tc>
              </a:tr>
              <a:tr h="370840">
                <a:tc>
                  <a:txBody>
                    <a:bodyPr/>
                    <a:lstStyle/>
                    <a:p>
                      <a:pPr algn="ctr"/>
                      <a:r>
                        <a:rPr lang="sl-SI" sz="1600" b="1" dirty="0" smtClean="0"/>
                        <a:t>GOL</a:t>
                      </a:r>
                      <a:endParaRPr lang="sl-SI" sz="1600" b="1" dirty="0"/>
                    </a:p>
                  </a:txBody>
                  <a:tcPr/>
                </a:tc>
                <a:tc>
                  <a:txBody>
                    <a:bodyPr/>
                    <a:lstStyle/>
                    <a:p>
                      <a:pPr algn="ctr"/>
                      <a:r>
                        <a:rPr lang="sl-SI" sz="1600" dirty="0" smtClean="0"/>
                        <a:t>854583</a:t>
                      </a:r>
                      <a:endParaRPr lang="sl-SI" sz="1600" dirty="0"/>
                    </a:p>
                  </a:txBody>
                  <a:tcPr/>
                </a:tc>
                <a:tc>
                  <a:txBody>
                    <a:bodyPr/>
                    <a:lstStyle/>
                    <a:p>
                      <a:pPr algn="ctr"/>
                      <a:r>
                        <a:rPr lang="sl-SI" sz="1600" dirty="0" smtClean="0"/>
                        <a:t>25.7.2017</a:t>
                      </a:r>
                      <a:endParaRPr lang="sl-SI" sz="1600" dirty="0"/>
                    </a:p>
                  </a:txBody>
                  <a:tcPr/>
                </a:tc>
                <a:tc>
                  <a:txBody>
                    <a:bodyPr/>
                    <a:lstStyle/>
                    <a:p>
                      <a:pPr algn="ctr"/>
                      <a:r>
                        <a:rPr lang="sl-SI" sz="1600" b="1" dirty="0" smtClean="0"/>
                        <a:t>GABER</a:t>
                      </a:r>
                      <a:endParaRPr lang="sl-SI" sz="1600" b="1" dirty="0"/>
                    </a:p>
                  </a:txBody>
                  <a:tcPr/>
                </a:tc>
                <a:tc>
                  <a:txBody>
                    <a:bodyPr/>
                    <a:lstStyle/>
                    <a:p>
                      <a:pPr algn="ctr"/>
                      <a:r>
                        <a:rPr lang="sl-SI" sz="1600" dirty="0" smtClean="0"/>
                        <a:t>CIKA SI 44475925</a:t>
                      </a:r>
                      <a:endParaRPr lang="sl-SI" sz="1600" dirty="0"/>
                    </a:p>
                  </a:txBody>
                  <a:tcPr/>
                </a:tc>
                <a:tc>
                  <a:txBody>
                    <a:bodyPr/>
                    <a:lstStyle/>
                    <a:p>
                      <a:pPr algn="ctr"/>
                      <a:r>
                        <a:rPr lang="sl-SI" sz="1600" b="1" dirty="0" smtClean="0">
                          <a:solidFill>
                            <a:schemeClr val="tx1"/>
                          </a:solidFill>
                        </a:rPr>
                        <a:t>PRIMEREN</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MID</a:t>
                      </a:r>
                      <a:endParaRPr lang="sl-SI" sz="1600" b="1" dirty="0"/>
                    </a:p>
                  </a:txBody>
                  <a:tcPr/>
                </a:tc>
                <a:tc>
                  <a:txBody>
                    <a:bodyPr/>
                    <a:lstStyle/>
                    <a:p>
                      <a:pPr algn="ctr"/>
                      <a:r>
                        <a:rPr lang="sl-SI" sz="1600" dirty="0" smtClean="0"/>
                        <a:t>854584</a:t>
                      </a:r>
                      <a:endParaRPr lang="sl-SI" sz="1600" dirty="0"/>
                    </a:p>
                  </a:txBody>
                  <a:tcPr/>
                </a:tc>
                <a:tc>
                  <a:txBody>
                    <a:bodyPr/>
                    <a:lstStyle/>
                    <a:p>
                      <a:pPr algn="ctr"/>
                      <a:r>
                        <a:rPr lang="sl-SI" sz="1600" dirty="0" smtClean="0"/>
                        <a:t>29.10.2017</a:t>
                      </a:r>
                      <a:endParaRPr lang="sl-SI" sz="1600" dirty="0"/>
                    </a:p>
                  </a:txBody>
                  <a:tcPr/>
                </a:tc>
                <a:tc>
                  <a:txBody>
                    <a:bodyPr/>
                    <a:lstStyle/>
                    <a:p>
                      <a:pPr algn="ctr"/>
                      <a:r>
                        <a:rPr lang="sl-SI" sz="1600" b="1" dirty="0" smtClean="0"/>
                        <a:t>MED</a:t>
                      </a:r>
                      <a:endParaRPr lang="sl-SI" sz="1600" b="1" dirty="0"/>
                    </a:p>
                  </a:txBody>
                  <a:tcPr/>
                </a:tc>
                <a:tc>
                  <a:txBody>
                    <a:bodyPr/>
                    <a:lstStyle/>
                    <a:p>
                      <a:pPr algn="ctr"/>
                      <a:r>
                        <a:rPr lang="sl-SI" sz="1600" dirty="0" smtClean="0"/>
                        <a:t>CIKA SI 83405619</a:t>
                      </a:r>
                      <a:endParaRPr lang="sl-SI" sz="1600" dirty="0"/>
                    </a:p>
                  </a:txBody>
                  <a:tcPr/>
                </a:tc>
                <a:tc>
                  <a:txBody>
                    <a:bodyPr/>
                    <a:lstStyle/>
                    <a:p>
                      <a:pPr algn="ctr"/>
                      <a:r>
                        <a:rPr lang="sl-SI" sz="1600" b="1" dirty="0" smtClean="0">
                          <a:solidFill>
                            <a:schemeClr val="tx1"/>
                          </a:solidFill>
                        </a:rPr>
                        <a:t>NI PERIMEREN</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MIKO</a:t>
                      </a:r>
                      <a:endParaRPr lang="sl-SI" sz="1600" b="1" dirty="0"/>
                    </a:p>
                  </a:txBody>
                  <a:tcPr/>
                </a:tc>
                <a:tc>
                  <a:txBody>
                    <a:bodyPr/>
                    <a:lstStyle/>
                    <a:p>
                      <a:pPr algn="ctr"/>
                      <a:r>
                        <a:rPr lang="sl-SI" sz="1600" dirty="0" smtClean="0"/>
                        <a:t>854610</a:t>
                      </a:r>
                      <a:endParaRPr lang="sl-SI" sz="1600" dirty="0"/>
                    </a:p>
                  </a:txBody>
                  <a:tcPr/>
                </a:tc>
                <a:tc>
                  <a:txBody>
                    <a:bodyPr/>
                    <a:lstStyle/>
                    <a:p>
                      <a:pPr algn="ctr"/>
                      <a:r>
                        <a:rPr lang="sl-SI" sz="1600" dirty="0" smtClean="0"/>
                        <a:t>14.3.2018</a:t>
                      </a:r>
                      <a:endParaRPr lang="sl-SI" sz="1600" dirty="0"/>
                    </a:p>
                  </a:txBody>
                  <a:tcPr/>
                </a:tc>
                <a:tc>
                  <a:txBody>
                    <a:bodyPr/>
                    <a:lstStyle/>
                    <a:p>
                      <a:pPr algn="ctr"/>
                      <a:r>
                        <a:rPr lang="sl-SI" sz="1600" b="1" dirty="0" smtClean="0"/>
                        <a:t>MOR</a:t>
                      </a:r>
                      <a:endParaRPr lang="sl-SI" sz="1600" b="1" dirty="0"/>
                    </a:p>
                  </a:txBody>
                  <a:tcPr/>
                </a:tc>
                <a:tc>
                  <a:txBody>
                    <a:bodyPr/>
                    <a:lstStyle/>
                    <a:p>
                      <a:pPr algn="ctr"/>
                      <a:r>
                        <a:rPr lang="sl-SI" sz="1600" dirty="0" smtClean="0"/>
                        <a:t>ROSA SI 63476062</a:t>
                      </a:r>
                      <a:endParaRPr lang="sl-SI" sz="1600" dirty="0"/>
                    </a:p>
                  </a:txBody>
                  <a:tcPr/>
                </a:tc>
                <a:tc>
                  <a:txBody>
                    <a:bodyPr/>
                    <a:lstStyle/>
                    <a:p>
                      <a:pPr algn="ctr"/>
                      <a:r>
                        <a:rPr lang="sl-SI" sz="1600" b="1" dirty="0" smtClean="0">
                          <a:solidFill>
                            <a:schemeClr val="tx1"/>
                          </a:solidFill>
                        </a:rPr>
                        <a:t>PRIMEREN</a:t>
                      </a:r>
                      <a:endParaRPr lang="sl-SI" sz="1600" b="1" dirty="0">
                        <a:solidFill>
                          <a:schemeClr val="tx1"/>
                        </a:solidFill>
                      </a:endParaRP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tr>
              <a:tr h="370840">
                <a:tc>
                  <a:txBody>
                    <a:bodyPr/>
                    <a:lstStyle/>
                    <a:p>
                      <a:pPr algn="ctr"/>
                      <a:r>
                        <a:rPr lang="sl-SI" sz="1600" b="1" dirty="0" smtClean="0"/>
                        <a:t>TIM</a:t>
                      </a:r>
                      <a:endParaRPr lang="sl-SI" sz="1600" b="1" dirty="0"/>
                    </a:p>
                  </a:txBody>
                  <a:tcPr/>
                </a:tc>
                <a:tc>
                  <a:txBody>
                    <a:bodyPr/>
                    <a:lstStyle/>
                    <a:p>
                      <a:pPr algn="ctr"/>
                      <a:r>
                        <a:rPr lang="sl-SI" sz="1600" dirty="0" smtClean="0"/>
                        <a:t>854622</a:t>
                      </a:r>
                      <a:endParaRPr lang="sl-SI" sz="1600" dirty="0"/>
                    </a:p>
                  </a:txBody>
                  <a:tcPr/>
                </a:tc>
                <a:tc>
                  <a:txBody>
                    <a:bodyPr/>
                    <a:lstStyle/>
                    <a:p>
                      <a:pPr algn="ctr"/>
                      <a:r>
                        <a:rPr lang="sl-SI" sz="1600" dirty="0" smtClean="0"/>
                        <a:t>3.4.2018</a:t>
                      </a:r>
                      <a:endParaRPr lang="sl-SI" sz="1600" dirty="0"/>
                    </a:p>
                  </a:txBody>
                  <a:tcPr/>
                </a:tc>
                <a:tc>
                  <a:txBody>
                    <a:bodyPr/>
                    <a:lstStyle/>
                    <a:p>
                      <a:pPr algn="ctr"/>
                      <a:r>
                        <a:rPr lang="sl-SI" sz="1600" b="1" dirty="0" smtClean="0"/>
                        <a:t>TRIM</a:t>
                      </a:r>
                      <a:endParaRPr lang="sl-SI" sz="1600" b="1" dirty="0"/>
                    </a:p>
                  </a:txBody>
                  <a:tcPr/>
                </a:tc>
                <a:tc>
                  <a:txBody>
                    <a:bodyPr/>
                    <a:lstStyle/>
                    <a:p>
                      <a:pPr algn="ctr"/>
                      <a:r>
                        <a:rPr lang="sl-SI" sz="1600" dirty="0" smtClean="0"/>
                        <a:t>DORA SI 84775207</a:t>
                      </a:r>
                      <a:endParaRPr lang="sl-SI" sz="1600" dirty="0"/>
                    </a:p>
                  </a:txBody>
                  <a:tcPr/>
                </a:tc>
                <a:tc>
                  <a:txBody>
                    <a:bodyPr/>
                    <a:lstStyle/>
                    <a:p>
                      <a:pPr algn="ctr"/>
                      <a:r>
                        <a:rPr lang="sl-SI" sz="1600" b="1" dirty="0" smtClean="0">
                          <a:solidFill>
                            <a:schemeClr val="tx1"/>
                          </a:solidFill>
                        </a:rPr>
                        <a:t>PRIMEREN</a:t>
                      </a:r>
                      <a:endParaRPr lang="sl-SI" sz="1600" b="1" dirty="0">
                        <a:solidFill>
                          <a:schemeClr val="tx1"/>
                        </a:solidFill>
                      </a:endParaRP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tr>
              <a:tr h="370840">
                <a:tc>
                  <a:txBody>
                    <a:bodyPr/>
                    <a:lstStyle/>
                    <a:p>
                      <a:pPr algn="ctr"/>
                      <a:r>
                        <a:rPr lang="sl-SI" sz="1600" b="1" dirty="0" smtClean="0"/>
                        <a:t>DOM</a:t>
                      </a:r>
                      <a:endParaRPr lang="sl-SI" sz="1600" b="1" dirty="0"/>
                    </a:p>
                  </a:txBody>
                  <a:tcPr/>
                </a:tc>
                <a:tc>
                  <a:txBody>
                    <a:bodyPr/>
                    <a:lstStyle/>
                    <a:p>
                      <a:pPr algn="ctr"/>
                      <a:r>
                        <a:rPr lang="sl-SI" sz="1600" dirty="0" smtClean="0"/>
                        <a:t>854616</a:t>
                      </a:r>
                      <a:endParaRPr lang="sl-SI" sz="1600" dirty="0"/>
                    </a:p>
                  </a:txBody>
                  <a:tcPr/>
                </a:tc>
                <a:tc>
                  <a:txBody>
                    <a:bodyPr/>
                    <a:lstStyle/>
                    <a:p>
                      <a:pPr algn="ctr"/>
                      <a:r>
                        <a:rPr lang="sl-SI" sz="1600" dirty="0" smtClean="0"/>
                        <a:t>28.3.2018</a:t>
                      </a:r>
                      <a:endParaRPr lang="sl-SI" sz="1600" dirty="0"/>
                    </a:p>
                  </a:txBody>
                  <a:tcPr/>
                </a:tc>
                <a:tc>
                  <a:txBody>
                    <a:bodyPr/>
                    <a:lstStyle/>
                    <a:p>
                      <a:pPr algn="ctr"/>
                      <a:r>
                        <a:rPr lang="sl-SI" sz="1600" b="1" dirty="0" smtClean="0"/>
                        <a:t>DON</a:t>
                      </a:r>
                      <a:endParaRPr lang="sl-SI" sz="1600" b="1" dirty="0"/>
                    </a:p>
                  </a:txBody>
                  <a:tcPr/>
                </a:tc>
                <a:tc>
                  <a:txBody>
                    <a:bodyPr/>
                    <a:lstStyle/>
                    <a:p>
                      <a:pPr algn="ctr"/>
                      <a:r>
                        <a:rPr lang="sl-SI" sz="1600" dirty="0" smtClean="0"/>
                        <a:t>SIVKA SI 14294103</a:t>
                      </a:r>
                      <a:endParaRPr lang="sl-SI" sz="1600" dirty="0"/>
                    </a:p>
                  </a:txBody>
                  <a:tcPr/>
                </a:tc>
                <a:tc>
                  <a:txBody>
                    <a:bodyPr/>
                    <a:lstStyle/>
                    <a:p>
                      <a:pPr algn="ctr"/>
                      <a:r>
                        <a:rPr lang="sl-SI" sz="1600" b="1" dirty="0" smtClean="0">
                          <a:solidFill>
                            <a:schemeClr val="tx1"/>
                          </a:solidFill>
                        </a:rPr>
                        <a:t>PRIMEREN</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DRON</a:t>
                      </a:r>
                      <a:endParaRPr lang="sl-SI" sz="1600" b="1" dirty="0"/>
                    </a:p>
                  </a:txBody>
                  <a:tcPr/>
                </a:tc>
                <a:tc>
                  <a:txBody>
                    <a:bodyPr/>
                    <a:lstStyle/>
                    <a:p>
                      <a:pPr algn="ctr"/>
                      <a:r>
                        <a:rPr lang="sl-SI" sz="1600" dirty="0" smtClean="0"/>
                        <a:t>854627</a:t>
                      </a:r>
                      <a:endParaRPr lang="sl-SI" sz="1600" dirty="0"/>
                    </a:p>
                  </a:txBody>
                  <a:tcPr/>
                </a:tc>
                <a:tc>
                  <a:txBody>
                    <a:bodyPr/>
                    <a:lstStyle/>
                    <a:p>
                      <a:pPr algn="ctr"/>
                      <a:r>
                        <a:rPr lang="sl-SI" sz="1600" dirty="0" smtClean="0"/>
                        <a:t>22.2.2018</a:t>
                      </a:r>
                      <a:endParaRPr lang="sl-SI" sz="1600" dirty="0"/>
                    </a:p>
                  </a:txBody>
                  <a:tcPr/>
                </a:tc>
                <a:tc>
                  <a:txBody>
                    <a:bodyPr/>
                    <a:lstStyle/>
                    <a:p>
                      <a:pPr algn="ctr"/>
                      <a:r>
                        <a:rPr lang="sl-SI" sz="1600" b="1" dirty="0" smtClean="0"/>
                        <a:t>DON</a:t>
                      </a:r>
                      <a:endParaRPr lang="sl-SI" sz="1600" b="1" dirty="0"/>
                    </a:p>
                  </a:txBody>
                  <a:tcPr/>
                </a:tc>
                <a:tc>
                  <a:txBody>
                    <a:bodyPr/>
                    <a:lstStyle/>
                    <a:p>
                      <a:pPr algn="ctr"/>
                      <a:r>
                        <a:rPr lang="sl-SI" sz="1600" dirty="0" smtClean="0"/>
                        <a:t>UNA SI 44797603</a:t>
                      </a:r>
                      <a:endParaRPr lang="sl-SI" sz="1600" dirty="0"/>
                    </a:p>
                  </a:txBody>
                  <a:tcPr/>
                </a:tc>
                <a:tc>
                  <a:txBody>
                    <a:bodyPr/>
                    <a:lstStyle/>
                    <a:p>
                      <a:pPr algn="ctr"/>
                      <a:r>
                        <a:rPr lang="sl-SI" sz="1600" b="1" dirty="0" smtClean="0">
                          <a:solidFill>
                            <a:schemeClr val="tx1"/>
                          </a:solidFill>
                        </a:rPr>
                        <a:t>PRIMEREN</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KARO</a:t>
                      </a:r>
                      <a:endParaRPr lang="sl-SI" sz="1600" b="1" dirty="0"/>
                    </a:p>
                  </a:txBody>
                  <a:tcPr/>
                </a:tc>
                <a:tc>
                  <a:txBody>
                    <a:bodyPr/>
                    <a:lstStyle/>
                    <a:p>
                      <a:pPr algn="ctr"/>
                      <a:r>
                        <a:rPr lang="sl-SI" sz="1600" dirty="0" smtClean="0"/>
                        <a:t>854617</a:t>
                      </a:r>
                      <a:endParaRPr lang="sl-SI" sz="1600" dirty="0"/>
                    </a:p>
                  </a:txBody>
                  <a:tcPr/>
                </a:tc>
                <a:tc>
                  <a:txBody>
                    <a:bodyPr/>
                    <a:lstStyle/>
                    <a:p>
                      <a:pPr algn="ctr"/>
                      <a:r>
                        <a:rPr lang="sl-SI" sz="1600" dirty="0" smtClean="0"/>
                        <a:t>20.2.2018</a:t>
                      </a:r>
                      <a:endParaRPr lang="sl-SI" sz="1600" dirty="0"/>
                    </a:p>
                  </a:txBody>
                  <a:tcPr/>
                </a:tc>
                <a:tc>
                  <a:txBody>
                    <a:bodyPr/>
                    <a:lstStyle/>
                    <a:p>
                      <a:pPr algn="ctr"/>
                      <a:r>
                        <a:rPr lang="sl-SI" sz="1600" b="1" dirty="0" smtClean="0"/>
                        <a:t>KUS</a:t>
                      </a:r>
                      <a:endParaRPr lang="sl-SI" sz="1600" b="1" dirty="0"/>
                    </a:p>
                  </a:txBody>
                  <a:tcPr/>
                </a:tc>
                <a:tc>
                  <a:txBody>
                    <a:bodyPr/>
                    <a:lstStyle/>
                    <a:p>
                      <a:pPr algn="ctr"/>
                      <a:r>
                        <a:rPr lang="sl-SI" sz="1600" dirty="0" smtClean="0"/>
                        <a:t>LAMA SI 03484106</a:t>
                      </a:r>
                      <a:endParaRPr lang="sl-SI" sz="1600" dirty="0"/>
                    </a:p>
                  </a:txBody>
                  <a:tcPr/>
                </a:tc>
                <a:tc>
                  <a:txBody>
                    <a:bodyPr/>
                    <a:lstStyle/>
                    <a:p>
                      <a:pPr algn="ctr"/>
                      <a:r>
                        <a:rPr lang="sl-SI" sz="1600" b="1" dirty="0" smtClean="0">
                          <a:solidFill>
                            <a:schemeClr val="tx1"/>
                          </a:solidFill>
                        </a:rPr>
                        <a:t>POTENCIALNO P.</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tr>
              <a:tr h="370840">
                <a:tc>
                  <a:txBody>
                    <a:bodyPr/>
                    <a:lstStyle/>
                    <a:p>
                      <a:pPr algn="ctr"/>
                      <a:r>
                        <a:rPr lang="sl-SI" sz="1600" b="1" dirty="0" smtClean="0"/>
                        <a:t>DIN</a:t>
                      </a:r>
                      <a:endParaRPr lang="sl-SI" sz="1600" b="1" dirty="0"/>
                    </a:p>
                  </a:txBody>
                  <a:tcPr/>
                </a:tc>
                <a:tc>
                  <a:txBody>
                    <a:bodyPr/>
                    <a:lstStyle/>
                    <a:p>
                      <a:pPr algn="ctr"/>
                      <a:r>
                        <a:rPr lang="sl-SI" sz="1600" dirty="0" smtClean="0"/>
                        <a:t>854638</a:t>
                      </a:r>
                      <a:endParaRPr lang="sl-SI" sz="1600" dirty="0"/>
                    </a:p>
                  </a:txBody>
                  <a:tcPr/>
                </a:tc>
                <a:tc>
                  <a:txBody>
                    <a:bodyPr/>
                    <a:lstStyle/>
                    <a:p>
                      <a:pPr algn="ctr"/>
                      <a:r>
                        <a:rPr lang="sl-SI" sz="1600" dirty="0" smtClean="0"/>
                        <a:t>20.2.2018</a:t>
                      </a:r>
                      <a:endParaRPr lang="sl-SI" sz="1600" dirty="0"/>
                    </a:p>
                  </a:txBody>
                  <a:tcPr/>
                </a:tc>
                <a:tc>
                  <a:txBody>
                    <a:bodyPr/>
                    <a:lstStyle/>
                    <a:p>
                      <a:pPr algn="ctr"/>
                      <a:r>
                        <a:rPr lang="sl-SI" sz="1600" b="1" dirty="0" smtClean="0"/>
                        <a:t>DON</a:t>
                      </a:r>
                      <a:endParaRPr lang="sl-SI" sz="1600" b="1" dirty="0"/>
                    </a:p>
                  </a:txBody>
                  <a:tcPr/>
                </a:tc>
                <a:tc>
                  <a:txBody>
                    <a:bodyPr/>
                    <a:lstStyle/>
                    <a:p>
                      <a:pPr algn="ctr"/>
                      <a:r>
                        <a:rPr lang="sl-SI" sz="1600" dirty="0" smtClean="0"/>
                        <a:t>ULA SI 13967545</a:t>
                      </a:r>
                      <a:endParaRPr lang="sl-SI" sz="1600" dirty="0"/>
                    </a:p>
                  </a:txBody>
                  <a:tcPr/>
                </a:tc>
                <a:tc>
                  <a:txBody>
                    <a:bodyPr/>
                    <a:lstStyle/>
                    <a:p>
                      <a:pPr algn="ctr"/>
                      <a:r>
                        <a:rPr lang="sl-SI" sz="1600" b="1" dirty="0" smtClean="0">
                          <a:solidFill>
                            <a:schemeClr val="tx1"/>
                          </a:solidFill>
                        </a:rPr>
                        <a:t>PRIMEREN</a:t>
                      </a:r>
                      <a:endParaRPr lang="sl-SI" sz="1600" b="1" dirty="0">
                        <a:solidFill>
                          <a:schemeClr val="tx1"/>
                        </a:solidFill>
                      </a:endParaRP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tr>
              <a:tr h="370840">
                <a:tc>
                  <a:txBody>
                    <a:bodyPr/>
                    <a:lstStyle/>
                    <a:p>
                      <a:pPr algn="ctr"/>
                      <a:r>
                        <a:rPr lang="sl-SI" sz="1600" b="1" dirty="0" smtClean="0"/>
                        <a:t>JELKO</a:t>
                      </a:r>
                      <a:endParaRPr lang="sl-SI" sz="1600" b="1" dirty="0"/>
                    </a:p>
                  </a:txBody>
                  <a:tcPr/>
                </a:tc>
                <a:tc>
                  <a:txBody>
                    <a:bodyPr/>
                    <a:lstStyle/>
                    <a:p>
                      <a:pPr algn="ctr"/>
                      <a:r>
                        <a:rPr lang="sl-SI" sz="1600" dirty="0" smtClean="0"/>
                        <a:t>854581</a:t>
                      </a:r>
                      <a:endParaRPr lang="sl-SI" sz="1600" dirty="0"/>
                    </a:p>
                  </a:txBody>
                  <a:tcPr/>
                </a:tc>
                <a:tc>
                  <a:txBody>
                    <a:bodyPr/>
                    <a:lstStyle/>
                    <a:p>
                      <a:pPr algn="ctr"/>
                      <a:r>
                        <a:rPr lang="sl-SI" sz="1600" dirty="0" smtClean="0"/>
                        <a:t>6.9.2017</a:t>
                      </a:r>
                      <a:endParaRPr lang="sl-SI" sz="1600" dirty="0"/>
                    </a:p>
                  </a:txBody>
                  <a:tcPr/>
                </a:tc>
                <a:tc>
                  <a:txBody>
                    <a:bodyPr/>
                    <a:lstStyle/>
                    <a:p>
                      <a:pPr algn="ctr"/>
                      <a:r>
                        <a:rPr lang="sl-SI" sz="1600" b="1" dirty="0" smtClean="0"/>
                        <a:t>JEREB</a:t>
                      </a:r>
                      <a:endParaRPr lang="sl-SI" sz="1600" b="1" dirty="0"/>
                    </a:p>
                  </a:txBody>
                  <a:tcPr/>
                </a:tc>
                <a:tc>
                  <a:txBody>
                    <a:bodyPr/>
                    <a:lstStyle/>
                    <a:p>
                      <a:pPr algn="ctr"/>
                      <a:r>
                        <a:rPr lang="sl-SI" sz="1600" dirty="0" smtClean="0"/>
                        <a:t>SI 14388088</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tr>
              <a:tr h="370840">
                <a:tc>
                  <a:txBody>
                    <a:bodyPr/>
                    <a:lstStyle/>
                    <a:p>
                      <a:pPr algn="ctr"/>
                      <a:r>
                        <a:rPr lang="sl-SI" sz="1600" b="1" dirty="0" smtClean="0"/>
                        <a:t>MIR</a:t>
                      </a:r>
                      <a:endParaRPr lang="sl-SI" sz="1600" b="1" dirty="0"/>
                    </a:p>
                  </a:txBody>
                  <a:tcPr/>
                </a:tc>
                <a:tc>
                  <a:txBody>
                    <a:bodyPr/>
                    <a:lstStyle/>
                    <a:p>
                      <a:pPr algn="ctr"/>
                      <a:r>
                        <a:rPr lang="sl-SI" sz="1600" dirty="0" smtClean="0"/>
                        <a:t>854585</a:t>
                      </a:r>
                      <a:endParaRPr lang="sl-SI" sz="1600" dirty="0"/>
                    </a:p>
                  </a:txBody>
                  <a:tcPr/>
                </a:tc>
                <a:tc>
                  <a:txBody>
                    <a:bodyPr/>
                    <a:lstStyle/>
                    <a:p>
                      <a:pPr algn="ctr"/>
                      <a:r>
                        <a:rPr lang="sl-SI" sz="1600" dirty="0" smtClean="0"/>
                        <a:t>15.6.2017</a:t>
                      </a:r>
                      <a:endParaRPr lang="sl-SI" sz="1600" dirty="0"/>
                    </a:p>
                  </a:txBody>
                  <a:tcPr/>
                </a:tc>
                <a:tc>
                  <a:txBody>
                    <a:bodyPr/>
                    <a:lstStyle/>
                    <a:p>
                      <a:pPr algn="ctr"/>
                      <a:r>
                        <a:rPr lang="sl-SI" sz="1600" b="1" dirty="0" smtClean="0"/>
                        <a:t>MITO</a:t>
                      </a:r>
                      <a:endParaRPr lang="sl-SI" sz="1600" b="1" dirty="0"/>
                    </a:p>
                  </a:txBody>
                  <a:tcPr/>
                </a:tc>
                <a:tc>
                  <a:txBody>
                    <a:bodyPr/>
                    <a:lstStyle/>
                    <a:p>
                      <a:pPr algn="ctr"/>
                      <a:r>
                        <a:rPr lang="sl-SI" sz="1600" dirty="0" smtClean="0"/>
                        <a:t>EDINA SI 64642972</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tr>
              <a:tr h="370840">
                <a:tc>
                  <a:txBody>
                    <a:bodyPr/>
                    <a:lstStyle/>
                    <a:p>
                      <a:pPr algn="ctr"/>
                      <a:r>
                        <a:rPr lang="sl-SI" sz="1600" b="1" dirty="0" smtClean="0"/>
                        <a:t>NOB</a:t>
                      </a:r>
                      <a:endParaRPr lang="sl-SI" sz="1600" b="1" dirty="0"/>
                    </a:p>
                  </a:txBody>
                  <a:tcPr/>
                </a:tc>
                <a:tc>
                  <a:txBody>
                    <a:bodyPr/>
                    <a:lstStyle/>
                    <a:p>
                      <a:pPr algn="ctr"/>
                      <a:r>
                        <a:rPr lang="sl-SI" sz="1600" dirty="0" smtClean="0"/>
                        <a:t>854578</a:t>
                      </a:r>
                      <a:endParaRPr lang="sl-SI" sz="1600" dirty="0"/>
                    </a:p>
                  </a:txBody>
                  <a:tcPr/>
                </a:tc>
                <a:tc>
                  <a:txBody>
                    <a:bodyPr/>
                    <a:lstStyle/>
                    <a:p>
                      <a:pPr algn="ctr"/>
                      <a:r>
                        <a:rPr lang="sl-SI" sz="1600" dirty="0" smtClean="0"/>
                        <a:t>7.9.2017</a:t>
                      </a:r>
                      <a:endParaRPr lang="sl-SI" sz="1600" dirty="0"/>
                    </a:p>
                  </a:txBody>
                  <a:tcPr/>
                </a:tc>
                <a:tc>
                  <a:txBody>
                    <a:bodyPr/>
                    <a:lstStyle/>
                    <a:p>
                      <a:pPr algn="ctr"/>
                      <a:r>
                        <a:rPr lang="sl-SI" sz="1600" b="1" dirty="0" smtClean="0"/>
                        <a:t>NOKIO</a:t>
                      </a:r>
                      <a:endParaRPr lang="sl-SI" sz="1600" b="1" dirty="0"/>
                    </a:p>
                  </a:txBody>
                  <a:tcPr/>
                </a:tc>
                <a:tc>
                  <a:txBody>
                    <a:bodyPr/>
                    <a:lstStyle/>
                    <a:p>
                      <a:pPr algn="ctr"/>
                      <a:r>
                        <a:rPr lang="sl-SI" sz="1600" dirty="0" smtClean="0"/>
                        <a:t>SRNA SI 54335529</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tr>
            </a:tbl>
          </a:graphicData>
        </a:graphic>
      </p:graphicFrame>
      <p:sp>
        <p:nvSpPr>
          <p:cNvPr id="3" name="Pravokotnik 2"/>
          <p:cNvSpPr/>
          <p:nvPr/>
        </p:nvSpPr>
        <p:spPr>
          <a:xfrm>
            <a:off x="323528" y="6165304"/>
            <a:ext cx="8076795" cy="584775"/>
          </a:xfrm>
          <a:prstGeom prst="rect">
            <a:avLst/>
          </a:prstGeom>
        </p:spPr>
        <p:txBody>
          <a:bodyPr wrap="square">
            <a:spAutoFit/>
          </a:bodyPr>
          <a:lstStyle/>
          <a:p>
            <a:pPr lvl="0"/>
            <a:r>
              <a:rPr lang="sl-SI" sz="1600" dirty="0" smtClean="0"/>
              <a:t>- Javna </a:t>
            </a:r>
            <a:r>
              <a:rPr lang="sl-SI" sz="1600" dirty="0"/>
              <a:t>služba nalog genske banke v </a:t>
            </a:r>
            <a:r>
              <a:rPr lang="sl-SI" sz="1600" dirty="0" smtClean="0"/>
              <a:t>živinoreji          </a:t>
            </a:r>
            <a:r>
              <a:rPr lang="sl-SI" sz="1600" b="1" dirty="0" smtClean="0"/>
              <a:t>* NI BIL PRIMEREN VZOREC</a:t>
            </a:r>
            <a:endParaRPr lang="sl-SI" sz="1600" b="1" dirty="0"/>
          </a:p>
          <a:p>
            <a:pPr lvl="0"/>
            <a:r>
              <a:rPr lang="sl-SI" sz="1600" dirty="0" smtClean="0"/>
              <a:t>- Rejsko Društvo CIKA</a:t>
            </a:r>
            <a:endParaRPr lang="sl-SI" sz="1600" dirty="0"/>
          </a:p>
        </p:txBody>
      </p:sp>
    </p:spTree>
    <p:extLst>
      <p:ext uri="{BB962C8B-B14F-4D97-AF65-F5344CB8AC3E}">
        <p14:creationId xmlns:p14="http://schemas.microsoft.com/office/powerpoint/2010/main" val="3518128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498178"/>
          </a:xfrm>
        </p:spPr>
        <p:txBody>
          <a:bodyPr>
            <a:normAutofit/>
          </a:bodyPr>
          <a:lstStyle/>
          <a:p>
            <a:r>
              <a:rPr lang="sl-SI" sz="3200" b="1" dirty="0">
                <a:solidFill>
                  <a:prstClr val="black"/>
                </a:solidFill>
              </a:rPr>
              <a:t>VHLEVITEV PLEMESKIH BIKOV CIKASTE PASME NA OC </a:t>
            </a:r>
            <a:r>
              <a:rPr lang="sl-SI" sz="3200" b="1" dirty="0" smtClean="0">
                <a:solidFill>
                  <a:prstClr val="black"/>
                </a:solidFill>
              </a:rPr>
              <a:t>PRESKA</a:t>
            </a:r>
            <a:r>
              <a:rPr lang="sl-SI" sz="3200" b="1" dirty="0">
                <a:solidFill>
                  <a:prstClr val="black"/>
                </a:solidFill>
              </a:rPr>
              <a:t> </a:t>
            </a:r>
            <a:r>
              <a:rPr lang="sl-SI" sz="3200" b="1" dirty="0" smtClean="0">
                <a:solidFill>
                  <a:prstClr val="black"/>
                </a:solidFill>
              </a:rPr>
              <a:t>(2015 – 2018)</a:t>
            </a:r>
            <a:endParaRPr lang="sl-SI" sz="3200" dirty="0"/>
          </a:p>
        </p:txBody>
      </p:sp>
      <p:graphicFrame>
        <p:nvGraphicFramePr>
          <p:cNvPr id="4" name="Tabela 3"/>
          <p:cNvGraphicFramePr>
            <a:graphicFrameLocks noGrp="1"/>
          </p:cNvGraphicFramePr>
          <p:nvPr>
            <p:extLst>
              <p:ext uri="{D42A27DB-BD31-4B8C-83A1-F6EECF244321}">
                <p14:modId xmlns:p14="http://schemas.microsoft.com/office/powerpoint/2010/main" val="4046529102"/>
              </p:ext>
            </p:extLst>
          </p:nvPr>
        </p:nvGraphicFramePr>
        <p:xfrm>
          <a:off x="467543" y="1844824"/>
          <a:ext cx="8136906" cy="3617192"/>
        </p:xfrm>
        <a:graphic>
          <a:graphicData uri="http://schemas.openxmlformats.org/drawingml/2006/table">
            <a:tbl>
              <a:tblPr firstRow="1" firstCol="1" bandRow="1">
                <a:tableStyleId>{5C22544A-7EE6-4342-B048-85BDC9FD1C3A}</a:tableStyleId>
              </a:tblPr>
              <a:tblGrid>
                <a:gridCol w="2016225"/>
                <a:gridCol w="2016224"/>
                <a:gridCol w="2160240"/>
                <a:gridCol w="1944217"/>
              </a:tblGrid>
              <a:tr h="504056">
                <a:tc>
                  <a:txBody>
                    <a:bodyPr/>
                    <a:lstStyle/>
                    <a:p>
                      <a:pPr algn="ctr">
                        <a:lnSpc>
                          <a:spcPct val="115000"/>
                        </a:lnSpc>
                        <a:spcAft>
                          <a:spcPts val="0"/>
                        </a:spcAft>
                      </a:pPr>
                      <a:r>
                        <a:rPr lang="sl-SI" sz="2000" dirty="0" smtClean="0">
                          <a:effectLst/>
                        </a:rPr>
                        <a:t>LETO 2015</a:t>
                      </a:r>
                      <a:endParaRPr lang="sl-SI"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dirty="0" smtClean="0">
                          <a:effectLst/>
                        </a:rPr>
                        <a:t>LETO 2016</a:t>
                      </a:r>
                      <a:endParaRPr lang="sl-SI"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LETO 2017</a:t>
                      </a:r>
                      <a:endParaRPr lang="sl-SI" sz="20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LETO 2018</a:t>
                      </a:r>
                      <a:endParaRPr lang="sl-SI" sz="2000" dirty="0">
                        <a:solidFill>
                          <a:schemeClr val="bg1"/>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FRAM 853296</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rPr>
                        <a:t>VAL 853814</a:t>
                      </a:r>
                      <a:endParaRPr lang="sl-SI" sz="11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SAVO 853820</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BIL 851184</a:t>
                      </a:r>
                      <a:endParaRPr lang="sl-SI" sz="2000" b="1" dirty="0">
                        <a:solidFill>
                          <a:schemeClr val="tx1"/>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smtClean="0">
                          <a:solidFill>
                            <a:srgbClr val="00B050"/>
                          </a:solidFill>
                          <a:effectLst/>
                          <a:latin typeface="Calibri"/>
                          <a:ea typeface="Calibri"/>
                          <a:cs typeface="Times New Roman"/>
                        </a:rPr>
                        <a:t>SERGEJ 853744</a:t>
                      </a:r>
                      <a:endParaRPr lang="sl-SI" sz="2000" b="1" dirty="0">
                        <a:solidFill>
                          <a:srgbClr val="00B05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mn-lt"/>
                          <a:ea typeface="+mn-ea"/>
                          <a:cs typeface="+mn-cs"/>
                        </a:rPr>
                        <a:t>SOD</a:t>
                      </a:r>
                      <a:r>
                        <a:rPr lang="sl-SI" sz="2000" b="1" baseline="0" dirty="0" smtClean="0">
                          <a:solidFill>
                            <a:schemeClr val="tx1"/>
                          </a:solidFill>
                          <a:effectLst/>
                          <a:latin typeface="+mn-lt"/>
                          <a:ea typeface="+mn-ea"/>
                          <a:cs typeface="+mn-cs"/>
                        </a:rPr>
                        <a:t> 853796</a:t>
                      </a:r>
                      <a:endParaRPr lang="sl-SI" sz="11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GRBAC 853847</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SONAR 854088</a:t>
                      </a:r>
                      <a:endParaRPr lang="sl-SI" sz="2000" b="1" dirty="0">
                        <a:solidFill>
                          <a:schemeClr val="tx1"/>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MED 853752</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1100" b="1" dirty="0" smtClean="0">
                          <a:effectLst/>
                          <a:latin typeface="Calibri"/>
                          <a:ea typeface="Calibri"/>
                          <a:cs typeface="Times New Roman"/>
                        </a:rPr>
                        <a:t>-</a:t>
                      </a:r>
                      <a:endParaRPr lang="sl-SI"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accent6">
                              <a:lumMod val="75000"/>
                            </a:schemeClr>
                          </a:solidFill>
                          <a:effectLst/>
                          <a:latin typeface="Calibri"/>
                          <a:ea typeface="Calibri"/>
                          <a:cs typeface="Times New Roman"/>
                        </a:rPr>
                        <a:t>SAMSON 853899</a:t>
                      </a:r>
                      <a:r>
                        <a:rPr lang="sl-SI" sz="2000" b="1" baseline="0" dirty="0" smtClean="0">
                          <a:solidFill>
                            <a:schemeClr val="accent6">
                              <a:lumMod val="75000"/>
                            </a:schemeClr>
                          </a:solidFill>
                          <a:effectLst/>
                          <a:latin typeface="Calibri"/>
                          <a:ea typeface="Calibri"/>
                          <a:cs typeface="Times New Roman"/>
                        </a:rPr>
                        <a:t> </a:t>
                      </a:r>
                      <a:endParaRPr lang="sl-SI" sz="2000" b="1" dirty="0">
                        <a:solidFill>
                          <a:schemeClr val="accent6">
                            <a:lumMod val="75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rgbClr val="FF0000"/>
                          </a:solidFill>
                          <a:effectLst/>
                          <a:latin typeface="Calibri"/>
                          <a:ea typeface="Calibri"/>
                          <a:cs typeface="Times New Roman"/>
                        </a:rPr>
                        <a:t>RUNI 854160</a:t>
                      </a:r>
                      <a:endParaRPr lang="sl-SI" sz="2000" b="1" dirty="0">
                        <a:solidFill>
                          <a:srgbClr val="FF0000"/>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NORD 853522</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1100" b="1" dirty="0" smtClean="0">
                          <a:effectLst/>
                          <a:latin typeface="Calibri"/>
                          <a:ea typeface="Calibri"/>
                          <a:cs typeface="Times New Roman"/>
                        </a:rPr>
                        <a:t>-</a:t>
                      </a:r>
                      <a:endParaRPr lang="sl-SI"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NINKO 854045</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rgbClr val="00B050"/>
                          </a:solidFill>
                          <a:effectLst/>
                          <a:latin typeface="Calibri"/>
                          <a:ea typeface="Calibri"/>
                          <a:cs typeface="Times New Roman"/>
                        </a:rPr>
                        <a:t>MAS 854173</a:t>
                      </a:r>
                      <a:endParaRPr lang="sl-SI" sz="2000" b="1" dirty="0">
                        <a:solidFill>
                          <a:srgbClr val="00B050"/>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1100" b="1" dirty="0" smtClean="0">
                          <a:effectLst/>
                          <a:latin typeface="Calibri"/>
                          <a:ea typeface="Calibri"/>
                          <a:cs typeface="Times New Roman"/>
                        </a:rPr>
                        <a:t>-</a:t>
                      </a:r>
                      <a:endParaRPr lang="sl-SI"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NEDO 853853</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0" dirty="0" smtClean="0">
                          <a:solidFill>
                            <a:schemeClr val="tx1"/>
                          </a:solidFill>
                          <a:effectLst/>
                          <a:latin typeface="Calibri"/>
                          <a:ea typeface="Calibri"/>
                          <a:cs typeface="Times New Roman"/>
                        </a:rPr>
                        <a:t>-</a:t>
                      </a:r>
                      <a:endParaRPr lang="sl-SI" sz="2000" b="0" dirty="0">
                        <a:solidFill>
                          <a:schemeClr val="tx1"/>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1100" b="1" dirty="0" smtClean="0">
                          <a:effectLst/>
                          <a:latin typeface="Calibri"/>
                          <a:ea typeface="Calibri"/>
                          <a:cs typeface="Times New Roman"/>
                        </a:rPr>
                        <a:t>-</a:t>
                      </a:r>
                      <a:endParaRPr lang="sl-SI" sz="1100" b="1"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1" dirty="0" smtClean="0">
                          <a:solidFill>
                            <a:schemeClr val="tx1"/>
                          </a:solidFill>
                          <a:effectLst/>
                          <a:latin typeface="+mn-lt"/>
                          <a:ea typeface="Calibri"/>
                          <a:cs typeface="Times New Roman"/>
                        </a:rPr>
                        <a:t>SREKO 853900</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0" dirty="0" smtClean="0">
                          <a:solidFill>
                            <a:schemeClr val="tx1"/>
                          </a:solidFill>
                          <a:effectLst/>
                          <a:latin typeface="+mn-lt"/>
                          <a:ea typeface="Calibri"/>
                          <a:cs typeface="Times New Roman"/>
                        </a:rPr>
                        <a:t>-</a:t>
                      </a:r>
                    </a:p>
                  </a:txBody>
                  <a:tcPr marL="68580" marR="68580" marT="0" marB="0"/>
                </a:tc>
              </a:tr>
            </a:tbl>
          </a:graphicData>
        </a:graphic>
      </p:graphicFrame>
      <p:sp>
        <p:nvSpPr>
          <p:cNvPr id="3" name="Pravokotnik 2"/>
          <p:cNvSpPr/>
          <p:nvPr/>
        </p:nvSpPr>
        <p:spPr>
          <a:xfrm>
            <a:off x="1119428" y="5805264"/>
            <a:ext cx="3459537" cy="923330"/>
          </a:xfrm>
          <a:prstGeom prst="rect">
            <a:avLst/>
          </a:prstGeom>
        </p:spPr>
        <p:txBody>
          <a:bodyPr wrap="none">
            <a:spAutoFit/>
          </a:bodyPr>
          <a:lstStyle/>
          <a:p>
            <a:r>
              <a:rPr lang="sl-SI" b="1" dirty="0"/>
              <a:t>*</a:t>
            </a:r>
            <a:r>
              <a:rPr lang="sl-SI" b="1" dirty="0" smtClean="0">
                <a:solidFill>
                  <a:srgbClr val="00B050"/>
                </a:solidFill>
              </a:rPr>
              <a:t>ZELENO</a:t>
            </a:r>
            <a:r>
              <a:rPr lang="sl-SI" dirty="0" smtClean="0"/>
              <a:t> – BIK ZBOLEL</a:t>
            </a:r>
          </a:p>
          <a:p>
            <a:r>
              <a:rPr lang="sl-SI" b="1" dirty="0" smtClean="0">
                <a:solidFill>
                  <a:srgbClr val="FF0000"/>
                </a:solidFill>
              </a:rPr>
              <a:t>RDEČE</a:t>
            </a:r>
            <a:r>
              <a:rPr lang="sl-SI" dirty="0" smtClean="0"/>
              <a:t> – REJEC NI HOTEL DATI BIKA</a:t>
            </a:r>
          </a:p>
          <a:p>
            <a:r>
              <a:rPr lang="sl-SI" b="1" dirty="0" smtClean="0">
                <a:solidFill>
                  <a:schemeClr val="accent6">
                    <a:lumMod val="75000"/>
                  </a:schemeClr>
                </a:solidFill>
              </a:rPr>
              <a:t>RJAVO </a:t>
            </a:r>
            <a:r>
              <a:rPr lang="sl-SI" dirty="0" smtClean="0"/>
              <a:t>– BIK NI DAL SEMENA</a:t>
            </a:r>
            <a:endParaRPr lang="sl-SI" dirty="0"/>
          </a:p>
        </p:txBody>
      </p:sp>
    </p:spTree>
    <p:extLst>
      <p:ext uri="{BB962C8B-B14F-4D97-AF65-F5344CB8AC3E}">
        <p14:creationId xmlns:p14="http://schemas.microsoft.com/office/powerpoint/2010/main" val="2789376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498178"/>
          </a:xfrm>
        </p:spPr>
        <p:txBody>
          <a:bodyPr>
            <a:normAutofit/>
          </a:bodyPr>
          <a:lstStyle/>
          <a:p>
            <a:r>
              <a:rPr lang="sl-SI" sz="3200" b="1" dirty="0">
                <a:solidFill>
                  <a:prstClr val="black"/>
                </a:solidFill>
              </a:rPr>
              <a:t>VHLEVITEV PLEMESKIH BIKOV CIKASTE PASME NA OC </a:t>
            </a:r>
            <a:r>
              <a:rPr lang="sl-SI" sz="3200" b="1" dirty="0" smtClean="0">
                <a:solidFill>
                  <a:prstClr val="black"/>
                </a:solidFill>
              </a:rPr>
              <a:t>PRESKA</a:t>
            </a:r>
            <a:r>
              <a:rPr lang="sl-SI" sz="3200" b="1" dirty="0">
                <a:solidFill>
                  <a:prstClr val="black"/>
                </a:solidFill>
              </a:rPr>
              <a:t> </a:t>
            </a:r>
            <a:r>
              <a:rPr lang="sl-SI" sz="3200" b="1" dirty="0" smtClean="0">
                <a:solidFill>
                  <a:prstClr val="black"/>
                </a:solidFill>
              </a:rPr>
              <a:t>(2019 – 2020)</a:t>
            </a:r>
            <a:endParaRPr lang="sl-SI" sz="3200" dirty="0"/>
          </a:p>
        </p:txBody>
      </p:sp>
      <p:graphicFrame>
        <p:nvGraphicFramePr>
          <p:cNvPr id="4" name="Tabela 3"/>
          <p:cNvGraphicFramePr>
            <a:graphicFrameLocks noGrp="1"/>
          </p:cNvGraphicFramePr>
          <p:nvPr>
            <p:extLst>
              <p:ext uri="{D42A27DB-BD31-4B8C-83A1-F6EECF244321}">
                <p14:modId xmlns:p14="http://schemas.microsoft.com/office/powerpoint/2010/main" val="4108419596"/>
              </p:ext>
            </p:extLst>
          </p:nvPr>
        </p:nvGraphicFramePr>
        <p:xfrm>
          <a:off x="467542" y="1844824"/>
          <a:ext cx="7920883" cy="3814176"/>
        </p:xfrm>
        <a:graphic>
          <a:graphicData uri="http://schemas.openxmlformats.org/drawingml/2006/table">
            <a:tbl>
              <a:tblPr firstRow="1" firstCol="1" bandRow="1">
                <a:tableStyleId>{5C22544A-7EE6-4342-B048-85BDC9FD1C3A}</a:tableStyleId>
              </a:tblPr>
              <a:tblGrid>
                <a:gridCol w="2897884"/>
                <a:gridCol w="2897883"/>
                <a:gridCol w="2125116"/>
              </a:tblGrid>
              <a:tr h="504056">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LETO 2019</a:t>
                      </a:r>
                      <a:endParaRPr lang="sl-SI" sz="2000" dirty="0">
                        <a:solidFill>
                          <a:schemeClr val="bg1"/>
                        </a:solidFill>
                        <a:effectLst/>
                        <a:latin typeface="Calibri"/>
                        <a:ea typeface="Calibri"/>
                        <a:cs typeface="Times New Roman"/>
                      </a:endParaRPr>
                    </a:p>
                  </a:txBody>
                  <a:tcPr marL="68580" marR="68580" marT="0" marB="0"/>
                </a:tc>
                <a:tc>
                  <a:txBody>
                    <a:bodyPr/>
                    <a:lstStyle/>
                    <a:p>
                      <a:pPr algn="ctr"/>
                      <a:r>
                        <a:rPr lang="sl-SI" sz="2000" dirty="0" smtClean="0"/>
                        <a:t>LETO</a:t>
                      </a:r>
                      <a:r>
                        <a:rPr lang="sl-SI" sz="2000" baseline="0" dirty="0" smtClean="0"/>
                        <a:t> 2020</a:t>
                      </a:r>
                      <a:endParaRPr lang="sl-SI" sz="2000" dirty="0"/>
                    </a:p>
                  </a:txBody>
                  <a:tcPr marL="68580" marR="68580" marT="0" marB="0"/>
                </a:tc>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SKUPAJ</a:t>
                      </a:r>
                    </a:p>
                    <a:p>
                      <a:pPr algn="ctr">
                        <a:lnSpc>
                          <a:spcPct val="115000"/>
                        </a:lnSpc>
                        <a:spcAft>
                          <a:spcPts val="0"/>
                        </a:spcAft>
                      </a:pPr>
                      <a:r>
                        <a:rPr lang="sl-SI" sz="2000" dirty="0" smtClean="0">
                          <a:solidFill>
                            <a:schemeClr val="bg1"/>
                          </a:solidFill>
                          <a:effectLst/>
                          <a:latin typeface="Calibri"/>
                          <a:ea typeface="Calibri"/>
                          <a:cs typeface="Times New Roman"/>
                        </a:rPr>
                        <a:t>(2015 – 2020)</a:t>
                      </a:r>
                      <a:endParaRPr lang="sl-SI" sz="2000" dirty="0">
                        <a:solidFill>
                          <a:schemeClr val="bg1"/>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GREN 854285</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DIN 854638</a:t>
                      </a:r>
                      <a:endParaRPr lang="sl-SI" sz="2000" b="1" dirty="0">
                        <a:solidFill>
                          <a:schemeClr val="tx1"/>
                        </a:solidFill>
                        <a:effectLst/>
                        <a:latin typeface="Calibri"/>
                        <a:ea typeface="Calibri"/>
                        <a:cs typeface="Times New Roman"/>
                      </a:endParaRPr>
                    </a:p>
                  </a:txBody>
                  <a:tcPr marL="68580" marR="68580" marT="0" marB="0"/>
                </a:tc>
                <a:tc rowSpan="6">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23 BIKOV NA OC PRESKA</a:t>
                      </a:r>
                    </a:p>
                    <a:p>
                      <a:pPr algn="ctr">
                        <a:lnSpc>
                          <a:spcPct val="115000"/>
                        </a:lnSpc>
                        <a:spcAft>
                          <a:spcPts val="0"/>
                        </a:spcAft>
                      </a:pPr>
                      <a:endParaRPr lang="sl-SI" sz="2000" b="1" dirty="0" smtClean="0">
                        <a:solidFill>
                          <a:schemeClr val="tx1"/>
                        </a:solidFill>
                        <a:effectLst/>
                        <a:latin typeface="Calibri"/>
                        <a:ea typeface="Calibri"/>
                        <a:cs typeface="Times New Roman"/>
                      </a:endParaRPr>
                    </a:p>
                    <a:p>
                      <a:pPr algn="ctr">
                        <a:lnSpc>
                          <a:spcPct val="115000"/>
                        </a:lnSpc>
                        <a:spcAft>
                          <a:spcPts val="0"/>
                        </a:spcAft>
                      </a:pPr>
                      <a:endParaRPr lang="sl-SI" sz="2000" b="1" dirty="0" smtClean="0">
                        <a:solidFill>
                          <a:schemeClr val="tx1"/>
                        </a:solidFill>
                        <a:effectLst/>
                        <a:latin typeface="Calibri"/>
                        <a:ea typeface="Calibri"/>
                        <a:cs typeface="Times New Roman"/>
                      </a:endParaRPr>
                    </a:p>
                    <a:p>
                      <a:pPr algn="ctr">
                        <a:lnSpc>
                          <a:spcPct val="115000"/>
                        </a:lnSpc>
                        <a:spcAft>
                          <a:spcPts val="0"/>
                        </a:spcAft>
                      </a:pPr>
                      <a:r>
                        <a:rPr lang="sl-SI" sz="2000" b="1" dirty="0" smtClean="0">
                          <a:solidFill>
                            <a:schemeClr val="tx1"/>
                          </a:solidFill>
                          <a:effectLst/>
                          <a:latin typeface="Calibri"/>
                          <a:ea typeface="Calibri"/>
                          <a:cs typeface="Times New Roman"/>
                        </a:rPr>
                        <a:t>5 BIKOV NEUSPEŠNO</a:t>
                      </a:r>
                      <a:r>
                        <a:rPr lang="sl-SI" sz="2000" b="1" baseline="0" dirty="0" smtClean="0">
                          <a:solidFill>
                            <a:schemeClr val="tx1"/>
                          </a:solidFill>
                          <a:effectLst/>
                          <a:latin typeface="Calibri"/>
                          <a:ea typeface="Calibri"/>
                          <a:cs typeface="Times New Roman"/>
                        </a:rPr>
                        <a:t> - RAZLOGI*</a:t>
                      </a:r>
                      <a:endParaRPr lang="sl-SI" sz="2000" b="1" dirty="0" smtClean="0">
                        <a:solidFill>
                          <a:schemeClr val="tx1"/>
                        </a:solidFill>
                        <a:effectLst/>
                        <a:latin typeface="Calibri"/>
                        <a:ea typeface="Calibri"/>
                        <a:cs typeface="Times New Roman"/>
                      </a:endParaRPr>
                    </a:p>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JARC 854286</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TIM 854622</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ROMI 854352</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MIKO 854610</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rgbClr val="00B050"/>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rgbClr val="00B050"/>
                        </a:solidFill>
                        <a:effectLst/>
                        <a:latin typeface="Calibri"/>
                        <a:ea typeface="Calibri"/>
                        <a:cs typeface="Times New Roman"/>
                      </a:endParaRPr>
                    </a:p>
                  </a:txBody>
                  <a:tcPr marL="68580" marR="68580" marT="0" marB="0"/>
                </a:tc>
              </a:tr>
              <a:tr h="518856">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1" dirty="0" smtClean="0">
                          <a:solidFill>
                            <a:schemeClr val="tx1"/>
                          </a:solidFill>
                          <a:effectLst/>
                          <a:latin typeface="+mn-lt"/>
                          <a:ea typeface="Calibri"/>
                          <a:cs typeface="Times New Roman"/>
                        </a:rPr>
                        <a:t>-</a:t>
                      </a:r>
                    </a:p>
                  </a:txBody>
                  <a:tcPr marL="68580" marR="68580" marT="0" marB="0"/>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2000" b="1" dirty="0" smtClean="0">
                        <a:solidFill>
                          <a:srgbClr val="00B050"/>
                        </a:solidFill>
                        <a:effectLst/>
                        <a:latin typeface="+mn-lt"/>
                        <a:ea typeface="Calibri"/>
                        <a:cs typeface="Times New Roman"/>
                      </a:endParaRPr>
                    </a:p>
                  </a:txBody>
                  <a:tcPr marL="68580" marR="68580" marT="0" marB="0"/>
                </a:tc>
              </a:tr>
            </a:tbl>
          </a:graphicData>
        </a:graphic>
      </p:graphicFrame>
      <p:sp>
        <p:nvSpPr>
          <p:cNvPr id="3" name="Pravokotnik 2"/>
          <p:cNvSpPr/>
          <p:nvPr/>
        </p:nvSpPr>
        <p:spPr>
          <a:xfrm>
            <a:off x="1119428" y="5805264"/>
            <a:ext cx="3459537" cy="923330"/>
          </a:xfrm>
          <a:prstGeom prst="rect">
            <a:avLst/>
          </a:prstGeom>
        </p:spPr>
        <p:txBody>
          <a:bodyPr wrap="none">
            <a:spAutoFit/>
          </a:bodyPr>
          <a:lstStyle/>
          <a:p>
            <a:r>
              <a:rPr lang="sl-SI" b="1" dirty="0"/>
              <a:t>*</a:t>
            </a:r>
            <a:r>
              <a:rPr lang="sl-SI" b="1" dirty="0" smtClean="0">
                <a:solidFill>
                  <a:srgbClr val="00B050"/>
                </a:solidFill>
              </a:rPr>
              <a:t>ZELENO</a:t>
            </a:r>
            <a:r>
              <a:rPr lang="sl-SI" dirty="0" smtClean="0"/>
              <a:t> – BIK ZBOLEL</a:t>
            </a:r>
          </a:p>
          <a:p>
            <a:r>
              <a:rPr lang="sl-SI" b="1" dirty="0" smtClean="0">
                <a:solidFill>
                  <a:srgbClr val="FF0000"/>
                </a:solidFill>
              </a:rPr>
              <a:t>RDEČE</a:t>
            </a:r>
            <a:r>
              <a:rPr lang="sl-SI" dirty="0" smtClean="0"/>
              <a:t> – REJEC NI HOTEL DATI BIKA</a:t>
            </a:r>
          </a:p>
          <a:p>
            <a:r>
              <a:rPr lang="sl-SI" b="1" dirty="0" smtClean="0">
                <a:solidFill>
                  <a:schemeClr val="accent6">
                    <a:lumMod val="75000"/>
                  </a:schemeClr>
                </a:solidFill>
              </a:rPr>
              <a:t>RJAVO </a:t>
            </a:r>
            <a:r>
              <a:rPr lang="sl-SI" dirty="0" smtClean="0"/>
              <a:t>– BIK NI DAL SEMENA</a:t>
            </a:r>
            <a:endParaRPr lang="sl-SI" dirty="0"/>
          </a:p>
        </p:txBody>
      </p:sp>
    </p:spTree>
    <p:extLst>
      <p:ext uri="{BB962C8B-B14F-4D97-AF65-F5344CB8AC3E}">
        <p14:creationId xmlns:p14="http://schemas.microsoft.com/office/powerpoint/2010/main" val="4167642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r>
              <a:rPr lang="sl-SI" sz="3200" b="1" dirty="0" smtClean="0"/>
              <a:t>VSEBINA</a:t>
            </a:r>
            <a:endParaRPr lang="sl-SI" sz="3200" b="1" dirty="0"/>
          </a:p>
        </p:txBody>
      </p:sp>
      <p:sp>
        <p:nvSpPr>
          <p:cNvPr id="3" name="Ograda vsebine 2"/>
          <p:cNvSpPr>
            <a:spLocks noGrp="1"/>
          </p:cNvSpPr>
          <p:nvPr>
            <p:ph idx="1"/>
          </p:nvPr>
        </p:nvSpPr>
        <p:spPr>
          <a:xfrm>
            <a:off x="457200" y="980728"/>
            <a:ext cx="8229600" cy="5472608"/>
          </a:xfrm>
        </p:spPr>
        <p:txBody>
          <a:bodyPr>
            <a:normAutofit fontScale="92500" lnSpcReduction="10000"/>
          </a:bodyPr>
          <a:lstStyle/>
          <a:p>
            <a:r>
              <a:rPr lang="sl-SI" sz="2200" b="1" dirty="0" smtClean="0"/>
              <a:t>Ocenjevanje krav </a:t>
            </a:r>
            <a:r>
              <a:rPr lang="sl-SI" sz="2200" b="1" dirty="0" err="1" smtClean="0"/>
              <a:t>cikaste</a:t>
            </a:r>
            <a:r>
              <a:rPr lang="sl-SI" sz="2200" b="1" dirty="0" smtClean="0"/>
              <a:t> pasme;</a:t>
            </a:r>
          </a:p>
          <a:p>
            <a:r>
              <a:rPr lang="sl-SI" sz="2200" b="1" dirty="0" smtClean="0"/>
              <a:t>Lastnosti, ki se jih opisuje kot napako pri ocenjevanju;</a:t>
            </a:r>
          </a:p>
          <a:p>
            <a:r>
              <a:rPr lang="sl-SI" sz="2200" b="1" dirty="0" smtClean="0"/>
              <a:t>Seznam bikovskih mater </a:t>
            </a:r>
            <a:r>
              <a:rPr lang="sl-SI" sz="2200" b="1" dirty="0" err="1" smtClean="0"/>
              <a:t>cikaste</a:t>
            </a:r>
            <a:r>
              <a:rPr lang="sl-SI" sz="2200" b="1" dirty="0" smtClean="0"/>
              <a:t> pasme, 2021;</a:t>
            </a:r>
          </a:p>
          <a:p>
            <a:r>
              <a:rPr lang="sl-SI" sz="2200" b="1" dirty="0" smtClean="0"/>
              <a:t>Odbira plemenskih bikov </a:t>
            </a:r>
            <a:r>
              <a:rPr lang="sl-SI" sz="2200" b="1" dirty="0" err="1" smtClean="0"/>
              <a:t>cikaste</a:t>
            </a:r>
            <a:r>
              <a:rPr lang="sl-SI" sz="2200" b="1" dirty="0" smtClean="0"/>
              <a:t> pasme po območjih po letih (2015-2020);</a:t>
            </a:r>
          </a:p>
          <a:p>
            <a:r>
              <a:rPr lang="sl-SI" sz="2200" b="1" dirty="0" err="1"/>
              <a:t>Genotipizacija</a:t>
            </a:r>
            <a:r>
              <a:rPr lang="sl-SI" sz="2200" b="1" dirty="0"/>
              <a:t> </a:t>
            </a:r>
            <a:r>
              <a:rPr lang="sl-SI" sz="2200" b="1" dirty="0" err="1"/>
              <a:t>cikastih</a:t>
            </a:r>
            <a:r>
              <a:rPr lang="sl-SI" sz="2200" b="1" dirty="0"/>
              <a:t> bikov, </a:t>
            </a:r>
            <a:r>
              <a:rPr lang="sl-SI" sz="2200" b="1" dirty="0" smtClean="0"/>
              <a:t>2019 in odvzem semena 2020;</a:t>
            </a:r>
          </a:p>
          <a:p>
            <a:pPr lvl="0"/>
            <a:r>
              <a:rPr lang="sl-SI" sz="2200" b="1" dirty="0" err="1" smtClean="0">
                <a:solidFill>
                  <a:prstClr val="black"/>
                </a:solidFill>
              </a:rPr>
              <a:t>Vhlevitev</a:t>
            </a:r>
            <a:r>
              <a:rPr lang="sl-SI" sz="2200" b="1" dirty="0" smtClean="0">
                <a:solidFill>
                  <a:prstClr val="black"/>
                </a:solidFill>
              </a:rPr>
              <a:t> </a:t>
            </a:r>
            <a:r>
              <a:rPr lang="sl-SI" sz="2200" b="1" dirty="0" err="1">
                <a:solidFill>
                  <a:prstClr val="black"/>
                </a:solidFill>
              </a:rPr>
              <a:t>cikastih</a:t>
            </a:r>
            <a:r>
              <a:rPr lang="sl-SI" sz="2200" b="1" dirty="0">
                <a:solidFill>
                  <a:prstClr val="black"/>
                </a:solidFill>
              </a:rPr>
              <a:t> bikov na OC Preska, </a:t>
            </a:r>
            <a:r>
              <a:rPr lang="sl-SI" sz="2200" b="1" dirty="0" smtClean="0">
                <a:solidFill>
                  <a:prstClr val="black"/>
                </a:solidFill>
              </a:rPr>
              <a:t>po letih (2015-2020);</a:t>
            </a:r>
          </a:p>
          <a:p>
            <a:r>
              <a:rPr lang="sl-SI" sz="2200" b="1" dirty="0"/>
              <a:t>Odbira plemenskih bikov </a:t>
            </a:r>
            <a:r>
              <a:rPr lang="sl-SI" sz="2200" b="1" dirty="0" err="1"/>
              <a:t>cikaste</a:t>
            </a:r>
            <a:r>
              <a:rPr lang="sl-SI" sz="2200" b="1" dirty="0"/>
              <a:t> pasme v letu </a:t>
            </a:r>
            <a:r>
              <a:rPr lang="sl-SI" sz="2200" b="1" dirty="0" smtClean="0"/>
              <a:t>2020 </a:t>
            </a:r>
            <a:r>
              <a:rPr lang="sl-SI" sz="2200" b="1" dirty="0"/>
              <a:t>in plan </a:t>
            </a:r>
            <a:r>
              <a:rPr lang="sl-SI" sz="2200" b="1" dirty="0" smtClean="0"/>
              <a:t>2021;</a:t>
            </a:r>
          </a:p>
          <a:p>
            <a:r>
              <a:rPr lang="sl-SI" sz="2200" b="1" dirty="0" smtClean="0"/>
              <a:t>Število prvih osemenitev krav po pasmah in letih;</a:t>
            </a:r>
          </a:p>
          <a:p>
            <a:r>
              <a:rPr lang="sl-SI" sz="2200" b="1" dirty="0" smtClean="0"/>
              <a:t>Mlečnost krav </a:t>
            </a:r>
            <a:r>
              <a:rPr lang="sl-SI" sz="2200" b="1" dirty="0" err="1" smtClean="0"/>
              <a:t>cikaste</a:t>
            </a:r>
            <a:r>
              <a:rPr lang="sl-SI" sz="2200" b="1" dirty="0" smtClean="0"/>
              <a:t> pasme;</a:t>
            </a:r>
          </a:p>
          <a:p>
            <a:r>
              <a:rPr lang="sl-SI" sz="2200" b="1" dirty="0"/>
              <a:t>Članstvo rejcev v </a:t>
            </a:r>
            <a:r>
              <a:rPr lang="sl-SI" sz="2200" b="1" dirty="0" smtClean="0"/>
              <a:t>Rejskem Društvu CIKA;</a:t>
            </a:r>
          </a:p>
          <a:p>
            <a:r>
              <a:rPr lang="sl-SI" sz="2200" b="1" dirty="0" smtClean="0"/>
              <a:t>Rejski cilj - </a:t>
            </a:r>
            <a:r>
              <a:rPr lang="sl-SI" sz="2200" b="1" dirty="0" err="1"/>
              <a:t>s</a:t>
            </a:r>
            <a:r>
              <a:rPr lang="sl-SI" sz="2200" b="1" dirty="0" err="1" smtClean="0"/>
              <a:t>talež</a:t>
            </a:r>
            <a:r>
              <a:rPr lang="sl-SI" sz="2200" b="1" dirty="0" smtClean="0"/>
              <a:t> krav </a:t>
            </a:r>
            <a:r>
              <a:rPr lang="sl-SI" sz="2200" b="1" dirty="0" err="1" smtClean="0"/>
              <a:t>cikaste</a:t>
            </a:r>
            <a:r>
              <a:rPr lang="sl-SI" sz="2200" b="1" dirty="0" smtClean="0"/>
              <a:t> pasme;</a:t>
            </a:r>
          </a:p>
          <a:p>
            <a:r>
              <a:rPr lang="sl-SI" sz="2200" b="1" dirty="0" smtClean="0"/>
              <a:t>Pregled stopnje sorodstva </a:t>
            </a:r>
            <a:r>
              <a:rPr lang="sl-SI" sz="2200" b="1" dirty="0" err="1" smtClean="0"/>
              <a:t>cikastih</a:t>
            </a:r>
            <a:r>
              <a:rPr lang="sl-SI" sz="2200" b="1" dirty="0" smtClean="0"/>
              <a:t> bikov v osemenjevanju s populacijo </a:t>
            </a:r>
            <a:r>
              <a:rPr lang="sl-SI" sz="2200" b="1" dirty="0" err="1" smtClean="0"/>
              <a:t>cikastih</a:t>
            </a:r>
            <a:r>
              <a:rPr lang="sl-SI" sz="2200" b="1" dirty="0" smtClean="0"/>
              <a:t> krav;</a:t>
            </a:r>
          </a:p>
          <a:p>
            <a:r>
              <a:rPr lang="sl-SI" sz="2200" b="1" dirty="0" smtClean="0"/>
              <a:t>Druge aktivnosti - promocija rejcev, živali pasme cika in proizvodov …;</a:t>
            </a:r>
          </a:p>
          <a:p>
            <a:r>
              <a:rPr lang="sl-SI" sz="2200" b="1" dirty="0" smtClean="0"/>
              <a:t>Priznanja.</a:t>
            </a:r>
          </a:p>
          <a:p>
            <a:pPr marL="0" indent="0">
              <a:buNone/>
            </a:pPr>
            <a:endParaRPr lang="sl-SI" sz="1900" dirty="0" smtClean="0"/>
          </a:p>
          <a:p>
            <a:endParaRPr lang="sl-SI" sz="2000" dirty="0" smtClean="0"/>
          </a:p>
          <a:p>
            <a:endParaRPr lang="sl-SI" sz="2800" dirty="0" smtClean="0"/>
          </a:p>
          <a:p>
            <a:endParaRPr lang="sl-SI" dirty="0" smtClean="0"/>
          </a:p>
          <a:p>
            <a:endParaRPr lang="sl-SI" dirty="0" smtClean="0"/>
          </a:p>
          <a:p>
            <a:endParaRPr lang="sl-SI" dirty="0"/>
          </a:p>
        </p:txBody>
      </p:sp>
    </p:spTree>
    <p:extLst>
      <p:ext uri="{BB962C8B-B14F-4D97-AF65-F5344CB8AC3E}">
        <p14:creationId xmlns:p14="http://schemas.microsoft.com/office/powerpoint/2010/main" val="2196205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ODBIRA PLEMENSKIH BIKOV CIKASTE PASME V LETU 2020</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244407075"/>
              </p:ext>
            </p:extLst>
          </p:nvPr>
        </p:nvGraphicFramePr>
        <p:xfrm>
          <a:off x="640981" y="1988840"/>
          <a:ext cx="7848876" cy="2592286"/>
        </p:xfrm>
        <a:graphic>
          <a:graphicData uri="http://schemas.openxmlformats.org/drawingml/2006/table">
            <a:tbl>
              <a:tblPr firstRow="1" firstCol="1" bandRow="1">
                <a:tableStyleId>{5C22544A-7EE6-4342-B048-85BDC9FD1C3A}</a:tableStyleId>
              </a:tblPr>
              <a:tblGrid>
                <a:gridCol w="1962219"/>
                <a:gridCol w="1962219"/>
                <a:gridCol w="1962219"/>
                <a:gridCol w="1962219"/>
              </a:tblGrid>
              <a:tr h="594311">
                <a:tc>
                  <a:txBody>
                    <a:bodyPr/>
                    <a:lstStyle/>
                    <a:p>
                      <a:pPr algn="ctr">
                        <a:lnSpc>
                          <a:spcPct val="115000"/>
                        </a:lnSpc>
                        <a:spcAft>
                          <a:spcPts val="0"/>
                        </a:spcAft>
                      </a:pPr>
                      <a:r>
                        <a:rPr lang="sl-SI" sz="2000" b="1" dirty="0">
                          <a:effectLst/>
                        </a:rPr>
                        <a:t>Plemenski biki</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Plan </a:t>
                      </a:r>
                      <a:r>
                        <a:rPr lang="sl-SI" sz="2000" b="1" dirty="0" smtClean="0">
                          <a:effectLst/>
                        </a:rPr>
                        <a:t> 2020</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Opravljeno</a:t>
                      </a:r>
                      <a:r>
                        <a:rPr lang="sl-SI" sz="2000" b="1" baseline="0" dirty="0" smtClean="0">
                          <a:effectLst/>
                          <a:latin typeface="Calibri"/>
                          <a:ea typeface="Calibri"/>
                          <a:cs typeface="Times New Roman"/>
                        </a:rPr>
                        <a:t> 2020</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Plan </a:t>
                      </a:r>
                      <a:r>
                        <a:rPr lang="sl-SI" sz="2000" b="1" dirty="0" smtClean="0">
                          <a:effectLst/>
                        </a:rPr>
                        <a:t> 2021</a:t>
                      </a:r>
                      <a:endParaRPr lang="sl-SI" sz="2000" b="1" dirty="0">
                        <a:effectLst/>
                        <a:latin typeface="Calibri"/>
                        <a:ea typeface="Calibri"/>
                        <a:cs typeface="Times New Roman"/>
                      </a:endParaRPr>
                    </a:p>
                  </a:txBody>
                  <a:tcPr marL="68580" marR="68580" marT="0" marB="0"/>
                </a:tc>
              </a:tr>
              <a:tr h="594311">
                <a:tc>
                  <a:txBody>
                    <a:bodyPr/>
                    <a:lstStyle/>
                    <a:p>
                      <a:pPr algn="ctr">
                        <a:lnSpc>
                          <a:spcPct val="115000"/>
                        </a:lnSpc>
                        <a:spcAft>
                          <a:spcPts val="0"/>
                        </a:spcAft>
                      </a:pPr>
                      <a:r>
                        <a:rPr lang="sl-SI" sz="2000" dirty="0">
                          <a:effectLst/>
                        </a:rPr>
                        <a:t>Naravni pripust</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55</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61</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55</a:t>
                      </a:r>
                      <a:endParaRPr lang="sl-SI" sz="2000" b="1" dirty="0">
                        <a:effectLst/>
                        <a:latin typeface="Calibri"/>
                        <a:ea typeface="Calibri"/>
                        <a:cs typeface="Times New Roman"/>
                      </a:endParaRPr>
                    </a:p>
                  </a:txBody>
                  <a:tcPr marL="68580" marR="68580" marT="0" marB="0"/>
                </a:tc>
              </a:tr>
              <a:tr h="809353">
                <a:tc>
                  <a:txBody>
                    <a:bodyPr/>
                    <a:lstStyle/>
                    <a:p>
                      <a:pPr algn="ctr">
                        <a:lnSpc>
                          <a:spcPct val="115000"/>
                        </a:lnSpc>
                        <a:spcAft>
                          <a:spcPts val="0"/>
                        </a:spcAft>
                      </a:pPr>
                      <a:r>
                        <a:rPr lang="sl-SI" sz="2000" dirty="0">
                          <a:effectLst/>
                        </a:rPr>
                        <a:t>Osemenjevalni center</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latin typeface="+mn-lt"/>
                          <a:ea typeface="+mn-ea"/>
                          <a:cs typeface="+mn-cs"/>
                        </a:rPr>
                        <a:t>2</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3</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latin typeface="+mn-lt"/>
                          <a:ea typeface="+mn-ea"/>
                          <a:cs typeface="+mn-cs"/>
                        </a:rPr>
                        <a:t>3</a:t>
                      </a:r>
                      <a:endParaRPr lang="sl-SI" sz="2000" b="1" dirty="0">
                        <a:effectLst/>
                        <a:latin typeface="Calibri"/>
                        <a:ea typeface="Calibri"/>
                        <a:cs typeface="Times New Roman"/>
                      </a:endParaRPr>
                    </a:p>
                  </a:txBody>
                  <a:tcPr marL="68580" marR="68580" marT="0" marB="0"/>
                </a:tc>
              </a:tr>
              <a:tr h="594311">
                <a:tc>
                  <a:txBody>
                    <a:bodyPr/>
                    <a:lstStyle/>
                    <a:p>
                      <a:pPr algn="ctr">
                        <a:lnSpc>
                          <a:spcPct val="115000"/>
                        </a:lnSpc>
                        <a:spcAft>
                          <a:spcPts val="0"/>
                        </a:spcAft>
                      </a:pPr>
                      <a:r>
                        <a:rPr lang="sl-SI" sz="2000" dirty="0" err="1">
                          <a:effectLst/>
                        </a:rPr>
                        <a:t>Genotipizacija</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10</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15</a:t>
                      </a:r>
                      <a:r>
                        <a:rPr lang="sl-SI" sz="2000" b="1" baseline="0" dirty="0" smtClean="0">
                          <a:effectLst/>
                          <a:latin typeface="Calibri"/>
                          <a:ea typeface="Calibri"/>
                          <a:cs typeface="Times New Roman"/>
                        </a:rPr>
                        <a:t> </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rPr>
                        <a:t>10</a:t>
                      </a:r>
                      <a:endParaRPr lang="sl-SI" sz="20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82093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600" b="1" dirty="0" smtClean="0"/>
              <a:t>ŠTEVILO PRVIH OSEMENITEV KRAV PO PASMAH IN LETIH</a:t>
            </a:r>
            <a:endParaRPr lang="sl-SI" sz="36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026322105"/>
              </p:ext>
            </p:extLst>
          </p:nvPr>
        </p:nvGraphicFramePr>
        <p:xfrm>
          <a:off x="539552" y="2170832"/>
          <a:ext cx="7848870" cy="3703320"/>
        </p:xfrm>
        <a:graphic>
          <a:graphicData uri="http://schemas.openxmlformats.org/drawingml/2006/table">
            <a:tbl>
              <a:tblPr firstRow="1" bandRow="1">
                <a:tableStyleId>{5C22544A-7EE6-4342-B048-85BDC9FD1C3A}</a:tableStyleId>
              </a:tblPr>
              <a:tblGrid>
                <a:gridCol w="1728192"/>
                <a:gridCol w="1584176"/>
                <a:gridCol w="1584176"/>
                <a:gridCol w="1584176"/>
                <a:gridCol w="1368150"/>
              </a:tblGrid>
              <a:tr h="0">
                <a:tc>
                  <a:txBody>
                    <a:bodyPr/>
                    <a:lstStyle/>
                    <a:p>
                      <a:pPr algn="ctr"/>
                      <a:r>
                        <a:rPr lang="sl-SI" b="1" dirty="0" smtClean="0"/>
                        <a:t>LETO</a:t>
                      </a:r>
                      <a:endParaRPr lang="sl-SI" b="1" dirty="0"/>
                    </a:p>
                  </a:txBody>
                  <a:tcPr/>
                </a:tc>
                <a:tc>
                  <a:txBody>
                    <a:bodyPr/>
                    <a:lstStyle/>
                    <a:p>
                      <a:pPr algn="ctr"/>
                      <a:r>
                        <a:rPr lang="sl-SI" b="1" dirty="0" smtClean="0">
                          <a:solidFill>
                            <a:srgbClr val="FF0000"/>
                          </a:solidFill>
                        </a:rPr>
                        <a:t>CK</a:t>
                      </a:r>
                      <a:endParaRPr lang="sl-SI" b="1" dirty="0">
                        <a:solidFill>
                          <a:srgbClr val="FF0000"/>
                        </a:solidFill>
                      </a:endParaRPr>
                    </a:p>
                  </a:txBody>
                  <a:tcPr/>
                </a:tc>
                <a:tc>
                  <a:txBody>
                    <a:bodyPr/>
                    <a:lstStyle/>
                    <a:p>
                      <a:pPr algn="ctr"/>
                      <a:r>
                        <a:rPr lang="sl-SI" b="1" dirty="0" smtClean="0"/>
                        <a:t>RJ</a:t>
                      </a:r>
                      <a:endParaRPr lang="sl-SI" b="1" dirty="0"/>
                    </a:p>
                  </a:txBody>
                  <a:tcPr/>
                </a:tc>
                <a:tc>
                  <a:txBody>
                    <a:bodyPr/>
                    <a:lstStyle/>
                    <a:p>
                      <a:pPr algn="ctr"/>
                      <a:r>
                        <a:rPr lang="sl-SI" b="1" dirty="0" smtClean="0"/>
                        <a:t>ČB</a:t>
                      </a:r>
                      <a:endParaRPr lang="sl-SI" b="1" dirty="0"/>
                    </a:p>
                  </a:txBody>
                  <a:tcPr/>
                </a:tc>
                <a:tc>
                  <a:txBody>
                    <a:bodyPr/>
                    <a:lstStyle/>
                    <a:p>
                      <a:pPr algn="ctr"/>
                      <a:r>
                        <a:rPr lang="sl-SI" b="1" dirty="0" smtClean="0"/>
                        <a:t>MESNA</a:t>
                      </a:r>
                      <a:endParaRPr lang="sl-SI" b="1" dirty="0"/>
                    </a:p>
                  </a:txBody>
                  <a:tcPr/>
                </a:tc>
              </a:tr>
              <a:tr h="370840">
                <a:tc>
                  <a:txBody>
                    <a:bodyPr/>
                    <a:lstStyle/>
                    <a:p>
                      <a:pPr algn="ctr"/>
                      <a:r>
                        <a:rPr lang="sl-SI" b="1" dirty="0" smtClean="0"/>
                        <a:t>1985</a:t>
                      </a:r>
                      <a:endParaRPr lang="sl-SI" b="1" dirty="0"/>
                    </a:p>
                  </a:txBody>
                  <a:tcPr/>
                </a:tc>
                <a:tc>
                  <a:txBody>
                    <a:bodyPr/>
                    <a:lstStyle/>
                    <a:p>
                      <a:pPr algn="ctr"/>
                      <a:r>
                        <a:rPr lang="sl-SI" b="1" dirty="0" smtClean="0">
                          <a:solidFill>
                            <a:srgbClr val="FF0000"/>
                          </a:solidFill>
                        </a:rPr>
                        <a:t>(160)</a:t>
                      </a:r>
                      <a:endParaRPr lang="sl-SI" b="1" dirty="0">
                        <a:solidFill>
                          <a:srgbClr val="FF0000"/>
                        </a:solidFill>
                      </a:endParaRPr>
                    </a:p>
                  </a:txBody>
                  <a:tcPr/>
                </a:tc>
                <a:tc>
                  <a:txBody>
                    <a:bodyPr/>
                    <a:lstStyle/>
                    <a:p>
                      <a:pPr algn="ctr"/>
                      <a:r>
                        <a:rPr lang="sl-SI" b="1" dirty="0" smtClean="0"/>
                        <a:t>73505</a:t>
                      </a:r>
                      <a:endParaRPr lang="sl-SI" b="1" dirty="0"/>
                    </a:p>
                  </a:txBody>
                  <a:tcPr/>
                </a:tc>
                <a:tc>
                  <a:txBody>
                    <a:bodyPr/>
                    <a:lstStyle/>
                    <a:p>
                      <a:pPr algn="ctr"/>
                      <a:r>
                        <a:rPr lang="sl-SI" b="1" dirty="0" smtClean="0"/>
                        <a:t>20103</a:t>
                      </a:r>
                      <a:endParaRPr lang="sl-SI" b="1" dirty="0"/>
                    </a:p>
                  </a:txBody>
                  <a:tcPr/>
                </a:tc>
                <a:tc>
                  <a:txBody>
                    <a:bodyPr/>
                    <a:lstStyle/>
                    <a:p>
                      <a:pPr algn="ctr"/>
                      <a:r>
                        <a:rPr lang="sl-SI" b="1" dirty="0" smtClean="0"/>
                        <a:t>6864</a:t>
                      </a:r>
                      <a:endParaRPr lang="sl-SI" b="1" dirty="0"/>
                    </a:p>
                  </a:txBody>
                  <a:tcPr/>
                </a:tc>
              </a:tr>
              <a:tr h="370840">
                <a:tc>
                  <a:txBody>
                    <a:bodyPr/>
                    <a:lstStyle/>
                    <a:p>
                      <a:pPr algn="ctr"/>
                      <a:r>
                        <a:rPr lang="sl-SI" b="1" dirty="0" smtClean="0"/>
                        <a:t>2005</a:t>
                      </a:r>
                      <a:endParaRPr lang="sl-SI" b="1" dirty="0"/>
                    </a:p>
                  </a:txBody>
                  <a:tcPr/>
                </a:tc>
                <a:tc>
                  <a:txBody>
                    <a:bodyPr/>
                    <a:lstStyle/>
                    <a:p>
                      <a:pPr algn="ctr"/>
                      <a:r>
                        <a:rPr lang="sl-SI" b="1" dirty="0" smtClean="0">
                          <a:solidFill>
                            <a:srgbClr val="FF0000"/>
                          </a:solidFill>
                        </a:rPr>
                        <a:t>642</a:t>
                      </a:r>
                      <a:endParaRPr lang="sl-SI" b="1" dirty="0">
                        <a:solidFill>
                          <a:srgbClr val="FF0000"/>
                        </a:solidFill>
                      </a:endParaRPr>
                    </a:p>
                  </a:txBody>
                  <a:tcPr/>
                </a:tc>
                <a:tc>
                  <a:txBody>
                    <a:bodyPr/>
                    <a:lstStyle/>
                    <a:p>
                      <a:pPr algn="ctr"/>
                      <a:r>
                        <a:rPr lang="sl-SI" b="1" dirty="0" smtClean="0"/>
                        <a:t>17801</a:t>
                      </a:r>
                      <a:endParaRPr lang="sl-SI" b="1" dirty="0"/>
                    </a:p>
                  </a:txBody>
                  <a:tcPr/>
                </a:tc>
                <a:tc>
                  <a:txBody>
                    <a:bodyPr/>
                    <a:lstStyle/>
                    <a:p>
                      <a:pPr algn="ctr"/>
                      <a:r>
                        <a:rPr lang="sl-SI" b="1" dirty="0" smtClean="0"/>
                        <a:t>34555</a:t>
                      </a:r>
                      <a:endParaRPr lang="sl-SI" b="1" dirty="0"/>
                    </a:p>
                  </a:txBody>
                  <a:tcPr/>
                </a:tc>
                <a:tc>
                  <a:txBody>
                    <a:bodyPr/>
                    <a:lstStyle/>
                    <a:p>
                      <a:pPr algn="ctr"/>
                      <a:r>
                        <a:rPr lang="sl-SI" b="1" dirty="0" smtClean="0"/>
                        <a:t>24389</a:t>
                      </a:r>
                      <a:endParaRPr lang="sl-SI" b="1" dirty="0"/>
                    </a:p>
                  </a:txBody>
                  <a:tcPr/>
                </a:tc>
              </a:tr>
              <a:tr h="370840">
                <a:tc>
                  <a:txBody>
                    <a:bodyPr/>
                    <a:lstStyle/>
                    <a:p>
                      <a:pPr algn="ctr"/>
                      <a:r>
                        <a:rPr lang="sl-SI" b="1" dirty="0" smtClean="0"/>
                        <a:t>2010</a:t>
                      </a:r>
                      <a:endParaRPr lang="sl-SI" b="1" dirty="0"/>
                    </a:p>
                  </a:txBody>
                  <a:tcPr/>
                </a:tc>
                <a:tc>
                  <a:txBody>
                    <a:bodyPr/>
                    <a:lstStyle/>
                    <a:p>
                      <a:pPr algn="ctr"/>
                      <a:r>
                        <a:rPr lang="sl-SI" b="1" dirty="0" smtClean="0">
                          <a:solidFill>
                            <a:srgbClr val="FF0000"/>
                          </a:solidFill>
                        </a:rPr>
                        <a:t>780</a:t>
                      </a:r>
                      <a:endParaRPr lang="sl-SI" b="1" dirty="0">
                        <a:solidFill>
                          <a:srgbClr val="FF0000"/>
                        </a:solidFill>
                      </a:endParaRPr>
                    </a:p>
                  </a:txBody>
                  <a:tcPr/>
                </a:tc>
                <a:tc>
                  <a:txBody>
                    <a:bodyPr/>
                    <a:lstStyle/>
                    <a:p>
                      <a:pPr algn="ctr"/>
                      <a:r>
                        <a:rPr lang="sl-SI" b="1" dirty="0" smtClean="0"/>
                        <a:t>13606</a:t>
                      </a:r>
                      <a:endParaRPr lang="sl-SI" b="1" dirty="0"/>
                    </a:p>
                  </a:txBody>
                  <a:tcPr/>
                </a:tc>
                <a:tc>
                  <a:txBody>
                    <a:bodyPr/>
                    <a:lstStyle/>
                    <a:p>
                      <a:pPr algn="ctr"/>
                      <a:r>
                        <a:rPr lang="sl-SI" b="1" dirty="0" smtClean="0"/>
                        <a:t>39561</a:t>
                      </a:r>
                      <a:endParaRPr lang="sl-SI" b="1" dirty="0"/>
                    </a:p>
                  </a:txBody>
                  <a:tcPr/>
                </a:tc>
                <a:tc>
                  <a:txBody>
                    <a:bodyPr/>
                    <a:lstStyle/>
                    <a:p>
                      <a:pPr algn="ctr"/>
                      <a:r>
                        <a:rPr lang="sl-SI" b="1" dirty="0" smtClean="0"/>
                        <a:t>18435</a:t>
                      </a:r>
                      <a:endParaRPr lang="sl-SI" b="1" dirty="0"/>
                    </a:p>
                  </a:txBody>
                  <a:tcPr/>
                </a:tc>
              </a:tr>
              <a:tr h="370840">
                <a:tc>
                  <a:txBody>
                    <a:bodyPr/>
                    <a:lstStyle/>
                    <a:p>
                      <a:pPr algn="ctr"/>
                      <a:r>
                        <a:rPr lang="sl-SI" b="1" dirty="0" smtClean="0"/>
                        <a:t>2015</a:t>
                      </a:r>
                      <a:endParaRPr lang="sl-SI" b="1" dirty="0"/>
                    </a:p>
                  </a:txBody>
                  <a:tcPr/>
                </a:tc>
                <a:tc>
                  <a:txBody>
                    <a:bodyPr/>
                    <a:lstStyle/>
                    <a:p>
                      <a:pPr algn="ctr"/>
                      <a:r>
                        <a:rPr lang="sl-SI" b="1" dirty="0" smtClean="0">
                          <a:solidFill>
                            <a:srgbClr val="FF0000"/>
                          </a:solidFill>
                        </a:rPr>
                        <a:t>1118</a:t>
                      </a:r>
                      <a:endParaRPr lang="sl-SI" b="1" dirty="0">
                        <a:solidFill>
                          <a:srgbClr val="FF0000"/>
                        </a:solidFill>
                      </a:endParaRPr>
                    </a:p>
                  </a:txBody>
                  <a:tcPr/>
                </a:tc>
                <a:tc>
                  <a:txBody>
                    <a:bodyPr/>
                    <a:lstStyle/>
                    <a:p>
                      <a:pPr algn="ctr"/>
                      <a:r>
                        <a:rPr lang="sl-SI" b="1" dirty="0" smtClean="0"/>
                        <a:t>9952</a:t>
                      </a:r>
                      <a:endParaRPr lang="sl-SI" b="1" dirty="0"/>
                    </a:p>
                  </a:txBody>
                  <a:tcPr/>
                </a:tc>
                <a:tc>
                  <a:txBody>
                    <a:bodyPr/>
                    <a:lstStyle/>
                    <a:p>
                      <a:pPr algn="ctr"/>
                      <a:r>
                        <a:rPr lang="sl-SI" b="1" dirty="0" smtClean="0"/>
                        <a:t>42160</a:t>
                      </a:r>
                      <a:endParaRPr lang="sl-SI" b="1" dirty="0"/>
                    </a:p>
                  </a:txBody>
                  <a:tcPr/>
                </a:tc>
                <a:tc>
                  <a:txBody>
                    <a:bodyPr/>
                    <a:lstStyle/>
                    <a:p>
                      <a:pPr algn="ctr"/>
                      <a:r>
                        <a:rPr lang="sl-SI" b="1" dirty="0" smtClean="0"/>
                        <a:t>17633</a:t>
                      </a:r>
                      <a:endParaRPr lang="sl-SI" b="1" dirty="0"/>
                    </a:p>
                  </a:txBody>
                  <a:tcPr/>
                </a:tc>
              </a:tr>
              <a:tr h="370840">
                <a:tc>
                  <a:txBody>
                    <a:bodyPr/>
                    <a:lstStyle/>
                    <a:p>
                      <a:pPr algn="ctr"/>
                      <a:r>
                        <a:rPr lang="sl-SI" b="1" dirty="0" smtClean="0"/>
                        <a:t>2016</a:t>
                      </a:r>
                      <a:endParaRPr lang="sl-SI" b="1" dirty="0"/>
                    </a:p>
                  </a:txBody>
                  <a:tcPr/>
                </a:tc>
                <a:tc>
                  <a:txBody>
                    <a:bodyPr/>
                    <a:lstStyle/>
                    <a:p>
                      <a:pPr algn="ctr"/>
                      <a:r>
                        <a:rPr lang="sl-SI" b="1" dirty="0" smtClean="0">
                          <a:solidFill>
                            <a:srgbClr val="FF0000"/>
                          </a:solidFill>
                        </a:rPr>
                        <a:t>1150</a:t>
                      </a:r>
                      <a:endParaRPr lang="sl-SI" b="1" dirty="0">
                        <a:solidFill>
                          <a:srgbClr val="FF0000"/>
                        </a:solidFill>
                      </a:endParaRPr>
                    </a:p>
                  </a:txBody>
                  <a:tcPr/>
                </a:tc>
                <a:tc>
                  <a:txBody>
                    <a:bodyPr/>
                    <a:lstStyle/>
                    <a:p>
                      <a:pPr algn="ctr"/>
                      <a:r>
                        <a:rPr lang="sl-SI" b="1" dirty="0" smtClean="0"/>
                        <a:t>9021</a:t>
                      </a:r>
                      <a:endParaRPr lang="sl-SI" b="1" dirty="0"/>
                    </a:p>
                  </a:txBody>
                  <a:tcPr/>
                </a:tc>
                <a:tc>
                  <a:txBody>
                    <a:bodyPr/>
                    <a:lstStyle/>
                    <a:p>
                      <a:pPr algn="ctr"/>
                      <a:r>
                        <a:rPr lang="sl-SI" b="1" dirty="0" smtClean="0"/>
                        <a:t>40247</a:t>
                      </a:r>
                      <a:endParaRPr lang="sl-SI" b="1" dirty="0"/>
                    </a:p>
                  </a:txBody>
                  <a:tcPr/>
                </a:tc>
                <a:tc>
                  <a:txBody>
                    <a:bodyPr/>
                    <a:lstStyle/>
                    <a:p>
                      <a:pPr algn="ctr"/>
                      <a:r>
                        <a:rPr lang="sl-SI" b="1" dirty="0" smtClean="0"/>
                        <a:t>19253</a:t>
                      </a:r>
                      <a:endParaRPr lang="sl-SI" b="1" dirty="0"/>
                    </a:p>
                  </a:txBody>
                  <a:tcPr/>
                </a:tc>
              </a:tr>
              <a:tr h="370840">
                <a:tc>
                  <a:txBody>
                    <a:bodyPr/>
                    <a:lstStyle/>
                    <a:p>
                      <a:pPr algn="ctr"/>
                      <a:r>
                        <a:rPr lang="sl-SI" b="1" dirty="0" smtClean="0"/>
                        <a:t>2017</a:t>
                      </a:r>
                      <a:endParaRPr lang="sl-SI" b="1" dirty="0"/>
                    </a:p>
                  </a:txBody>
                  <a:tcPr/>
                </a:tc>
                <a:tc>
                  <a:txBody>
                    <a:bodyPr/>
                    <a:lstStyle/>
                    <a:p>
                      <a:pPr algn="ctr"/>
                      <a:r>
                        <a:rPr lang="sl-SI" b="1" dirty="0" smtClean="0">
                          <a:solidFill>
                            <a:srgbClr val="FF0000"/>
                          </a:solidFill>
                        </a:rPr>
                        <a:t>1127</a:t>
                      </a:r>
                      <a:endParaRPr lang="sl-SI" b="1" dirty="0">
                        <a:solidFill>
                          <a:srgbClr val="FF0000"/>
                        </a:solidFill>
                      </a:endParaRPr>
                    </a:p>
                  </a:txBody>
                  <a:tcPr/>
                </a:tc>
                <a:tc>
                  <a:txBody>
                    <a:bodyPr/>
                    <a:lstStyle/>
                    <a:p>
                      <a:pPr algn="ctr"/>
                      <a:r>
                        <a:rPr lang="sl-SI" b="1" dirty="0" smtClean="0"/>
                        <a:t>8112</a:t>
                      </a:r>
                      <a:endParaRPr lang="sl-SI" b="1" dirty="0"/>
                    </a:p>
                  </a:txBody>
                  <a:tcPr/>
                </a:tc>
                <a:tc>
                  <a:txBody>
                    <a:bodyPr/>
                    <a:lstStyle/>
                    <a:p>
                      <a:pPr algn="ctr"/>
                      <a:r>
                        <a:rPr lang="sl-SI" b="1" dirty="0" smtClean="0"/>
                        <a:t>38749</a:t>
                      </a:r>
                      <a:endParaRPr lang="sl-SI" b="1" dirty="0"/>
                    </a:p>
                  </a:txBody>
                  <a:tcPr/>
                </a:tc>
                <a:tc>
                  <a:txBody>
                    <a:bodyPr/>
                    <a:lstStyle/>
                    <a:p>
                      <a:pPr algn="ctr"/>
                      <a:r>
                        <a:rPr lang="sl-SI" b="1" dirty="0" smtClean="0"/>
                        <a:t>17832</a:t>
                      </a:r>
                      <a:endParaRPr lang="sl-SI" b="1" dirty="0"/>
                    </a:p>
                  </a:txBody>
                  <a:tcPr/>
                </a:tc>
              </a:tr>
              <a:tr h="370840">
                <a:tc>
                  <a:txBody>
                    <a:bodyPr/>
                    <a:lstStyle/>
                    <a:p>
                      <a:pPr algn="ctr"/>
                      <a:r>
                        <a:rPr lang="sl-SI" b="1" dirty="0" smtClean="0"/>
                        <a:t>2018</a:t>
                      </a:r>
                      <a:endParaRPr lang="sl-SI" b="1" dirty="0"/>
                    </a:p>
                  </a:txBody>
                  <a:tcPr/>
                </a:tc>
                <a:tc>
                  <a:txBody>
                    <a:bodyPr/>
                    <a:lstStyle/>
                    <a:p>
                      <a:pPr algn="ctr"/>
                      <a:r>
                        <a:rPr lang="sl-SI" b="1" dirty="0" smtClean="0">
                          <a:solidFill>
                            <a:srgbClr val="FF0000"/>
                          </a:solidFill>
                        </a:rPr>
                        <a:t>1048</a:t>
                      </a:r>
                      <a:endParaRPr lang="sl-SI" b="1" dirty="0">
                        <a:solidFill>
                          <a:srgbClr val="FF0000"/>
                        </a:solidFill>
                      </a:endParaRPr>
                    </a:p>
                  </a:txBody>
                  <a:tcPr/>
                </a:tc>
                <a:tc>
                  <a:txBody>
                    <a:bodyPr/>
                    <a:lstStyle/>
                    <a:p>
                      <a:pPr algn="ctr"/>
                      <a:r>
                        <a:rPr lang="sl-SI" b="1" dirty="0" smtClean="0"/>
                        <a:t>7761</a:t>
                      </a:r>
                      <a:endParaRPr lang="sl-SI" b="1" dirty="0"/>
                    </a:p>
                  </a:txBody>
                  <a:tcPr/>
                </a:tc>
                <a:tc>
                  <a:txBody>
                    <a:bodyPr/>
                    <a:lstStyle/>
                    <a:p>
                      <a:pPr algn="ctr"/>
                      <a:r>
                        <a:rPr lang="sl-SI" b="1" dirty="0" smtClean="0"/>
                        <a:t>38645</a:t>
                      </a:r>
                      <a:endParaRPr lang="sl-SI" b="1" dirty="0"/>
                    </a:p>
                  </a:txBody>
                  <a:tcPr/>
                </a:tc>
                <a:tc>
                  <a:txBody>
                    <a:bodyPr/>
                    <a:lstStyle/>
                    <a:p>
                      <a:pPr algn="ctr"/>
                      <a:r>
                        <a:rPr lang="sl-SI" b="1" dirty="0" smtClean="0"/>
                        <a:t>17846</a:t>
                      </a:r>
                      <a:endParaRPr lang="sl-SI" b="1" dirty="0"/>
                    </a:p>
                  </a:txBody>
                  <a:tcPr/>
                </a:tc>
              </a:tr>
              <a:tr h="370840">
                <a:tc>
                  <a:txBody>
                    <a:bodyPr/>
                    <a:lstStyle/>
                    <a:p>
                      <a:pPr algn="ctr"/>
                      <a:r>
                        <a:rPr lang="sl-SI" b="1" dirty="0" smtClean="0"/>
                        <a:t>2019</a:t>
                      </a:r>
                      <a:endParaRPr lang="sl-SI" b="1" dirty="0"/>
                    </a:p>
                  </a:txBody>
                  <a:tcPr/>
                </a:tc>
                <a:tc>
                  <a:txBody>
                    <a:bodyPr/>
                    <a:lstStyle/>
                    <a:p>
                      <a:pPr algn="ctr"/>
                      <a:r>
                        <a:rPr lang="sl-SI" b="1" dirty="0" smtClean="0">
                          <a:solidFill>
                            <a:srgbClr val="FF0000"/>
                          </a:solidFill>
                        </a:rPr>
                        <a:t>1021</a:t>
                      </a:r>
                      <a:endParaRPr lang="sl-SI" b="1" dirty="0">
                        <a:solidFill>
                          <a:srgbClr val="FF0000"/>
                        </a:solidFill>
                      </a:endParaRPr>
                    </a:p>
                  </a:txBody>
                  <a:tcPr/>
                </a:tc>
                <a:tc>
                  <a:txBody>
                    <a:bodyPr/>
                    <a:lstStyle/>
                    <a:p>
                      <a:pPr algn="ctr"/>
                      <a:r>
                        <a:rPr lang="sl-SI" b="1" dirty="0" smtClean="0"/>
                        <a:t>7527</a:t>
                      </a:r>
                      <a:endParaRPr lang="sl-SI" b="1" dirty="0"/>
                    </a:p>
                  </a:txBody>
                  <a:tcPr/>
                </a:tc>
                <a:tc>
                  <a:txBody>
                    <a:bodyPr/>
                    <a:lstStyle/>
                    <a:p>
                      <a:pPr algn="ctr"/>
                      <a:r>
                        <a:rPr lang="sl-SI" b="1" dirty="0" smtClean="0"/>
                        <a:t>38581</a:t>
                      </a:r>
                      <a:endParaRPr lang="sl-SI" b="1" dirty="0"/>
                    </a:p>
                  </a:txBody>
                  <a:tcPr/>
                </a:tc>
                <a:tc>
                  <a:txBody>
                    <a:bodyPr/>
                    <a:lstStyle/>
                    <a:p>
                      <a:pPr algn="ctr"/>
                      <a:r>
                        <a:rPr lang="sl-SI" b="1" dirty="0" smtClean="0"/>
                        <a:t>18149</a:t>
                      </a:r>
                      <a:endParaRPr lang="sl-SI" b="1" dirty="0"/>
                    </a:p>
                  </a:txBody>
                  <a:tcPr/>
                </a:tc>
              </a:tr>
              <a:tr h="370840">
                <a:tc>
                  <a:txBody>
                    <a:bodyPr/>
                    <a:lstStyle/>
                    <a:p>
                      <a:pPr algn="ctr"/>
                      <a:r>
                        <a:rPr lang="sl-SI" b="1" dirty="0" smtClean="0"/>
                        <a:t>2020</a:t>
                      </a:r>
                      <a:endParaRPr lang="sl-SI" b="1" dirty="0"/>
                    </a:p>
                  </a:txBody>
                  <a:tcPr/>
                </a:tc>
                <a:tc>
                  <a:txBody>
                    <a:bodyPr/>
                    <a:lstStyle/>
                    <a:p>
                      <a:pPr algn="ctr"/>
                      <a:r>
                        <a:rPr lang="sl-SI" b="1" dirty="0" smtClean="0">
                          <a:solidFill>
                            <a:srgbClr val="FF0000"/>
                          </a:solidFill>
                        </a:rPr>
                        <a:t>1087</a:t>
                      </a:r>
                      <a:endParaRPr lang="sl-SI" b="1" dirty="0">
                        <a:solidFill>
                          <a:srgbClr val="FF0000"/>
                        </a:solidFill>
                      </a:endParaRPr>
                    </a:p>
                  </a:txBody>
                  <a:tcPr/>
                </a:tc>
                <a:tc>
                  <a:txBody>
                    <a:bodyPr/>
                    <a:lstStyle/>
                    <a:p>
                      <a:pPr algn="ctr"/>
                      <a:r>
                        <a:rPr lang="sl-SI" b="1" dirty="0" smtClean="0"/>
                        <a:t>7235</a:t>
                      </a:r>
                      <a:endParaRPr lang="sl-SI" b="1" dirty="0"/>
                    </a:p>
                  </a:txBody>
                  <a:tcPr/>
                </a:tc>
                <a:tc>
                  <a:txBody>
                    <a:bodyPr/>
                    <a:lstStyle/>
                    <a:p>
                      <a:pPr algn="ctr"/>
                      <a:r>
                        <a:rPr lang="sl-SI" b="1" dirty="0" smtClean="0"/>
                        <a:t>39311</a:t>
                      </a:r>
                      <a:endParaRPr lang="sl-SI" b="1" dirty="0"/>
                    </a:p>
                  </a:txBody>
                  <a:tcPr/>
                </a:tc>
                <a:tc>
                  <a:txBody>
                    <a:bodyPr/>
                    <a:lstStyle/>
                    <a:p>
                      <a:pPr algn="ctr"/>
                      <a:r>
                        <a:rPr lang="sl-SI" b="1" dirty="0" smtClean="0"/>
                        <a:t>18035</a:t>
                      </a:r>
                      <a:endParaRPr lang="sl-SI" b="1" dirty="0"/>
                    </a:p>
                  </a:txBody>
                  <a:tcPr/>
                </a:tc>
              </a:tr>
            </a:tbl>
          </a:graphicData>
        </a:graphic>
      </p:graphicFrame>
      <p:sp>
        <p:nvSpPr>
          <p:cNvPr id="5" name="Pravokotnik 4"/>
          <p:cNvSpPr/>
          <p:nvPr/>
        </p:nvSpPr>
        <p:spPr>
          <a:xfrm>
            <a:off x="611560" y="5733256"/>
            <a:ext cx="1620380" cy="369332"/>
          </a:xfrm>
          <a:prstGeom prst="rect">
            <a:avLst/>
          </a:prstGeom>
        </p:spPr>
        <p:txBody>
          <a:bodyPr wrap="none">
            <a:spAutoFit/>
          </a:bodyPr>
          <a:lstStyle/>
          <a:p>
            <a:r>
              <a:rPr lang="sl-SI" dirty="0"/>
              <a:t>Vir: OC </a:t>
            </a:r>
            <a:r>
              <a:rPr lang="sl-SI" dirty="0" smtClean="0"/>
              <a:t>Preska; </a:t>
            </a:r>
            <a:endParaRPr lang="sl-SI" dirty="0"/>
          </a:p>
        </p:txBody>
      </p:sp>
    </p:spTree>
    <p:extLst>
      <p:ext uri="{BB962C8B-B14F-4D97-AF65-F5344CB8AC3E}">
        <p14:creationId xmlns:p14="http://schemas.microsoft.com/office/powerpoint/2010/main" val="3175480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8229600" cy="936104"/>
          </a:xfrm>
        </p:spPr>
        <p:txBody>
          <a:bodyPr>
            <a:normAutofit fontScale="90000"/>
          </a:bodyPr>
          <a:lstStyle/>
          <a:p>
            <a:r>
              <a:rPr lang="sl-SI" sz="3600" b="1" dirty="0" smtClean="0"/>
              <a:t>MLEČNOST KRAV (305 dni) CIKASTE PASME</a:t>
            </a:r>
            <a:br>
              <a:rPr lang="sl-SI" sz="3600" b="1" dirty="0" smtClean="0"/>
            </a:br>
            <a:r>
              <a:rPr lang="sl-SI" sz="3600" b="1" dirty="0" smtClean="0"/>
              <a:t>(</a:t>
            </a:r>
            <a:r>
              <a:rPr lang="sl-SI" sz="3600" b="1" dirty="0" smtClean="0">
                <a:solidFill>
                  <a:srgbClr val="FF0000"/>
                </a:solidFill>
              </a:rPr>
              <a:t>*</a:t>
            </a:r>
            <a:r>
              <a:rPr lang="sl-SI" sz="3600" b="1" dirty="0" smtClean="0"/>
              <a:t>letna mlečnost</a:t>
            </a:r>
            <a:r>
              <a:rPr lang="sl-SI" sz="3600" b="1" dirty="0"/>
              <a:t>)</a:t>
            </a:r>
          </a:p>
        </p:txBody>
      </p:sp>
      <p:graphicFrame>
        <p:nvGraphicFramePr>
          <p:cNvPr id="5" name="Ograda vsebine 4"/>
          <p:cNvGraphicFramePr>
            <a:graphicFrameLocks noGrp="1"/>
          </p:cNvGraphicFramePr>
          <p:nvPr>
            <p:ph idx="1"/>
            <p:extLst>
              <p:ext uri="{D42A27DB-BD31-4B8C-83A1-F6EECF244321}">
                <p14:modId xmlns:p14="http://schemas.microsoft.com/office/powerpoint/2010/main" val="3673752239"/>
              </p:ext>
            </p:extLst>
          </p:nvPr>
        </p:nvGraphicFramePr>
        <p:xfrm>
          <a:off x="467544" y="1412776"/>
          <a:ext cx="8229602" cy="4877524"/>
        </p:xfrm>
        <a:graphic>
          <a:graphicData uri="http://schemas.openxmlformats.org/drawingml/2006/table">
            <a:tbl>
              <a:tblPr firstRow="1" bandRow="1">
                <a:tableStyleId>{5C22544A-7EE6-4342-B048-85BDC9FD1C3A}</a:tableStyleId>
              </a:tblPr>
              <a:tblGrid>
                <a:gridCol w="1451746"/>
                <a:gridCol w="970872"/>
                <a:gridCol w="1476158"/>
                <a:gridCol w="1427334"/>
                <a:gridCol w="1451746"/>
                <a:gridCol w="1451746"/>
              </a:tblGrid>
              <a:tr h="366484">
                <a:tc>
                  <a:txBody>
                    <a:bodyPr/>
                    <a:lstStyle/>
                    <a:p>
                      <a:pPr algn="ctr"/>
                      <a:r>
                        <a:rPr lang="sl-SI" sz="1400" dirty="0" smtClean="0"/>
                        <a:t>LETO</a:t>
                      </a:r>
                      <a:endParaRPr lang="sl-SI" sz="1400" dirty="0"/>
                    </a:p>
                  </a:txBody>
                  <a:tcPr/>
                </a:tc>
                <a:tc>
                  <a:txBody>
                    <a:bodyPr/>
                    <a:lstStyle/>
                    <a:p>
                      <a:pPr algn="ctr"/>
                      <a:r>
                        <a:rPr lang="sl-SI" sz="1400" dirty="0" smtClean="0"/>
                        <a:t>PASMA</a:t>
                      </a:r>
                      <a:endParaRPr lang="sl-SI" sz="1400" dirty="0"/>
                    </a:p>
                  </a:txBody>
                  <a:tcPr/>
                </a:tc>
                <a:tc>
                  <a:txBody>
                    <a:bodyPr/>
                    <a:lstStyle/>
                    <a:p>
                      <a:pPr algn="ctr"/>
                      <a:r>
                        <a:rPr lang="sl-SI" sz="1400" dirty="0" smtClean="0"/>
                        <a:t>LAK.</a:t>
                      </a:r>
                      <a:r>
                        <a:rPr lang="sl-SI" sz="1400" baseline="0" dirty="0" smtClean="0"/>
                        <a:t> ZAKLJ.</a:t>
                      </a:r>
                      <a:endParaRPr lang="sl-SI" sz="1400" dirty="0"/>
                    </a:p>
                  </a:txBody>
                  <a:tcPr/>
                </a:tc>
                <a:tc>
                  <a:txBody>
                    <a:bodyPr/>
                    <a:lstStyle/>
                    <a:p>
                      <a:pPr algn="ctr"/>
                      <a:r>
                        <a:rPr lang="sl-SI" sz="1400" dirty="0" smtClean="0"/>
                        <a:t>MLEKO (KG)</a:t>
                      </a:r>
                      <a:endParaRPr lang="sl-SI" sz="1400" dirty="0"/>
                    </a:p>
                  </a:txBody>
                  <a:tcPr/>
                </a:tc>
                <a:tc>
                  <a:txBody>
                    <a:bodyPr/>
                    <a:lstStyle/>
                    <a:p>
                      <a:pPr algn="ctr"/>
                      <a:r>
                        <a:rPr lang="sl-SI" sz="1400" dirty="0" smtClean="0"/>
                        <a:t>MAŠČ. (KG)</a:t>
                      </a:r>
                      <a:endParaRPr lang="sl-SI" sz="1400" dirty="0"/>
                    </a:p>
                  </a:txBody>
                  <a:tcPr/>
                </a:tc>
                <a:tc>
                  <a:txBody>
                    <a:bodyPr/>
                    <a:lstStyle/>
                    <a:p>
                      <a:pPr algn="ctr"/>
                      <a:r>
                        <a:rPr lang="sl-SI" sz="1400" dirty="0" smtClean="0"/>
                        <a:t>BELJ. (KG)</a:t>
                      </a:r>
                      <a:endParaRPr lang="sl-SI" sz="1400" dirty="0"/>
                    </a:p>
                  </a:txBody>
                  <a:tcPr/>
                </a:tc>
              </a:tr>
              <a:tr h="301220">
                <a:tc rowSpan="4">
                  <a:txBody>
                    <a:bodyPr/>
                    <a:lstStyle/>
                    <a:p>
                      <a:pPr algn="ctr"/>
                      <a:r>
                        <a:rPr lang="sl-SI" sz="1400" dirty="0" smtClean="0"/>
                        <a:t>1955</a:t>
                      </a:r>
                      <a:r>
                        <a:rPr lang="sl-SI" sz="1400" dirty="0" smtClean="0">
                          <a:solidFill>
                            <a:srgbClr val="FF0000"/>
                          </a:solidFill>
                        </a:rPr>
                        <a:t>*</a:t>
                      </a:r>
                      <a:endParaRPr lang="sl-SI" sz="1400" dirty="0">
                        <a:solidFill>
                          <a:srgbClr val="FF0000"/>
                        </a:solidFill>
                      </a:endParaRPr>
                    </a:p>
                  </a:txBody>
                  <a:tcPr/>
                </a:tc>
                <a:tc>
                  <a:txBody>
                    <a:bodyPr/>
                    <a:lstStyle/>
                    <a:p>
                      <a:pPr algn="ctr"/>
                      <a:r>
                        <a:rPr lang="sl-SI" sz="1400" b="1" dirty="0" smtClean="0">
                          <a:solidFill>
                            <a:schemeClr val="tx1"/>
                          </a:solidFill>
                        </a:rPr>
                        <a:t>CK</a:t>
                      </a:r>
                      <a:endParaRPr lang="sl-SI" sz="1400" b="1" dirty="0">
                        <a:solidFill>
                          <a:schemeClr val="tx1"/>
                        </a:solidFill>
                      </a:endParaRPr>
                    </a:p>
                  </a:txBody>
                  <a:tcPr/>
                </a:tc>
                <a:tc>
                  <a:txBody>
                    <a:bodyPr/>
                    <a:lstStyle/>
                    <a:p>
                      <a:pPr algn="ctr"/>
                      <a:r>
                        <a:rPr lang="sl-SI" sz="1400" b="1" dirty="0" smtClean="0">
                          <a:solidFill>
                            <a:schemeClr val="tx1"/>
                          </a:solidFill>
                        </a:rPr>
                        <a:t>2647</a:t>
                      </a:r>
                      <a:endParaRPr lang="sl-SI" sz="1400" b="1" dirty="0">
                        <a:solidFill>
                          <a:schemeClr val="tx1"/>
                        </a:solidFill>
                      </a:endParaRPr>
                    </a:p>
                  </a:txBody>
                  <a:tcPr/>
                </a:tc>
                <a:tc>
                  <a:txBody>
                    <a:bodyPr/>
                    <a:lstStyle/>
                    <a:p>
                      <a:pPr algn="ctr"/>
                      <a:r>
                        <a:rPr lang="sl-SI" sz="1400" b="1" dirty="0" smtClean="0">
                          <a:solidFill>
                            <a:schemeClr val="tx1"/>
                          </a:solidFill>
                        </a:rPr>
                        <a:t>2282</a:t>
                      </a:r>
                      <a:endParaRPr lang="sl-SI" sz="1400" b="1" dirty="0">
                        <a:solidFill>
                          <a:schemeClr val="tx1"/>
                        </a:solidFill>
                      </a:endParaRPr>
                    </a:p>
                  </a:txBody>
                  <a:tcPr/>
                </a:tc>
                <a:tc>
                  <a:txBody>
                    <a:bodyPr/>
                    <a:lstStyle/>
                    <a:p>
                      <a:pPr algn="ctr"/>
                      <a:r>
                        <a:rPr lang="sl-SI" sz="1400" b="1" dirty="0" smtClean="0">
                          <a:solidFill>
                            <a:schemeClr val="tx1"/>
                          </a:solidFill>
                        </a:rPr>
                        <a:t>3,81%</a:t>
                      </a:r>
                      <a:endParaRPr lang="sl-SI" sz="1400" b="1" dirty="0">
                        <a:solidFill>
                          <a:schemeClr val="tx1"/>
                        </a:solidFill>
                      </a:endParaRPr>
                    </a:p>
                  </a:txBody>
                  <a:tcPr/>
                </a:tc>
                <a:tc>
                  <a:txBody>
                    <a:bodyPr/>
                    <a:lstStyle/>
                    <a:p>
                      <a:pPr algn="ctr"/>
                      <a:r>
                        <a:rPr lang="sl-SI" sz="1400" b="1" dirty="0" smtClean="0">
                          <a:solidFill>
                            <a:schemeClr val="tx1"/>
                          </a:solidFill>
                        </a:rPr>
                        <a:t>-</a:t>
                      </a:r>
                      <a:endParaRPr lang="sl-SI" sz="1400" b="1" dirty="0">
                        <a:solidFill>
                          <a:schemeClr val="tx1"/>
                        </a:solidFill>
                      </a:endParaRPr>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10053</a:t>
                      </a:r>
                      <a:endParaRPr lang="sl-SI" sz="1200" dirty="0"/>
                    </a:p>
                  </a:txBody>
                  <a:tcPr/>
                </a:tc>
                <a:tc>
                  <a:txBody>
                    <a:bodyPr/>
                    <a:lstStyle/>
                    <a:p>
                      <a:pPr algn="ctr"/>
                      <a:r>
                        <a:rPr lang="sl-SI" sz="1200" dirty="0" smtClean="0"/>
                        <a:t>2906</a:t>
                      </a:r>
                      <a:endParaRPr lang="sl-SI" sz="1200" dirty="0"/>
                    </a:p>
                  </a:txBody>
                  <a:tcPr/>
                </a:tc>
                <a:tc>
                  <a:txBody>
                    <a:bodyPr/>
                    <a:lstStyle/>
                    <a:p>
                      <a:pPr algn="ctr"/>
                      <a:r>
                        <a:rPr lang="sl-SI" sz="1200" dirty="0" smtClean="0"/>
                        <a:t>3,67%</a:t>
                      </a:r>
                      <a:endParaRPr lang="sl-SI" sz="1200" dirty="0"/>
                    </a:p>
                  </a:txBody>
                  <a:tcPr/>
                </a:tc>
                <a:tc>
                  <a:txBody>
                    <a:bodyPr/>
                    <a:lstStyle/>
                    <a:p>
                      <a:pPr algn="ctr"/>
                      <a:r>
                        <a:rPr lang="sl-SI" sz="1200" dirty="0" smtClean="0"/>
                        <a:t>-</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4611</a:t>
                      </a:r>
                      <a:endParaRPr lang="sl-SI" sz="1200" dirty="0"/>
                    </a:p>
                  </a:txBody>
                  <a:tcPr/>
                </a:tc>
                <a:tc>
                  <a:txBody>
                    <a:bodyPr/>
                    <a:lstStyle/>
                    <a:p>
                      <a:pPr algn="ctr"/>
                      <a:r>
                        <a:rPr lang="sl-SI" sz="1200" dirty="0" smtClean="0"/>
                        <a:t>3034</a:t>
                      </a:r>
                      <a:endParaRPr lang="sl-SI" sz="1200" dirty="0"/>
                    </a:p>
                  </a:txBody>
                  <a:tcPr/>
                </a:tc>
                <a:tc>
                  <a:txBody>
                    <a:bodyPr/>
                    <a:lstStyle/>
                    <a:p>
                      <a:pPr algn="ctr"/>
                      <a:r>
                        <a:rPr lang="sl-SI" sz="1200" dirty="0" smtClean="0"/>
                        <a:t>3,91%</a:t>
                      </a:r>
                      <a:endParaRPr lang="sl-SI" sz="1200" dirty="0"/>
                    </a:p>
                  </a:txBody>
                  <a:tcPr/>
                </a:tc>
                <a:tc>
                  <a:txBody>
                    <a:bodyPr/>
                    <a:lstStyle/>
                    <a:p>
                      <a:pPr algn="ctr"/>
                      <a:r>
                        <a:rPr lang="sl-SI" sz="1200" dirty="0" smtClean="0"/>
                        <a:t>-</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r>
              <a:tr h="301220">
                <a:tc rowSpan="4">
                  <a:txBody>
                    <a:bodyPr/>
                    <a:lstStyle/>
                    <a:p>
                      <a:pPr algn="ctr"/>
                      <a:r>
                        <a:rPr lang="sl-SI" sz="1400" dirty="0" smtClean="0"/>
                        <a:t>2015</a:t>
                      </a:r>
                      <a:endParaRPr lang="sl-SI" sz="1400"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27</a:t>
                      </a:r>
                      <a:endParaRPr lang="sl-SI" sz="1400" b="1" dirty="0"/>
                    </a:p>
                  </a:txBody>
                  <a:tcPr/>
                </a:tc>
                <a:tc>
                  <a:txBody>
                    <a:bodyPr/>
                    <a:lstStyle/>
                    <a:p>
                      <a:pPr algn="ctr"/>
                      <a:r>
                        <a:rPr lang="sl-SI" sz="1400" b="1" dirty="0" smtClean="0"/>
                        <a:t>2906</a:t>
                      </a:r>
                      <a:endParaRPr lang="sl-SI" sz="1400" b="1" dirty="0"/>
                    </a:p>
                  </a:txBody>
                  <a:tcPr/>
                </a:tc>
                <a:tc>
                  <a:txBody>
                    <a:bodyPr/>
                    <a:lstStyle/>
                    <a:p>
                      <a:pPr algn="ctr"/>
                      <a:r>
                        <a:rPr lang="sl-SI" sz="1400" b="1" dirty="0" smtClean="0"/>
                        <a:t>103,2</a:t>
                      </a:r>
                      <a:endParaRPr lang="sl-SI" sz="1400" b="1" dirty="0"/>
                    </a:p>
                  </a:txBody>
                  <a:tcPr/>
                </a:tc>
                <a:tc>
                  <a:txBody>
                    <a:bodyPr/>
                    <a:lstStyle/>
                    <a:p>
                      <a:pPr algn="ctr"/>
                      <a:r>
                        <a:rPr lang="sl-SI" sz="1400" b="1" dirty="0" smtClean="0"/>
                        <a:t>92,7</a:t>
                      </a:r>
                      <a:endParaRPr lang="sl-SI" sz="1400" b="1" dirty="0"/>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9820</a:t>
                      </a:r>
                      <a:endParaRPr lang="sl-SI" sz="1200" dirty="0"/>
                    </a:p>
                  </a:txBody>
                  <a:tcPr/>
                </a:tc>
                <a:tc>
                  <a:txBody>
                    <a:bodyPr/>
                    <a:lstStyle/>
                    <a:p>
                      <a:pPr algn="ctr"/>
                      <a:r>
                        <a:rPr lang="sl-SI" sz="1200" dirty="0" smtClean="0"/>
                        <a:t>5602</a:t>
                      </a:r>
                      <a:endParaRPr lang="sl-SI" sz="1200" dirty="0"/>
                    </a:p>
                  </a:txBody>
                  <a:tcPr/>
                </a:tc>
                <a:tc>
                  <a:txBody>
                    <a:bodyPr/>
                    <a:lstStyle/>
                    <a:p>
                      <a:pPr algn="ctr"/>
                      <a:r>
                        <a:rPr lang="sl-SI" sz="1200" dirty="0" smtClean="0"/>
                        <a:t>226,9</a:t>
                      </a:r>
                      <a:endParaRPr lang="sl-SI" sz="1200" dirty="0"/>
                    </a:p>
                  </a:txBody>
                  <a:tcPr/>
                </a:tc>
                <a:tc>
                  <a:txBody>
                    <a:bodyPr/>
                    <a:lstStyle/>
                    <a:p>
                      <a:pPr algn="ctr"/>
                      <a:r>
                        <a:rPr lang="sl-SI" sz="1200" dirty="0" smtClean="0"/>
                        <a:t>190,9</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21413</a:t>
                      </a:r>
                      <a:endParaRPr lang="sl-SI" sz="1200" dirty="0"/>
                    </a:p>
                  </a:txBody>
                  <a:tcPr/>
                </a:tc>
                <a:tc>
                  <a:txBody>
                    <a:bodyPr/>
                    <a:lstStyle/>
                    <a:p>
                      <a:pPr algn="ctr"/>
                      <a:r>
                        <a:rPr lang="sl-SI" sz="1200" dirty="0" smtClean="0"/>
                        <a:t>5353</a:t>
                      </a:r>
                      <a:endParaRPr lang="sl-SI" sz="1200" dirty="0"/>
                    </a:p>
                  </a:txBody>
                  <a:tcPr/>
                </a:tc>
                <a:tc>
                  <a:txBody>
                    <a:bodyPr/>
                    <a:lstStyle/>
                    <a:p>
                      <a:pPr algn="ctr"/>
                      <a:r>
                        <a:rPr lang="sl-SI" sz="1200" dirty="0" smtClean="0"/>
                        <a:t>216,0</a:t>
                      </a:r>
                      <a:endParaRPr lang="sl-SI" sz="1200" dirty="0"/>
                    </a:p>
                  </a:txBody>
                  <a:tcPr/>
                </a:tc>
                <a:tc>
                  <a:txBody>
                    <a:bodyPr/>
                    <a:lstStyle/>
                    <a:p>
                      <a:pPr algn="ctr"/>
                      <a:r>
                        <a:rPr lang="sl-SI" sz="1200" dirty="0" smtClean="0"/>
                        <a:t>180,1</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33249</a:t>
                      </a:r>
                      <a:endParaRPr lang="sl-SI" sz="1200" dirty="0"/>
                    </a:p>
                  </a:txBody>
                  <a:tcPr/>
                </a:tc>
                <a:tc>
                  <a:txBody>
                    <a:bodyPr/>
                    <a:lstStyle/>
                    <a:p>
                      <a:pPr algn="ctr"/>
                      <a:r>
                        <a:rPr lang="sl-SI" sz="1200" dirty="0" smtClean="0"/>
                        <a:t>7535</a:t>
                      </a:r>
                      <a:endParaRPr lang="sl-SI" sz="1200" dirty="0"/>
                    </a:p>
                  </a:txBody>
                  <a:tcPr/>
                </a:tc>
                <a:tc>
                  <a:txBody>
                    <a:bodyPr/>
                    <a:lstStyle/>
                    <a:p>
                      <a:pPr algn="ctr"/>
                      <a:r>
                        <a:rPr lang="sl-SI" sz="1200" dirty="0" smtClean="0"/>
                        <a:t>299,2</a:t>
                      </a:r>
                      <a:endParaRPr lang="sl-SI" sz="1200" dirty="0"/>
                    </a:p>
                  </a:txBody>
                  <a:tcPr/>
                </a:tc>
                <a:tc>
                  <a:txBody>
                    <a:bodyPr/>
                    <a:lstStyle/>
                    <a:p>
                      <a:pPr algn="ctr"/>
                      <a:r>
                        <a:rPr lang="sl-SI" sz="1200" dirty="0" smtClean="0"/>
                        <a:t>247,2</a:t>
                      </a:r>
                      <a:endParaRPr lang="sl-SI" sz="1200" dirty="0"/>
                    </a:p>
                  </a:txBody>
                  <a:tcPr/>
                </a:tc>
              </a:tr>
              <a:tr h="301220">
                <a:tc rowSpan="4">
                  <a:txBody>
                    <a:bodyPr/>
                    <a:lstStyle/>
                    <a:p>
                      <a:pPr algn="ctr"/>
                      <a:r>
                        <a:rPr lang="sl-SI" sz="1400" dirty="0" smtClean="0"/>
                        <a:t>2018</a:t>
                      </a:r>
                      <a:endParaRPr lang="sl-SI" sz="1400" dirty="0"/>
                    </a:p>
                  </a:txBody>
                  <a:tcPr/>
                </a:tc>
                <a:tc>
                  <a:txBody>
                    <a:bodyPr/>
                    <a:lstStyle/>
                    <a:p>
                      <a:pPr algn="ctr"/>
                      <a:r>
                        <a:rPr lang="sl-SI" sz="1400" b="1" smtClean="0"/>
                        <a:t>CK</a:t>
                      </a:r>
                      <a:endParaRPr lang="sl-SI" sz="1400" b="1" dirty="0"/>
                    </a:p>
                  </a:txBody>
                  <a:tcPr/>
                </a:tc>
                <a:tc>
                  <a:txBody>
                    <a:bodyPr/>
                    <a:lstStyle/>
                    <a:p>
                      <a:pPr algn="ctr"/>
                      <a:r>
                        <a:rPr lang="sl-SI" sz="1400" b="1" smtClean="0"/>
                        <a:t>31</a:t>
                      </a:r>
                      <a:endParaRPr lang="sl-SI" sz="1400" b="1" dirty="0"/>
                    </a:p>
                  </a:txBody>
                  <a:tcPr/>
                </a:tc>
                <a:tc>
                  <a:txBody>
                    <a:bodyPr/>
                    <a:lstStyle/>
                    <a:p>
                      <a:pPr algn="ctr"/>
                      <a:r>
                        <a:rPr lang="sl-SI" sz="1400" b="1" smtClean="0"/>
                        <a:t>3399</a:t>
                      </a:r>
                      <a:endParaRPr lang="sl-SI" sz="1400" b="1" dirty="0"/>
                    </a:p>
                  </a:txBody>
                  <a:tcPr/>
                </a:tc>
                <a:tc>
                  <a:txBody>
                    <a:bodyPr/>
                    <a:lstStyle/>
                    <a:p>
                      <a:pPr algn="ctr"/>
                      <a:r>
                        <a:rPr lang="sl-SI" sz="1400" b="1" smtClean="0"/>
                        <a:t>122,7</a:t>
                      </a:r>
                      <a:endParaRPr lang="sl-SI" sz="1400" b="1" dirty="0"/>
                    </a:p>
                  </a:txBody>
                  <a:tcPr/>
                </a:tc>
                <a:tc>
                  <a:txBody>
                    <a:bodyPr/>
                    <a:lstStyle/>
                    <a:p>
                      <a:pPr algn="ctr"/>
                      <a:r>
                        <a:rPr lang="sl-SI" sz="1400" b="1" smtClean="0"/>
                        <a:t>111,1</a:t>
                      </a:r>
                      <a:endParaRPr lang="sl-SI" sz="1400" b="1" dirty="0"/>
                    </a:p>
                  </a:txBody>
                  <a:tcPr/>
                </a:tc>
              </a:tr>
              <a:tr h="271098">
                <a:tc vMerge="1">
                  <a:txBody>
                    <a:bodyPr/>
                    <a:lstStyle/>
                    <a:p>
                      <a:endParaRPr lang="sl-SI"/>
                    </a:p>
                  </a:txBody>
                  <a:tcPr/>
                </a:tc>
                <a:tc>
                  <a:txBody>
                    <a:bodyPr/>
                    <a:lstStyle/>
                    <a:p>
                      <a:pPr algn="ctr"/>
                      <a:r>
                        <a:rPr lang="sl-SI" sz="1200" smtClean="0"/>
                        <a:t>RJ</a:t>
                      </a:r>
                      <a:endParaRPr lang="sl-SI" sz="1200" dirty="0"/>
                    </a:p>
                  </a:txBody>
                  <a:tcPr/>
                </a:tc>
                <a:tc>
                  <a:txBody>
                    <a:bodyPr/>
                    <a:lstStyle/>
                    <a:p>
                      <a:pPr algn="ctr"/>
                      <a:r>
                        <a:rPr lang="sl-SI" sz="1200" smtClean="0"/>
                        <a:t>8422</a:t>
                      </a:r>
                      <a:endParaRPr lang="sl-SI" sz="1200" dirty="0"/>
                    </a:p>
                  </a:txBody>
                  <a:tcPr/>
                </a:tc>
                <a:tc>
                  <a:txBody>
                    <a:bodyPr/>
                    <a:lstStyle/>
                    <a:p>
                      <a:pPr algn="ctr"/>
                      <a:r>
                        <a:rPr lang="sl-SI" sz="1200" smtClean="0"/>
                        <a:t>6099</a:t>
                      </a:r>
                      <a:endParaRPr lang="sl-SI" sz="1200" dirty="0"/>
                    </a:p>
                  </a:txBody>
                  <a:tcPr/>
                </a:tc>
                <a:tc>
                  <a:txBody>
                    <a:bodyPr/>
                    <a:lstStyle/>
                    <a:p>
                      <a:pPr algn="ctr"/>
                      <a:r>
                        <a:rPr lang="sl-SI" sz="1200" smtClean="0"/>
                        <a:t>250,9</a:t>
                      </a:r>
                      <a:endParaRPr lang="sl-SI" sz="1200" dirty="0"/>
                    </a:p>
                  </a:txBody>
                  <a:tcPr/>
                </a:tc>
                <a:tc>
                  <a:txBody>
                    <a:bodyPr/>
                    <a:lstStyle/>
                    <a:p>
                      <a:pPr algn="ctr"/>
                      <a:r>
                        <a:rPr lang="sl-SI" sz="1200" smtClean="0"/>
                        <a:t>207,4</a:t>
                      </a:r>
                      <a:endParaRPr lang="sl-SI" sz="1200" dirty="0"/>
                    </a:p>
                  </a:txBody>
                  <a:tcPr/>
                </a:tc>
              </a:tr>
              <a:tr h="271098">
                <a:tc vMerge="1">
                  <a:txBody>
                    <a:bodyPr/>
                    <a:lstStyle/>
                    <a:p>
                      <a:endParaRPr lang="sl-SI"/>
                    </a:p>
                  </a:txBody>
                  <a:tcPr/>
                </a:tc>
                <a:tc>
                  <a:txBody>
                    <a:bodyPr/>
                    <a:lstStyle/>
                    <a:p>
                      <a:pPr algn="ctr"/>
                      <a:r>
                        <a:rPr lang="sl-SI" sz="1200" smtClean="0"/>
                        <a:t>LS</a:t>
                      </a:r>
                      <a:endParaRPr lang="sl-SI" sz="1200" dirty="0"/>
                    </a:p>
                  </a:txBody>
                  <a:tcPr/>
                </a:tc>
                <a:tc>
                  <a:txBody>
                    <a:bodyPr/>
                    <a:lstStyle/>
                    <a:p>
                      <a:pPr algn="ctr"/>
                      <a:r>
                        <a:rPr lang="sl-SI" sz="1200" smtClean="0"/>
                        <a:t>21691</a:t>
                      </a:r>
                      <a:endParaRPr lang="sl-SI" sz="1200" dirty="0"/>
                    </a:p>
                  </a:txBody>
                  <a:tcPr/>
                </a:tc>
                <a:tc>
                  <a:txBody>
                    <a:bodyPr/>
                    <a:lstStyle/>
                    <a:p>
                      <a:pPr algn="ctr"/>
                      <a:r>
                        <a:rPr lang="sl-SI" sz="1200" smtClean="0"/>
                        <a:t>5902</a:t>
                      </a:r>
                      <a:endParaRPr lang="sl-SI" sz="1200" dirty="0"/>
                    </a:p>
                  </a:txBody>
                  <a:tcPr/>
                </a:tc>
                <a:tc>
                  <a:txBody>
                    <a:bodyPr/>
                    <a:lstStyle/>
                    <a:p>
                      <a:pPr algn="ctr"/>
                      <a:r>
                        <a:rPr lang="sl-SI" sz="1200" smtClean="0"/>
                        <a:t>240,1</a:t>
                      </a:r>
                      <a:endParaRPr lang="sl-SI" sz="1200" dirty="0"/>
                    </a:p>
                  </a:txBody>
                  <a:tcPr/>
                </a:tc>
                <a:tc>
                  <a:txBody>
                    <a:bodyPr/>
                    <a:lstStyle/>
                    <a:p>
                      <a:pPr algn="ctr"/>
                      <a:r>
                        <a:rPr lang="sl-SI" sz="1200" smtClean="0"/>
                        <a:t>198,9</a:t>
                      </a:r>
                      <a:endParaRPr lang="sl-SI" sz="1200" dirty="0"/>
                    </a:p>
                  </a:txBody>
                  <a:tcPr/>
                </a:tc>
              </a:tr>
              <a:tr h="271098">
                <a:tc vMerge="1">
                  <a:txBody>
                    <a:bodyPr/>
                    <a:lstStyle/>
                    <a:p>
                      <a:endParaRPr lang="sl-SI"/>
                    </a:p>
                  </a:txBody>
                  <a:tcPr/>
                </a:tc>
                <a:tc>
                  <a:txBody>
                    <a:bodyPr/>
                    <a:lstStyle/>
                    <a:p>
                      <a:pPr algn="ctr"/>
                      <a:r>
                        <a:rPr lang="sl-SI" sz="1200" smtClean="0"/>
                        <a:t>ČB</a:t>
                      </a:r>
                      <a:endParaRPr lang="sl-SI" sz="1200" dirty="0"/>
                    </a:p>
                  </a:txBody>
                  <a:tcPr/>
                </a:tc>
                <a:tc>
                  <a:txBody>
                    <a:bodyPr/>
                    <a:lstStyle/>
                    <a:p>
                      <a:pPr algn="ctr"/>
                      <a:r>
                        <a:rPr lang="sl-SI" sz="1200" smtClean="0"/>
                        <a:t>33934</a:t>
                      </a:r>
                      <a:endParaRPr lang="sl-SI" sz="1200" dirty="0"/>
                    </a:p>
                  </a:txBody>
                  <a:tcPr/>
                </a:tc>
                <a:tc>
                  <a:txBody>
                    <a:bodyPr/>
                    <a:lstStyle/>
                    <a:p>
                      <a:pPr algn="ctr"/>
                      <a:r>
                        <a:rPr lang="sl-SI" sz="1200" smtClean="0"/>
                        <a:t>8256</a:t>
                      </a:r>
                      <a:endParaRPr lang="sl-SI" sz="1200" dirty="0"/>
                    </a:p>
                  </a:txBody>
                  <a:tcPr/>
                </a:tc>
                <a:tc>
                  <a:txBody>
                    <a:bodyPr/>
                    <a:lstStyle/>
                    <a:p>
                      <a:pPr algn="ctr"/>
                      <a:r>
                        <a:rPr lang="sl-SI" sz="1200" smtClean="0"/>
                        <a:t>324,4</a:t>
                      </a:r>
                      <a:endParaRPr lang="sl-SI" sz="1200" dirty="0"/>
                    </a:p>
                  </a:txBody>
                  <a:tcPr/>
                </a:tc>
                <a:tc>
                  <a:txBody>
                    <a:bodyPr/>
                    <a:lstStyle/>
                    <a:p>
                      <a:pPr algn="ctr"/>
                      <a:r>
                        <a:rPr lang="sl-SI" sz="1200" dirty="0" smtClean="0"/>
                        <a:t>270,0</a:t>
                      </a:r>
                      <a:endParaRPr lang="sl-SI" sz="1200" dirty="0"/>
                    </a:p>
                  </a:txBody>
                  <a:tcPr/>
                </a:tc>
              </a:tr>
              <a:tr h="301220">
                <a:tc rowSpan="4">
                  <a:txBody>
                    <a:bodyPr/>
                    <a:lstStyle/>
                    <a:p>
                      <a:pPr algn="ctr"/>
                      <a:r>
                        <a:rPr lang="sl-SI" sz="1400" b="1" dirty="0" smtClean="0"/>
                        <a:t>2020</a:t>
                      </a:r>
                      <a:endParaRPr lang="sl-SI" sz="1400" b="1"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39</a:t>
                      </a:r>
                      <a:endParaRPr lang="sl-SI" sz="1400" b="1" dirty="0"/>
                    </a:p>
                  </a:txBody>
                  <a:tcPr/>
                </a:tc>
                <a:tc>
                  <a:txBody>
                    <a:bodyPr/>
                    <a:lstStyle/>
                    <a:p>
                      <a:pPr algn="ctr"/>
                      <a:r>
                        <a:rPr lang="sl-SI" sz="1400" b="1" dirty="0" smtClean="0"/>
                        <a:t>3297</a:t>
                      </a:r>
                      <a:endParaRPr lang="sl-SI" sz="1400" b="1" dirty="0"/>
                    </a:p>
                  </a:txBody>
                  <a:tcPr/>
                </a:tc>
                <a:tc>
                  <a:txBody>
                    <a:bodyPr/>
                    <a:lstStyle/>
                    <a:p>
                      <a:pPr algn="ctr"/>
                      <a:r>
                        <a:rPr lang="sl-SI" sz="1400" b="1" dirty="0" smtClean="0"/>
                        <a:t>123,1</a:t>
                      </a:r>
                      <a:endParaRPr lang="sl-SI" sz="1400" b="1" dirty="0"/>
                    </a:p>
                  </a:txBody>
                  <a:tcPr/>
                </a:tc>
                <a:tc>
                  <a:txBody>
                    <a:bodyPr/>
                    <a:lstStyle/>
                    <a:p>
                      <a:pPr algn="ctr"/>
                      <a:r>
                        <a:rPr lang="sl-SI" sz="1400" b="1" dirty="0" smtClean="0"/>
                        <a:t>109,0</a:t>
                      </a:r>
                      <a:endParaRPr lang="sl-SI" sz="1400" b="1" dirty="0"/>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7772</a:t>
                      </a:r>
                      <a:endParaRPr lang="sl-SI" sz="1200" dirty="0"/>
                    </a:p>
                  </a:txBody>
                  <a:tcPr/>
                </a:tc>
                <a:tc>
                  <a:txBody>
                    <a:bodyPr/>
                    <a:lstStyle/>
                    <a:p>
                      <a:pPr algn="ctr"/>
                      <a:r>
                        <a:rPr lang="sl-SI" sz="1200" dirty="0" smtClean="0"/>
                        <a:t>6130</a:t>
                      </a:r>
                      <a:endParaRPr lang="sl-SI" sz="1200" dirty="0"/>
                    </a:p>
                  </a:txBody>
                  <a:tcPr/>
                </a:tc>
                <a:tc>
                  <a:txBody>
                    <a:bodyPr/>
                    <a:lstStyle/>
                    <a:p>
                      <a:pPr algn="ctr"/>
                      <a:r>
                        <a:rPr lang="sl-SI" sz="1200" dirty="0" smtClean="0"/>
                        <a:t>251,4</a:t>
                      </a:r>
                      <a:endParaRPr lang="sl-SI" sz="1200" dirty="0"/>
                    </a:p>
                  </a:txBody>
                  <a:tcPr/>
                </a:tc>
                <a:tc>
                  <a:txBody>
                    <a:bodyPr/>
                    <a:lstStyle/>
                    <a:p>
                      <a:pPr algn="ctr"/>
                      <a:r>
                        <a:rPr lang="sl-SI" sz="1200" dirty="0" smtClean="0"/>
                        <a:t>212,3</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21960</a:t>
                      </a:r>
                      <a:endParaRPr lang="sl-SI" sz="1200" dirty="0"/>
                    </a:p>
                  </a:txBody>
                  <a:tcPr/>
                </a:tc>
                <a:tc>
                  <a:txBody>
                    <a:bodyPr/>
                    <a:lstStyle/>
                    <a:p>
                      <a:pPr algn="ctr"/>
                      <a:r>
                        <a:rPr lang="sl-SI" sz="1200" dirty="0" smtClean="0"/>
                        <a:t>5964</a:t>
                      </a:r>
                      <a:endParaRPr lang="sl-SI" sz="1200" dirty="0"/>
                    </a:p>
                  </a:txBody>
                  <a:tcPr/>
                </a:tc>
                <a:tc>
                  <a:txBody>
                    <a:bodyPr/>
                    <a:lstStyle/>
                    <a:p>
                      <a:pPr algn="ctr"/>
                      <a:r>
                        <a:rPr lang="sl-SI" sz="1200" dirty="0" smtClean="0"/>
                        <a:t>243,9</a:t>
                      </a:r>
                      <a:endParaRPr lang="sl-SI" sz="1200" dirty="0"/>
                    </a:p>
                  </a:txBody>
                  <a:tcPr/>
                </a:tc>
                <a:tc>
                  <a:txBody>
                    <a:bodyPr/>
                    <a:lstStyle/>
                    <a:p>
                      <a:pPr algn="ctr"/>
                      <a:r>
                        <a:rPr lang="sl-SI" sz="1200" dirty="0" smtClean="0"/>
                        <a:t>204,8</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33949</a:t>
                      </a:r>
                      <a:endParaRPr lang="sl-SI" sz="1200" dirty="0"/>
                    </a:p>
                  </a:txBody>
                  <a:tcPr/>
                </a:tc>
                <a:tc>
                  <a:txBody>
                    <a:bodyPr/>
                    <a:lstStyle/>
                    <a:p>
                      <a:pPr algn="ctr"/>
                      <a:r>
                        <a:rPr lang="sl-SI" sz="1200" dirty="0" smtClean="0"/>
                        <a:t>8404</a:t>
                      </a:r>
                      <a:endParaRPr lang="sl-SI" sz="1200" dirty="0"/>
                    </a:p>
                  </a:txBody>
                  <a:tcPr/>
                </a:tc>
                <a:tc>
                  <a:txBody>
                    <a:bodyPr/>
                    <a:lstStyle/>
                    <a:p>
                      <a:pPr algn="ctr"/>
                      <a:r>
                        <a:rPr lang="sl-SI" sz="1200" dirty="0" smtClean="0"/>
                        <a:t>331,1</a:t>
                      </a:r>
                      <a:endParaRPr lang="sl-SI" sz="1200" dirty="0"/>
                    </a:p>
                  </a:txBody>
                  <a:tcPr/>
                </a:tc>
                <a:tc>
                  <a:txBody>
                    <a:bodyPr/>
                    <a:lstStyle/>
                    <a:p>
                      <a:pPr algn="ctr"/>
                      <a:r>
                        <a:rPr lang="sl-SI" sz="1200" dirty="0" smtClean="0"/>
                        <a:t>278,4</a:t>
                      </a:r>
                      <a:endParaRPr lang="sl-SI" sz="1200" dirty="0"/>
                    </a:p>
                  </a:txBody>
                  <a:tcPr/>
                </a:tc>
              </a:tr>
            </a:tbl>
          </a:graphicData>
        </a:graphic>
      </p:graphicFrame>
      <p:sp>
        <p:nvSpPr>
          <p:cNvPr id="3" name="Pravokotnik 2"/>
          <p:cNvSpPr/>
          <p:nvPr/>
        </p:nvSpPr>
        <p:spPr>
          <a:xfrm>
            <a:off x="539552" y="6381328"/>
            <a:ext cx="4246291" cy="369332"/>
          </a:xfrm>
          <a:prstGeom prst="rect">
            <a:avLst/>
          </a:prstGeom>
        </p:spPr>
        <p:txBody>
          <a:bodyPr wrap="none">
            <a:spAutoFit/>
          </a:bodyPr>
          <a:lstStyle/>
          <a:p>
            <a:r>
              <a:rPr lang="sl-SI" dirty="0"/>
              <a:t>Vir: </a:t>
            </a:r>
            <a:r>
              <a:rPr lang="sl-SI" dirty="0" err="1"/>
              <a:t>Cpz</a:t>
            </a:r>
            <a:r>
              <a:rPr lang="sl-SI" dirty="0"/>
              <a:t> Govedo, Kmetijski inštitut Slovenije</a:t>
            </a:r>
          </a:p>
        </p:txBody>
      </p:sp>
    </p:spTree>
    <p:extLst>
      <p:ext uri="{BB962C8B-B14F-4D97-AF65-F5344CB8AC3E}">
        <p14:creationId xmlns:p14="http://schemas.microsoft.com/office/powerpoint/2010/main" val="4076389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76672"/>
            <a:ext cx="8229600" cy="1143000"/>
          </a:xfrm>
        </p:spPr>
        <p:txBody>
          <a:bodyPr>
            <a:normAutofit/>
          </a:bodyPr>
          <a:lstStyle/>
          <a:p>
            <a:r>
              <a:rPr lang="sl-SI" sz="3200" b="1" dirty="0" smtClean="0"/>
              <a:t>ČLANSTVO REJCEV V REJSKEM DRUŠTVU CIKA</a:t>
            </a:r>
            <a:br>
              <a:rPr lang="sl-SI" sz="3200" b="1" dirty="0" smtClean="0"/>
            </a:br>
            <a:r>
              <a:rPr lang="sl-SI" sz="3200" b="1" dirty="0" smtClean="0"/>
              <a:t>2016 in 2020</a:t>
            </a:r>
            <a:endParaRPr lang="sl-SI" sz="3200" b="1" dirty="0"/>
          </a:p>
        </p:txBody>
      </p:sp>
      <p:graphicFrame>
        <p:nvGraphicFramePr>
          <p:cNvPr id="5" name="Ograda vsebine 4"/>
          <p:cNvGraphicFramePr>
            <a:graphicFrameLocks noGrp="1"/>
          </p:cNvGraphicFramePr>
          <p:nvPr>
            <p:ph idx="1"/>
            <p:extLst>
              <p:ext uri="{D42A27DB-BD31-4B8C-83A1-F6EECF244321}">
                <p14:modId xmlns:p14="http://schemas.microsoft.com/office/powerpoint/2010/main" val="371519465"/>
              </p:ext>
            </p:extLst>
          </p:nvPr>
        </p:nvGraphicFramePr>
        <p:xfrm>
          <a:off x="348698" y="2204864"/>
          <a:ext cx="8568951" cy="1569720"/>
        </p:xfrm>
        <a:graphic>
          <a:graphicData uri="http://schemas.openxmlformats.org/drawingml/2006/table">
            <a:tbl>
              <a:tblPr firstRow="1" bandRow="1">
                <a:tableStyleId>{5C22544A-7EE6-4342-B048-85BDC9FD1C3A}</a:tableStyleId>
              </a:tblPr>
              <a:tblGrid>
                <a:gridCol w="3927035"/>
                <a:gridCol w="2320958"/>
                <a:gridCol w="2320958"/>
              </a:tblGrid>
              <a:tr h="370840">
                <a:tc>
                  <a:txBody>
                    <a:bodyPr/>
                    <a:lstStyle/>
                    <a:p>
                      <a:pPr algn="ctr"/>
                      <a:r>
                        <a:rPr lang="sl-SI" b="1" dirty="0" smtClean="0"/>
                        <a:t>ČLANSTVO</a:t>
                      </a:r>
                      <a:r>
                        <a:rPr lang="sl-SI" b="1" baseline="0" dirty="0" smtClean="0"/>
                        <a:t> V DRUŠTVU (</a:t>
                      </a:r>
                      <a:r>
                        <a:rPr lang="sl-SI" b="1" baseline="0" dirty="0" err="1" smtClean="0"/>
                        <a:t>Cpz</a:t>
                      </a:r>
                      <a:r>
                        <a:rPr lang="sl-SI" b="1" baseline="0" dirty="0" smtClean="0"/>
                        <a:t> govedo)</a:t>
                      </a:r>
                      <a:endParaRPr lang="sl-SI" b="1" dirty="0"/>
                    </a:p>
                  </a:txBody>
                  <a:tcPr/>
                </a:tc>
                <a:tc>
                  <a:txBody>
                    <a:bodyPr/>
                    <a:lstStyle/>
                    <a:p>
                      <a:pPr algn="ctr"/>
                      <a:r>
                        <a:rPr lang="sl-SI" b="1" dirty="0" smtClean="0"/>
                        <a:t>Število rejcev 2016</a:t>
                      </a:r>
                      <a:endParaRPr lang="sl-SI" b="1" dirty="0"/>
                    </a:p>
                  </a:txBody>
                  <a:tcPr/>
                </a:tc>
                <a:tc>
                  <a:txBody>
                    <a:bodyPr/>
                    <a:lstStyle/>
                    <a:p>
                      <a:pPr algn="ctr"/>
                      <a:r>
                        <a:rPr lang="sl-SI" b="1" dirty="0" smtClean="0"/>
                        <a:t>Število rejcev 2020</a:t>
                      </a:r>
                      <a:endParaRPr lang="sl-SI"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b="1" dirty="0" smtClean="0">
                          <a:solidFill>
                            <a:srgbClr val="00B050"/>
                          </a:solidFill>
                        </a:rPr>
                        <a:t>AKTIVNI</a:t>
                      </a:r>
                      <a:r>
                        <a:rPr lang="sl-SI" b="1" baseline="0" dirty="0" smtClean="0">
                          <a:solidFill>
                            <a:srgbClr val="00B050"/>
                          </a:solidFill>
                        </a:rPr>
                        <a:t> ČLANI REJSKEGA DRUŠTVA</a:t>
                      </a:r>
                      <a:endParaRPr lang="sl-SI" b="1" dirty="0" smtClean="0">
                        <a:solidFill>
                          <a:srgbClr val="00B050"/>
                        </a:solidFill>
                      </a:endParaRPr>
                    </a:p>
                  </a:txBody>
                  <a:tcPr/>
                </a:tc>
                <a:tc>
                  <a:txBody>
                    <a:bodyPr/>
                    <a:lstStyle/>
                    <a:p>
                      <a:pPr algn="ctr"/>
                      <a:r>
                        <a:rPr lang="sl-SI" b="1" dirty="0" smtClean="0">
                          <a:solidFill>
                            <a:srgbClr val="00B050"/>
                          </a:solidFill>
                        </a:rPr>
                        <a:t>280</a:t>
                      </a:r>
                      <a:endParaRPr lang="sl-SI" b="1" dirty="0">
                        <a:solidFill>
                          <a:srgbClr val="00B050"/>
                        </a:solidFill>
                      </a:endParaRPr>
                    </a:p>
                  </a:txBody>
                  <a:tcPr/>
                </a:tc>
                <a:tc>
                  <a:txBody>
                    <a:bodyPr/>
                    <a:lstStyle/>
                    <a:p>
                      <a:pPr algn="ctr"/>
                      <a:r>
                        <a:rPr lang="sl-SI" b="1" dirty="0" smtClean="0">
                          <a:solidFill>
                            <a:srgbClr val="00B050"/>
                          </a:solidFill>
                        </a:rPr>
                        <a:t>415</a:t>
                      </a:r>
                      <a:endParaRPr lang="sl-SI" b="1" dirty="0">
                        <a:solidFill>
                          <a:srgbClr val="00B050"/>
                        </a:solidFill>
                      </a:endParaRPr>
                    </a:p>
                  </a:txBody>
                  <a:tcPr/>
                </a:tc>
              </a:tr>
              <a:tr h="370840">
                <a:tc>
                  <a:txBody>
                    <a:bodyPr/>
                    <a:lstStyle/>
                    <a:p>
                      <a:pPr algn="ctr"/>
                      <a:r>
                        <a:rPr lang="sl-SI" b="1" dirty="0" smtClean="0"/>
                        <a:t>VSI</a:t>
                      </a:r>
                      <a:r>
                        <a:rPr lang="sl-SI" b="1" baseline="0" dirty="0" smtClean="0"/>
                        <a:t> VPISANI V CPZ GOVEDO*</a:t>
                      </a:r>
                      <a:endParaRPr lang="sl-SI" b="1" dirty="0"/>
                    </a:p>
                  </a:txBody>
                  <a:tcPr/>
                </a:tc>
                <a:tc>
                  <a:txBody>
                    <a:bodyPr/>
                    <a:lstStyle/>
                    <a:p>
                      <a:pPr algn="ctr"/>
                      <a:r>
                        <a:rPr lang="sl-SI" b="1" dirty="0" smtClean="0"/>
                        <a:t>397</a:t>
                      </a:r>
                      <a:endParaRPr lang="sl-SI" b="1" dirty="0"/>
                    </a:p>
                  </a:txBody>
                  <a:tcPr/>
                </a:tc>
                <a:tc>
                  <a:txBody>
                    <a:bodyPr/>
                    <a:lstStyle/>
                    <a:p>
                      <a:pPr algn="ctr"/>
                      <a:r>
                        <a:rPr lang="sl-SI" b="1" dirty="0" smtClean="0"/>
                        <a:t>512</a:t>
                      </a:r>
                      <a:endParaRPr lang="sl-SI" b="1" dirty="0"/>
                    </a:p>
                  </a:txBody>
                  <a:tcPr/>
                </a:tc>
              </a:tr>
              <a:tr h="370840">
                <a:tc>
                  <a:txBody>
                    <a:bodyPr/>
                    <a:lstStyle/>
                    <a:p>
                      <a:pPr algn="ctr"/>
                      <a:r>
                        <a:rPr lang="sl-SI" sz="2400" b="1" dirty="0" smtClean="0">
                          <a:solidFill>
                            <a:srgbClr val="FF0000"/>
                          </a:solidFill>
                        </a:rPr>
                        <a:t>RAZLIKA</a:t>
                      </a:r>
                      <a:endParaRPr lang="sl-SI" sz="2400" b="1" dirty="0">
                        <a:solidFill>
                          <a:srgbClr val="FF0000"/>
                        </a:solidFill>
                      </a:endParaRPr>
                    </a:p>
                  </a:txBody>
                  <a:tcPr/>
                </a:tc>
                <a:tc>
                  <a:txBody>
                    <a:bodyPr/>
                    <a:lstStyle/>
                    <a:p>
                      <a:pPr algn="ctr"/>
                      <a:r>
                        <a:rPr lang="sl-SI" sz="2400" b="1" dirty="0" smtClean="0">
                          <a:solidFill>
                            <a:srgbClr val="FF0000"/>
                          </a:solidFill>
                        </a:rPr>
                        <a:t>88</a:t>
                      </a:r>
                      <a:endParaRPr lang="sl-SI" sz="2400" b="1" dirty="0">
                        <a:solidFill>
                          <a:srgbClr val="FF0000"/>
                        </a:solidFill>
                      </a:endParaRPr>
                    </a:p>
                  </a:txBody>
                  <a:tcPr/>
                </a:tc>
                <a:tc>
                  <a:txBody>
                    <a:bodyPr/>
                    <a:lstStyle/>
                    <a:p>
                      <a:pPr algn="ctr"/>
                      <a:r>
                        <a:rPr lang="sl-SI" sz="2400" b="1" dirty="0" smtClean="0">
                          <a:solidFill>
                            <a:srgbClr val="FF0000"/>
                          </a:solidFill>
                        </a:rPr>
                        <a:t>97</a:t>
                      </a:r>
                      <a:endParaRPr lang="sl-SI" sz="2400" b="1" dirty="0">
                        <a:solidFill>
                          <a:srgbClr val="FF0000"/>
                        </a:solidFill>
                      </a:endParaRPr>
                    </a:p>
                  </a:txBody>
                  <a:tcPr/>
                </a:tc>
              </a:tr>
            </a:tbl>
          </a:graphicData>
        </a:graphic>
      </p:graphicFrame>
      <p:sp>
        <p:nvSpPr>
          <p:cNvPr id="3" name="Pravokotnik 2"/>
          <p:cNvSpPr/>
          <p:nvPr/>
        </p:nvSpPr>
        <p:spPr>
          <a:xfrm>
            <a:off x="251520" y="4293095"/>
            <a:ext cx="8161145" cy="1200329"/>
          </a:xfrm>
          <a:prstGeom prst="rect">
            <a:avLst/>
          </a:prstGeom>
        </p:spPr>
        <p:txBody>
          <a:bodyPr wrap="none">
            <a:spAutoFit/>
          </a:bodyPr>
          <a:lstStyle/>
          <a:p>
            <a:r>
              <a:rPr lang="sl-SI" b="1" dirty="0"/>
              <a:t>Aktivni </a:t>
            </a:r>
            <a:r>
              <a:rPr lang="sl-SI" b="1" dirty="0" smtClean="0"/>
              <a:t>člani: plačali </a:t>
            </a:r>
            <a:r>
              <a:rPr lang="sl-SI" b="1" dirty="0"/>
              <a:t>članarino </a:t>
            </a:r>
            <a:r>
              <a:rPr lang="sl-SI" b="1" dirty="0" smtClean="0"/>
              <a:t>združenju oz. vštevši z opomini</a:t>
            </a:r>
          </a:p>
          <a:p>
            <a:endParaRPr lang="sl-SI" b="1" dirty="0" smtClean="0"/>
          </a:p>
          <a:p>
            <a:r>
              <a:rPr lang="sl-SI" b="1" dirty="0" smtClean="0"/>
              <a:t>*Aktivni člani, ne aktivni člani in rejci-nečlani, ki imajo svoje živali vključene v rejski </a:t>
            </a:r>
          </a:p>
          <a:p>
            <a:r>
              <a:rPr lang="sl-SI" b="1" dirty="0" smtClean="0"/>
              <a:t>program za </a:t>
            </a:r>
            <a:r>
              <a:rPr lang="sl-SI" b="1" dirty="0" err="1" smtClean="0"/>
              <a:t>cikasto</a:t>
            </a:r>
            <a:r>
              <a:rPr lang="sl-SI" b="1" dirty="0" smtClean="0"/>
              <a:t> govedo</a:t>
            </a:r>
            <a:endParaRPr lang="sl-SI" b="1" dirty="0"/>
          </a:p>
        </p:txBody>
      </p:sp>
    </p:spTree>
    <p:extLst>
      <p:ext uri="{BB962C8B-B14F-4D97-AF65-F5344CB8AC3E}">
        <p14:creationId xmlns:p14="http://schemas.microsoft.com/office/powerpoint/2010/main" val="2720411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1389" y="260648"/>
            <a:ext cx="8229600" cy="720080"/>
          </a:xfrm>
        </p:spPr>
        <p:txBody>
          <a:bodyPr>
            <a:noAutofit/>
          </a:bodyPr>
          <a:lstStyle/>
          <a:p>
            <a:pPr algn="l"/>
            <a:r>
              <a:rPr lang="sl-SI" sz="3600" b="1" dirty="0" smtClean="0"/>
              <a:t>REJSKI CILJ – STALEŽ KRAV CIKASTE PASME</a:t>
            </a:r>
            <a:endParaRPr lang="sl-SI" sz="3600" b="1" dirty="0"/>
          </a:p>
        </p:txBody>
      </p:sp>
      <p:sp>
        <p:nvSpPr>
          <p:cNvPr id="6" name="TextBox 5"/>
          <p:cNvSpPr txBox="1"/>
          <p:nvPr/>
        </p:nvSpPr>
        <p:spPr>
          <a:xfrm>
            <a:off x="464588" y="1052736"/>
            <a:ext cx="7855978"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l-SI" sz="2400" b="1" dirty="0"/>
              <a:t>Osnovni cilj je </a:t>
            </a:r>
            <a:r>
              <a:rPr lang="sl-SI" sz="2400" b="1" dirty="0" smtClean="0"/>
              <a:t>ohranitev živali  z optimalnimi lastnostmi avtohtonosti. </a:t>
            </a:r>
            <a:endParaRPr lang="sl-SI" sz="2400" b="1" dirty="0"/>
          </a:p>
        </p:txBody>
      </p:sp>
      <p:sp>
        <p:nvSpPr>
          <p:cNvPr id="8" name="TextBox 7"/>
          <p:cNvSpPr txBox="1"/>
          <p:nvPr/>
        </p:nvSpPr>
        <p:spPr>
          <a:xfrm>
            <a:off x="445522" y="3501008"/>
            <a:ext cx="78750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l-SI" sz="2400" b="1" dirty="0" smtClean="0">
                <a:solidFill>
                  <a:srgbClr val="FF0000"/>
                </a:solidFill>
              </a:rPr>
              <a:t>Pomoč</a:t>
            </a:r>
            <a:r>
              <a:rPr lang="sl-SI" sz="2400" dirty="0" smtClean="0"/>
              <a:t>: zgodovinski viri na osnovi katerih je razviden </a:t>
            </a:r>
            <a:r>
              <a:rPr lang="sl-SI" sz="2400" dirty="0" err="1" smtClean="0"/>
              <a:t>izgled</a:t>
            </a:r>
            <a:r>
              <a:rPr lang="sl-SI" sz="2400" dirty="0" smtClean="0"/>
              <a:t> in razvoj pasme (Banova uredba, 6</a:t>
            </a:r>
            <a:r>
              <a:rPr lang="sl-SI" sz="2400" dirty="0"/>
              <a:t>. aprila </a:t>
            </a:r>
            <a:r>
              <a:rPr lang="sl-SI" sz="2400" dirty="0" smtClean="0"/>
              <a:t>1935,..)</a:t>
            </a:r>
            <a:endParaRPr lang="sl-SI" sz="2400" dirty="0"/>
          </a:p>
        </p:txBody>
      </p:sp>
      <p:sp>
        <p:nvSpPr>
          <p:cNvPr id="9" name="TextBox 8"/>
          <p:cNvSpPr txBox="1"/>
          <p:nvPr/>
        </p:nvSpPr>
        <p:spPr>
          <a:xfrm>
            <a:off x="464588" y="2918563"/>
            <a:ext cx="4832477" cy="46166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algn="just"/>
            <a:r>
              <a:rPr lang="sl-SI" sz="2400" b="1" dirty="0" smtClean="0"/>
              <a:t>Preprečevanje </a:t>
            </a:r>
            <a:r>
              <a:rPr lang="sl-SI" sz="2400" b="1" dirty="0"/>
              <a:t>parjenja v sorodstvu. </a:t>
            </a:r>
          </a:p>
        </p:txBody>
      </p:sp>
      <p:sp>
        <p:nvSpPr>
          <p:cNvPr id="10" name="TextBox 9"/>
          <p:cNvSpPr txBox="1"/>
          <p:nvPr/>
        </p:nvSpPr>
        <p:spPr>
          <a:xfrm>
            <a:off x="464588" y="4437112"/>
            <a:ext cx="787962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sl-SI" sz="2400" b="1" dirty="0" smtClean="0">
                <a:solidFill>
                  <a:srgbClr val="FF0000"/>
                </a:solidFill>
              </a:rPr>
              <a:t>Želimo si: </a:t>
            </a:r>
          </a:p>
          <a:p>
            <a:pPr marL="342900" indent="-342900" algn="just">
              <a:buFont typeface="Arial" panose="020B0604020202020204" pitchFamily="34" charset="0"/>
              <a:buChar char="•"/>
            </a:pPr>
            <a:r>
              <a:rPr lang="sl-SI" sz="2400" dirty="0"/>
              <a:t>L</a:t>
            </a:r>
            <a:r>
              <a:rPr lang="sl-SI" sz="2400" dirty="0" smtClean="0"/>
              <a:t>ahke živali, </a:t>
            </a:r>
            <a:r>
              <a:rPr lang="sl-SI" sz="2400" dirty="0"/>
              <a:t>s tankimi kostmi in </a:t>
            </a:r>
            <a:r>
              <a:rPr lang="sl-SI" sz="2400" dirty="0" err="1"/>
              <a:t>nerobustne</a:t>
            </a:r>
            <a:r>
              <a:rPr lang="sl-SI" sz="2400" dirty="0"/>
              <a:t> </a:t>
            </a:r>
            <a:r>
              <a:rPr lang="sl-SI" sz="2400" dirty="0" smtClean="0"/>
              <a:t>konstitucije, </a:t>
            </a:r>
          </a:p>
          <a:p>
            <a:pPr marL="342900" indent="-342900" algn="just">
              <a:buFont typeface="Arial" panose="020B0604020202020204" pitchFamily="34" charset="0"/>
              <a:buChar char="•"/>
            </a:pPr>
            <a:r>
              <a:rPr lang="sl-SI" sz="2400" dirty="0"/>
              <a:t>K</a:t>
            </a:r>
            <a:r>
              <a:rPr lang="sl-SI" sz="2400" dirty="0" smtClean="0"/>
              <a:t>ombiniran tip </a:t>
            </a:r>
            <a:r>
              <a:rPr lang="sl-SI" sz="2400" dirty="0"/>
              <a:t>z večjim </a:t>
            </a:r>
            <a:r>
              <a:rPr lang="sl-SI" sz="2400" dirty="0" smtClean="0"/>
              <a:t>poudarkom </a:t>
            </a:r>
            <a:r>
              <a:rPr lang="sl-SI" sz="2400" dirty="0"/>
              <a:t>na prireji </a:t>
            </a:r>
            <a:r>
              <a:rPr lang="sl-SI" sz="2400" dirty="0" smtClean="0"/>
              <a:t>mleka,</a:t>
            </a:r>
          </a:p>
          <a:p>
            <a:pPr marL="342900" indent="-342900" algn="just">
              <a:buFont typeface="Arial" panose="020B0604020202020204" pitchFamily="34" charset="0"/>
              <a:buChar char="•"/>
            </a:pPr>
            <a:r>
              <a:rPr lang="sl-SI" sz="2400" dirty="0" smtClean="0"/>
              <a:t>Manjši okvir, </a:t>
            </a:r>
          </a:p>
          <a:p>
            <a:pPr marL="342900" indent="-342900" algn="just">
              <a:buFont typeface="Arial" panose="020B0604020202020204" pitchFamily="34" charset="0"/>
              <a:buChar char="•"/>
            </a:pPr>
            <a:r>
              <a:rPr lang="sl-SI" sz="2400" dirty="0"/>
              <a:t>K</a:t>
            </a:r>
            <a:r>
              <a:rPr lang="sl-SI" sz="2400" dirty="0" smtClean="0"/>
              <a:t>orektne telesne oblike in</a:t>
            </a:r>
          </a:p>
          <a:p>
            <a:pPr marL="342900" indent="-342900" algn="just">
              <a:buFont typeface="Arial" panose="020B0604020202020204" pitchFamily="34" charset="0"/>
              <a:buChar char="•"/>
            </a:pPr>
            <a:r>
              <a:rPr lang="sl-SI" sz="2400" dirty="0" smtClean="0"/>
              <a:t>Ocena avtohtonosti nad 6. </a:t>
            </a:r>
            <a:endParaRPr lang="sl-SI" sz="2400" dirty="0"/>
          </a:p>
        </p:txBody>
      </p:sp>
      <p:sp>
        <p:nvSpPr>
          <p:cNvPr id="12" name="TextBox 11"/>
          <p:cNvSpPr txBox="1"/>
          <p:nvPr/>
        </p:nvSpPr>
        <p:spPr>
          <a:xfrm>
            <a:off x="447834" y="1988840"/>
            <a:ext cx="2826543"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a:t>Izhodiščno leto 2009 </a:t>
            </a:r>
            <a:endParaRPr lang="sl-SI" sz="2400" dirty="0" smtClean="0"/>
          </a:p>
          <a:p>
            <a:pPr algn="ctr"/>
            <a:r>
              <a:rPr lang="sl-SI" sz="2400" b="1" dirty="0" smtClean="0">
                <a:solidFill>
                  <a:srgbClr val="FF0000"/>
                </a:solidFill>
              </a:rPr>
              <a:t>162 krav</a:t>
            </a:r>
            <a:endParaRPr lang="sl-SI" sz="2400" b="1" dirty="0">
              <a:solidFill>
                <a:srgbClr val="FF0000"/>
              </a:solidFill>
            </a:endParaRPr>
          </a:p>
        </p:txBody>
      </p:sp>
      <p:sp>
        <p:nvSpPr>
          <p:cNvPr id="13" name="TextBox 12"/>
          <p:cNvSpPr txBox="1"/>
          <p:nvPr/>
        </p:nvSpPr>
        <p:spPr>
          <a:xfrm>
            <a:off x="4110307" y="1988840"/>
            <a:ext cx="1488036"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smtClean="0"/>
              <a:t>Leto 2018 </a:t>
            </a:r>
          </a:p>
          <a:p>
            <a:pPr algn="ctr"/>
            <a:r>
              <a:rPr lang="sl-SI" sz="2400" b="1" dirty="0" smtClean="0">
                <a:solidFill>
                  <a:srgbClr val="FF0000"/>
                </a:solidFill>
              </a:rPr>
              <a:t>466 krav</a:t>
            </a:r>
            <a:endParaRPr lang="sl-SI" sz="2400" b="1" dirty="0">
              <a:solidFill>
                <a:srgbClr val="FF0000"/>
              </a:solidFill>
            </a:endParaRPr>
          </a:p>
        </p:txBody>
      </p:sp>
      <p:sp>
        <p:nvSpPr>
          <p:cNvPr id="14" name="TextBox 13"/>
          <p:cNvSpPr txBox="1"/>
          <p:nvPr/>
        </p:nvSpPr>
        <p:spPr>
          <a:xfrm>
            <a:off x="6353111" y="1988839"/>
            <a:ext cx="1950535"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smtClean="0"/>
              <a:t>Dolgoročni cilj</a:t>
            </a:r>
          </a:p>
          <a:p>
            <a:pPr algn="ctr"/>
            <a:r>
              <a:rPr lang="sl-SI" sz="2400" b="1" dirty="0" smtClean="0">
                <a:solidFill>
                  <a:srgbClr val="FF0000"/>
                </a:solidFill>
              </a:rPr>
              <a:t>880 krav</a:t>
            </a:r>
            <a:endParaRPr lang="sl-SI" sz="2400" b="1" dirty="0">
              <a:solidFill>
                <a:srgbClr val="FF0000"/>
              </a:solidFill>
            </a:endParaRPr>
          </a:p>
        </p:txBody>
      </p:sp>
      <p:sp>
        <p:nvSpPr>
          <p:cNvPr id="15" name="Right Arrow 14"/>
          <p:cNvSpPr/>
          <p:nvPr/>
        </p:nvSpPr>
        <p:spPr>
          <a:xfrm>
            <a:off x="3402909" y="2377716"/>
            <a:ext cx="611257" cy="360040"/>
          </a:xfrm>
          <a:prstGeom prst="rightArrow">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sz="2400"/>
          </a:p>
        </p:txBody>
      </p:sp>
      <p:sp>
        <p:nvSpPr>
          <p:cNvPr id="16" name="Right Arrow 15"/>
          <p:cNvSpPr/>
          <p:nvPr/>
        </p:nvSpPr>
        <p:spPr>
          <a:xfrm>
            <a:off x="5741854" y="2377716"/>
            <a:ext cx="611257" cy="360040"/>
          </a:xfrm>
          <a:prstGeom prst="rightArrow">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sz="2400"/>
          </a:p>
        </p:txBody>
      </p:sp>
    </p:spTree>
    <p:extLst>
      <p:ext uri="{BB962C8B-B14F-4D97-AF65-F5344CB8AC3E}">
        <p14:creationId xmlns:p14="http://schemas.microsoft.com/office/powerpoint/2010/main" val="3115401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539552" y="6165304"/>
            <a:ext cx="7776864" cy="504056"/>
          </a:xfrm>
        </p:spPr>
        <p:txBody>
          <a:bodyPr>
            <a:normAutofit fontScale="85000" lnSpcReduction="20000"/>
          </a:bodyPr>
          <a:lstStyle/>
          <a:p>
            <a:r>
              <a:rPr lang="sl-SI" sz="1600" dirty="0" smtClean="0"/>
              <a:t>*NISO RAZVRŠČENE</a:t>
            </a:r>
          </a:p>
          <a:p>
            <a:r>
              <a:rPr lang="sl-SI" sz="1600" dirty="0" smtClean="0"/>
              <a:t>Vir: </a:t>
            </a:r>
            <a:r>
              <a:rPr lang="sl-SI" sz="1600" dirty="0" err="1" smtClean="0"/>
              <a:t>Cpz</a:t>
            </a:r>
            <a:r>
              <a:rPr lang="sl-SI" sz="1600" dirty="0" smtClean="0"/>
              <a:t> Govedo, Kmetijski inštitut </a:t>
            </a:r>
            <a:r>
              <a:rPr lang="sl-SI" sz="1600" dirty="0"/>
              <a:t>S</a:t>
            </a:r>
            <a:r>
              <a:rPr lang="sl-SI" sz="1600" dirty="0" smtClean="0"/>
              <a:t>lovenije</a:t>
            </a:r>
            <a:endParaRPr lang="sl-SI" sz="1600" dirty="0"/>
          </a:p>
        </p:txBody>
      </p:sp>
      <p:sp>
        <p:nvSpPr>
          <p:cNvPr id="3" name="Pravokotnik 2"/>
          <p:cNvSpPr/>
          <p:nvPr/>
        </p:nvSpPr>
        <p:spPr>
          <a:xfrm>
            <a:off x="539552" y="620688"/>
            <a:ext cx="7776864" cy="646331"/>
          </a:xfrm>
          <a:prstGeom prst="rect">
            <a:avLst/>
          </a:prstGeom>
        </p:spPr>
        <p:txBody>
          <a:bodyPr wrap="square">
            <a:spAutoFit/>
          </a:bodyPr>
          <a:lstStyle/>
          <a:p>
            <a:r>
              <a:rPr lang="sl-SI" b="1" dirty="0" smtClean="0"/>
              <a:t>Razvrstitev </a:t>
            </a:r>
            <a:r>
              <a:rPr lang="sl-SI" b="1" dirty="0" err="1" smtClean="0"/>
              <a:t>cikastih</a:t>
            </a:r>
            <a:r>
              <a:rPr lang="sl-SI" b="1" dirty="0" smtClean="0"/>
              <a:t> krav </a:t>
            </a:r>
            <a:r>
              <a:rPr lang="sl-SI" b="1" dirty="0"/>
              <a:t>po </a:t>
            </a:r>
            <a:r>
              <a:rPr lang="sl-SI" b="1" dirty="0" smtClean="0"/>
              <a:t>razredih rodovniške knjige za </a:t>
            </a:r>
            <a:r>
              <a:rPr lang="sl-SI" b="1" dirty="0" err="1" smtClean="0"/>
              <a:t>cikasto</a:t>
            </a:r>
            <a:r>
              <a:rPr lang="sl-SI" b="1" dirty="0" smtClean="0"/>
              <a:t> govedo </a:t>
            </a:r>
          </a:p>
          <a:p>
            <a:r>
              <a:rPr lang="sl-SI" b="1" dirty="0" smtClean="0"/>
              <a:t>(2014 – 2020, leto 2020 je obračun na 30. 11. 2020 </a:t>
            </a:r>
            <a:r>
              <a:rPr lang="sl-SI" b="1" dirty="0"/>
              <a:t>)</a:t>
            </a:r>
          </a:p>
        </p:txBody>
      </p:sp>
      <p:graphicFrame>
        <p:nvGraphicFramePr>
          <p:cNvPr id="8" name="Tabela 7"/>
          <p:cNvGraphicFramePr>
            <a:graphicFrameLocks noGrp="1"/>
          </p:cNvGraphicFramePr>
          <p:nvPr>
            <p:extLst>
              <p:ext uri="{D42A27DB-BD31-4B8C-83A1-F6EECF244321}">
                <p14:modId xmlns:p14="http://schemas.microsoft.com/office/powerpoint/2010/main" val="362215290"/>
              </p:ext>
            </p:extLst>
          </p:nvPr>
        </p:nvGraphicFramePr>
        <p:xfrm>
          <a:off x="683568" y="1628799"/>
          <a:ext cx="7920881" cy="4032448"/>
        </p:xfrm>
        <a:graphic>
          <a:graphicData uri="http://schemas.openxmlformats.org/drawingml/2006/table">
            <a:tbl>
              <a:tblPr/>
              <a:tblGrid>
                <a:gridCol w="1404508"/>
                <a:gridCol w="1057941"/>
                <a:gridCol w="875538"/>
                <a:gridCol w="1080742"/>
                <a:gridCol w="875538"/>
                <a:gridCol w="875538"/>
                <a:gridCol w="875538"/>
                <a:gridCol w="875538"/>
              </a:tblGrid>
              <a:tr h="504056">
                <a:tc>
                  <a:txBody>
                    <a:bodyPr/>
                    <a:lstStyle/>
                    <a:p>
                      <a:pPr algn="ctr" fontAlgn="b"/>
                      <a:r>
                        <a:rPr lang="sl-SI" sz="16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504056">
                <a:tc>
                  <a:txBody>
                    <a:bodyPr/>
                    <a:lstStyle/>
                    <a:p>
                      <a:pPr algn="ctr" fontAlgn="b"/>
                      <a:r>
                        <a:rPr lang="sl-SI" sz="1600" b="1" i="0" u="none" strike="noStrike" dirty="0">
                          <a:solidFill>
                            <a:srgbClr val="FF0000"/>
                          </a:solidFill>
                          <a:effectLst/>
                          <a:latin typeface="Calibri"/>
                        </a:rPr>
                        <a:t>IRK CK ~ A1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a:solidFill>
                            <a:srgbClr val="FF0000"/>
                          </a:solidFill>
                          <a:effectLst/>
                          <a:latin typeface="Calibri"/>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a:solidFill>
                            <a:srgbClr val="FF0000"/>
                          </a:solidFill>
                          <a:effectLst/>
                          <a:latin typeface="Calibri"/>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FF0000"/>
                          </a:solidFill>
                          <a:effectLst/>
                          <a:latin typeface="Calibri"/>
                        </a:rPr>
                        <a:t>IRK CK ~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FF0000"/>
                          </a:solidFill>
                          <a:effectLst/>
                          <a:latin typeface="Calibri"/>
                        </a:rPr>
                        <a:t>IRK CK~B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IRK CK ~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IRK CK ~ 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CPZ GOVEDO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1387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1901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extLst>
      <p:ext uri="{BB962C8B-B14F-4D97-AF65-F5344CB8AC3E}">
        <p14:creationId xmlns:p14="http://schemas.microsoft.com/office/powerpoint/2010/main" val="2189741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913537156"/>
              </p:ext>
            </p:extLst>
          </p:nvPr>
        </p:nvGraphicFramePr>
        <p:xfrm>
          <a:off x="611560" y="620688"/>
          <a:ext cx="7412771" cy="4364196"/>
        </p:xfrm>
        <a:graphic>
          <a:graphicData uri="http://schemas.openxmlformats.org/drawingml/2006/table">
            <a:tbl>
              <a:tblPr firstRow="1" firstCol="1" bandRow="1">
                <a:tableStyleId>{5C22544A-7EE6-4342-B048-85BDC9FD1C3A}</a:tableStyleId>
              </a:tblPr>
              <a:tblGrid>
                <a:gridCol w="1127837"/>
                <a:gridCol w="566345"/>
                <a:gridCol w="610074"/>
                <a:gridCol w="720080"/>
                <a:gridCol w="864096"/>
                <a:gridCol w="864096"/>
                <a:gridCol w="864096"/>
                <a:gridCol w="936104"/>
                <a:gridCol w="860043"/>
              </a:tblGrid>
              <a:tr h="578580">
                <a:tc rowSpan="2">
                  <a:txBody>
                    <a:bodyPr/>
                    <a:lstStyle/>
                    <a:p>
                      <a:pPr>
                        <a:lnSpc>
                          <a:spcPct val="115000"/>
                        </a:lnSpc>
                        <a:spcAft>
                          <a:spcPts val="0"/>
                        </a:spcAft>
                      </a:pPr>
                      <a:r>
                        <a:rPr lang="sl-SI" sz="1100" dirty="0">
                          <a:effectLst/>
                        </a:rPr>
                        <a:t> </a:t>
                      </a:r>
                      <a:endParaRPr lang="sl-SI" sz="1100" dirty="0">
                        <a:effectLst/>
                        <a:latin typeface="Calibri"/>
                        <a:ea typeface="Calibri"/>
                        <a:cs typeface="Times New Roman"/>
                      </a:endParaRPr>
                    </a:p>
                  </a:txBody>
                  <a:tcPr marL="44450" marR="44450" marT="0" marB="0" anchor="b"/>
                </a:tc>
                <a:tc gridSpan="8">
                  <a:txBody>
                    <a:bodyPr/>
                    <a:lstStyle/>
                    <a:p>
                      <a:pPr algn="ctr">
                        <a:lnSpc>
                          <a:spcPct val="115000"/>
                        </a:lnSpc>
                        <a:spcAft>
                          <a:spcPts val="0"/>
                        </a:spcAft>
                      </a:pPr>
                      <a:r>
                        <a:rPr lang="sl-SI" sz="1600" dirty="0">
                          <a:effectLst/>
                        </a:rPr>
                        <a:t>Leto</a:t>
                      </a:r>
                      <a:endParaRPr lang="sl-SI" sz="1600" dirty="0">
                        <a:effectLst/>
                        <a:latin typeface="Calibri"/>
                        <a:ea typeface="Calibri"/>
                        <a:cs typeface="Times New Roman"/>
                      </a:endParaRPr>
                    </a:p>
                  </a:txBody>
                  <a:tcPr marL="44450" marR="44450" marT="0" marB="0" anchor="b"/>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pPr algn="ctr">
                        <a:lnSpc>
                          <a:spcPct val="115000"/>
                        </a:lnSpc>
                        <a:spcAft>
                          <a:spcPts val="0"/>
                        </a:spcAft>
                      </a:pPr>
                      <a:endParaRPr lang="sl-SI" sz="1400" dirty="0">
                        <a:effectLst/>
                        <a:latin typeface="Calibri"/>
                        <a:ea typeface="Calibri"/>
                        <a:cs typeface="Times New Roman"/>
                      </a:endParaRPr>
                    </a:p>
                  </a:txBody>
                  <a:tcPr marL="44450" marR="44450" marT="0" marB="0" anchor="b"/>
                </a:tc>
                <a:tc hMerge="1">
                  <a:txBody>
                    <a:bodyPr/>
                    <a:lstStyle/>
                    <a:p>
                      <a:pPr algn="ctr">
                        <a:lnSpc>
                          <a:spcPct val="115000"/>
                        </a:lnSpc>
                        <a:spcAft>
                          <a:spcPts val="0"/>
                        </a:spcAft>
                      </a:pPr>
                      <a:endParaRPr lang="sl-SI" sz="1600" dirty="0">
                        <a:effectLst/>
                        <a:latin typeface="Calibri"/>
                        <a:ea typeface="Calibri"/>
                        <a:cs typeface="Times New Roman"/>
                      </a:endParaRPr>
                    </a:p>
                  </a:txBody>
                  <a:tcPr marL="44450" marR="44450" marT="0" marB="0" anchor="b"/>
                </a:tc>
              </a:tr>
              <a:tr h="437874">
                <a:tc vMerge="1">
                  <a:txBody>
                    <a:bodyPr/>
                    <a:lstStyle/>
                    <a:p>
                      <a:endParaRPr lang="sl-SI"/>
                    </a:p>
                  </a:txBody>
                  <a:tcPr/>
                </a:tc>
                <a:tc>
                  <a:txBody>
                    <a:bodyPr/>
                    <a:lstStyle/>
                    <a:p>
                      <a:pPr algn="ctr">
                        <a:lnSpc>
                          <a:spcPct val="115000"/>
                        </a:lnSpc>
                        <a:spcAft>
                          <a:spcPts val="0"/>
                        </a:spcAft>
                      </a:pPr>
                      <a:r>
                        <a:rPr lang="sl-SI" sz="1600" b="1" dirty="0">
                          <a:effectLst/>
                        </a:rPr>
                        <a:t>2002</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b="1" dirty="0">
                          <a:effectLst/>
                        </a:rPr>
                        <a:t>2006</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b="1" dirty="0">
                          <a:effectLst/>
                        </a:rPr>
                        <a:t>2009</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2015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2017</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2020</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rej s CK pasmo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a:effectLst/>
                        </a:rPr>
                        <a:t>105</a:t>
                      </a:r>
                      <a:endParaRPr lang="sl-SI"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293</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427</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696</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699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775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775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821</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CK </a:t>
                      </a:r>
                      <a:r>
                        <a:rPr lang="sl-SI" sz="1400" dirty="0" smtClean="0">
                          <a:effectLst/>
                        </a:rPr>
                        <a:t>krav</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152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566</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885</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1503</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1755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2017</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2127</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2295</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CK krav / rejo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1,4</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1,9</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2,1</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2,6</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2,7</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2,8</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Krav – vse pasme (VP)</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440</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smtClean="0">
                          <a:effectLst/>
                        </a:rPr>
                        <a:t>1223</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smtClean="0">
                          <a:effectLst/>
                        </a:rPr>
                        <a:t>1704</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2450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2728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3472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3719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4044</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Krav VP / rejo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4,0</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3,5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3,9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4,48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4,9</a:t>
                      </a:r>
                      <a:endParaRPr lang="sl-SI" sz="1800" b="1" dirty="0">
                        <a:solidFill>
                          <a:srgbClr val="FF0000"/>
                        </a:solidFill>
                        <a:effectLst/>
                        <a:latin typeface="Calibri"/>
                        <a:ea typeface="Calibri"/>
                        <a:cs typeface="Times New Roman"/>
                      </a:endParaRPr>
                    </a:p>
                  </a:txBody>
                  <a:tcPr marL="44450" marR="44450" marT="0" marB="0" anchor="b"/>
                </a:tc>
              </a:tr>
            </a:tbl>
          </a:graphicData>
        </a:graphic>
      </p:graphicFrame>
      <p:sp>
        <p:nvSpPr>
          <p:cNvPr id="5" name="Pravokotnik 4"/>
          <p:cNvSpPr/>
          <p:nvPr/>
        </p:nvSpPr>
        <p:spPr>
          <a:xfrm>
            <a:off x="611560" y="5133179"/>
            <a:ext cx="7992888" cy="646331"/>
          </a:xfrm>
          <a:prstGeom prst="rect">
            <a:avLst/>
          </a:prstGeom>
        </p:spPr>
        <p:txBody>
          <a:bodyPr wrap="square">
            <a:spAutoFit/>
          </a:bodyPr>
          <a:lstStyle/>
          <a:p>
            <a:r>
              <a:rPr lang="sl-SI" dirty="0"/>
              <a:t>Število krav </a:t>
            </a:r>
            <a:r>
              <a:rPr lang="sl-SI" dirty="0" err="1"/>
              <a:t>cikaste</a:t>
            </a:r>
            <a:r>
              <a:rPr lang="sl-SI" dirty="0"/>
              <a:t> pasme po posameznih letih, število rej in povprečja števila krav na rejo v primerjavi z vsemi pasmami, ki jih rede na teh kmetijskih gospodarstvih</a:t>
            </a:r>
          </a:p>
        </p:txBody>
      </p:sp>
      <p:sp>
        <p:nvSpPr>
          <p:cNvPr id="6" name="Pravokotnik 5"/>
          <p:cNvSpPr/>
          <p:nvPr/>
        </p:nvSpPr>
        <p:spPr>
          <a:xfrm>
            <a:off x="755576" y="5301208"/>
            <a:ext cx="4572000" cy="923330"/>
          </a:xfrm>
          <a:prstGeom prst="rect">
            <a:avLst/>
          </a:prstGeom>
        </p:spPr>
        <p:txBody>
          <a:bodyPr>
            <a:spAutoFit/>
          </a:bodyPr>
          <a:lstStyle/>
          <a:p>
            <a:endParaRPr lang="sl-SI" dirty="0"/>
          </a:p>
          <a:p>
            <a:endParaRPr lang="sl-SI" b="1" dirty="0"/>
          </a:p>
          <a:p>
            <a:r>
              <a:rPr lang="sl-SI" dirty="0" smtClean="0"/>
              <a:t>Vir: </a:t>
            </a:r>
            <a:r>
              <a:rPr lang="sl-SI" dirty="0" err="1" smtClean="0"/>
              <a:t>Cpz</a:t>
            </a:r>
            <a:r>
              <a:rPr lang="sl-SI" dirty="0" smtClean="0"/>
              <a:t> Govedo, Kmetijski inštitut Slovenije</a:t>
            </a:r>
            <a:endParaRPr lang="sl-SI" dirty="0"/>
          </a:p>
        </p:txBody>
      </p:sp>
    </p:spTree>
    <p:extLst>
      <p:ext uri="{BB962C8B-B14F-4D97-AF65-F5344CB8AC3E}">
        <p14:creationId xmlns:p14="http://schemas.microsoft.com/office/powerpoint/2010/main" val="2428176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941565431"/>
              </p:ext>
            </p:extLst>
          </p:nvPr>
        </p:nvGraphicFramePr>
        <p:xfrm>
          <a:off x="467544" y="4128"/>
          <a:ext cx="8229600" cy="5905500"/>
        </p:xfrm>
        <a:graphic>
          <a:graphicData uri="http://schemas.openxmlformats.org/drawingml/2006/chart">
            <c:chart xmlns:c="http://schemas.openxmlformats.org/drawingml/2006/chart" xmlns:r="http://schemas.openxmlformats.org/officeDocument/2006/relationships" r:id="rId2"/>
          </a:graphicData>
        </a:graphic>
      </p:graphicFrame>
      <p:sp>
        <p:nvSpPr>
          <p:cNvPr id="5" name="Pravokotnik 4"/>
          <p:cNvSpPr/>
          <p:nvPr/>
        </p:nvSpPr>
        <p:spPr>
          <a:xfrm>
            <a:off x="827584" y="5805264"/>
            <a:ext cx="7128792" cy="369332"/>
          </a:xfrm>
          <a:prstGeom prst="rect">
            <a:avLst/>
          </a:prstGeom>
        </p:spPr>
        <p:txBody>
          <a:bodyPr wrap="square">
            <a:spAutoFit/>
          </a:bodyPr>
          <a:lstStyle/>
          <a:p>
            <a:r>
              <a:rPr lang="sl-SI" dirty="0"/>
              <a:t>Grafikon 1. Razporeditev CK krav po velikostnih razredih </a:t>
            </a:r>
            <a:r>
              <a:rPr lang="sl-SI" dirty="0" smtClean="0"/>
              <a:t>čred, 2016</a:t>
            </a:r>
            <a:endParaRPr lang="sl-SI" dirty="0"/>
          </a:p>
        </p:txBody>
      </p:sp>
    </p:spTree>
    <p:extLst>
      <p:ext uri="{BB962C8B-B14F-4D97-AF65-F5344CB8AC3E}">
        <p14:creationId xmlns:p14="http://schemas.microsoft.com/office/powerpoint/2010/main" val="979068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827584" y="5805264"/>
            <a:ext cx="7128792" cy="369332"/>
          </a:xfrm>
          <a:prstGeom prst="rect">
            <a:avLst/>
          </a:prstGeom>
        </p:spPr>
        <p:txBody>
          <a:bodyPr wrap="square">
            <a:spAutoFit/>
          </a:bodyPr>
          <a:lstStyle/>
          <a:p>
            <a:r>
              <a:rPr lang="sl-SI" dirty="0"/>
              <a:t>Grafikon </a:t>
            </a:r>
            <a:r>
              <a:rPr lang="sl-SI" dirty="0" smtClean="0"/>
              <a:t>2. </a:t>
            </a:r>
            <a:r>
              <a:rPr lang="sl-SI" dirty="0"/>
              <a:t>Razporeditev CK krav po velikostnih razredih </a:t>
            </a:r>
            <a:r>
              <a:rPr lang="sl-SI" dirty="0" smtClean="0"/>
              <a:t>čred, 2020</a:t>
            </a:r>
            <a:endParaRPr lang="sl-SI"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848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068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IZGUBLJENI RODOVNIŠKI PODATKI</a:t>
            </a:r>
            <a:endParaRPr lang="sl-SI" b="1" dirty="0"/>
          </a:p>
        </p:txBody>
      </p:sp>
      <p:sp>
        <p:nvSpPr>
          <p:cNvPr id="3" name="Ograda vsebine 2"/>
          <p:cNvSpPr>
            <a:spLocks noGrp="1"/>
          </p:cNvSpPr>
          <p:nvPr>
            <p:ph idx="1"/>
          </p:nvPr>
        </p:nvSpPr>
        <p:spPr/>
        <p:txBody>
          <a:bodyPr/>
          <a:lstStyle/>
          <a:p>
            <a:pPr lvl="0"/>
            <a:r>
              <a:rPr lang="sl-SI" b="1" dirty="0"/>
              <a:t>Rejec ni poskrbel za vpis v CPZ. Na začetku je imel kravo s poznanimi starši in izračunanimi deleži CK pasme. </a:t>
            </a:r>
          </a:p>
          <a:p>
            <a:pPr lvl="0"/>
            <a:r>
              <a:rPr lang="sl-SI" b="1" dirty="0" smtClean="0"/>
              <a:t>Potomci krav </a:t>
            </a:r>
            <a:r>
              <a:rPr lang="sl-SI" b="1" dirty="0"/>
              <a:t>so zaradi direktnega vpisa  v </a:t>
            </a:r>
            <a:r>
              <a:rPr lang="sl-SI" b="1" dirty="0" smtClean="0"/>
              <a:t>SIR in ne naknadnega vpisa potomcev v register Govedo, </a:t>
            </a:r>
            <a:r>
              <a:rPr lang="sl-SI" b="1" dirty="0"/>
              <a:t>izgubili poreklo in zaradi tega so vodeni pod neznano pasmo.</a:t>
            </a:r>
          </a:p>
          <a:p>
            <a:pPr marL="0" indent="0">
              <a:buNone/>
            </a:pPr>
            <a:endParaRPr lang="sl-SI" dirty="0"/>
          </a:p>
        </p:txBody>
      </p:sp>
    </p:spTree>
    <p:extLst>
      <p:ext uri="{BB962C8B-B14F-4D97-AF65-F5344CB8AC3E}">
        <p14:creationId xmlns:p14="http://schemas.microsoft.com/office/powerpoint/2010/main" val="2469482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OCENJEVANJE KRAV CIKASTE PASME, 2020 IN SKUPAJ 2014 - 2020</a:t>
            </a:r>
            <a:endParaRPr lang="sl-SI" sz="3200" b="1" dirty="0">
              <a:solidFill>
                <a:srgbClr val="FF000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3807863607"/>
              </p:ext>
            </p:extLst>
          </p:nvPr>
        </p:nvGraphicFramePr>
        <p:xfrm>
          <a:off x="611560" y="1484785"/>
          <a:ext cx="7632848" cy="3925685"/>
        </p:xfrm>
        <a:graphic>
          <a:graphicData uri="http://schemas.openxmlformats.org/drawingml/2006/table">
            <a:tbl>
              <a:tblPr firstRow="1" firstCol="1" bandRow="1">
                <a:tableStyleId>{5C22544A-7EE6-4342-B048-85BDC9FD1C3A}</a:tableStyleId>
              </a:tblPr>
              <a:tblGrid>
                <a:gridCol w="3672408"/>
                <a:gridCol w="2376264"/>
                <a:gridCol w="1584176"/>
              </a:tblGrid>
              <a:tr h="792087">
                <a:tc>
                  <a:txBody>
                    <a:bodyPr/>
                    <a:lstStyle/>
                    <a:p>
                      <a:pPr algn="ctr">
                        <a:lnSpc>
                          <a:spcPct val="115000"/>
                        </a:lnSpc>
                        <a:spcAft>
                          <a:spcPts val="0"/>
                        </a:spcAft>
                      </a:pPr>
                      <a:r>
                        <a:rPr lang="sl-SI" sz="1800" dirty="0">
                          <a:effectLst/>
                          <a:latin typeface="+mj-lt"/>
                        </a:rPr>
                        <a:t>OBMOČJE</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dirty="0" smtClean="0">
                          <a:effectLst/>
                          <a:latin typeface="+mj-lt"/>
                        </a:rPr>
                        <a:t>ŠT.</a:t>
                      </a:r>
                      <a:r>
                        <a:rPr lang="sl-SI" sz="1800" baseline="0" dirty="0" smtClean="0">
                          <a:effectLst/>
                          <a:latin typeface="+mj-lt"/>
                        </a:rPr>
                        <a:t> </a:t>
                      </a:r>
                      <a:r>
                        <a:rPr lang="sl-SI" sz="1800" dirty="0" smtClean="0">
                          <a:effectLst/>
                          <a:latin typeface="+mj-lt"/>
                        </a:rPr>
                        <a:t>OCEN</a:t>
                      </a:r>
                      <a:r>
                        <a:rPr lang="sl-SI" sz="1800" baseline="0" dirty="0" smtClean="0">
                          <a:effectLst/>
                          <a:latin typeface="+mj-lt"/>
                        </a:rPr>
                        <a:t> </a:t>
                      </a:r>
                      <a:r>
                        <a:rPr lang="sl-SI" sz="1800" dirty="0" smtClean="0">
                          <a:effectLst/>
                          <a:latin typeface="+mj-lt"/>
                        </a:rPr>
                        <a:t>PRV.</a:t>
                      </a:r>
                      <a:r>
                        <a:rPr lang="sl-SI" sz="1800" baseline="0" dirty="0" smtClean="0">
                          <a:effectLst/>
                          <a:latin typeface="+mj-lt"/>
                        </a:rPr>
                        <a:t> </a:t>
                      </a:r>
                      <a:r>
                        <a:rPr lang="sl-SI" sz="1800" dirty="0" smtClean="0">
                          <a:effectLst/>
                          <a:latin typeface="+mj-lt"/>
                        </a:rPr>
                        <a:t>2020</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dirty="0" smtClean="0">
                          <a:effectLst/>
                          <a:latin typeface="+mj-lt"/>
                        </a:rPr>
                        <a:t>ŠT.</a:t>
                      </a:r>
                      <a:r>
                        <a:rPr lang="sl-SI" sz="1800" baseline="0" dirty="0" smtClean="0">
                          <a:effectLst/>
                          <a:latin typeface="+mj-lt"/>
                        </a:rPr>
                        <a:t> </a:t>
                      </a:r>
                      <a:r>
                        <a:rPr lang="sl-SI" sz="1800" dirty="0" smtClean="0">
                          <a:effectLst/>
                          <a:latin typeface="+mj-lt"/>
                        </a:rPr>
                        <a:t>OCEN</a:t>
                      </a:r>
                      <a:r>
                        <a:rPr lang="sl-SI" sz="1800" baseline="0" dirty="0" smtClean="0">
                          <a:effectLst/>
                          <a:latin typeface="+mj-lt"/>
                        </a:rPr>
                        <a:t> </a:t>
                      </a:r>
                      <a:r>
                        <a:rPr lang="sl-SI" sz="1800" dirty="0" smtClean="0">
                          <a:effectLst/>
                          <a:latin typeface="+mj-lt"/>
                        </a:rPr>
                        <a:t>PRV.</a:t>
                      </a:r>
                      <a:r>
                        <a:rPr lang="sl-SI" sz="1800" baseline="0" dirty="0" smtClean="0">
                          <a:effectLst/>
                          <a:latin typeface="+mj-lt"/>
                        </a:rPr>
                        <a:t> </a:t>
                      </a:r>
                      <a:r>
                        <a:rPr lang="sl-SI" sz="1800" dirty="0" smtClean="0">
                          <a:effectLst/>
                          <a:latin typeface="+mj-lt"/>
                        </a:rPr>
                        <a:t>2014 - 2020</a:t>
                      </a:r>
                      <a:endParaRPr lang="sl-SI" sz="1800" dirty="0">
                        <a:effectLst/>
                        <a:latin typeface="+mj-lt"/>
                        <a:ea typeface="Calibri"/>
                        <a:cs typeface="Times New Roman"/>
                      </a:endParaRPr>
                    </a:p>
                  </a:txBody>
                  <a:tcPr marL="68580" marR="68580" marT="0" marB="0"/>
                </a:tc>
              </a:tr>
              <a:tr h="399317">
                <a:tc>
                  <a:txBody>
                    <a:bodyPr/>
                    <a:lstStyle/>
                    <a:p>
                      <a:pPr algn="ctr">
                        <a:lnSpc>
                          <a:spcPct val="115000"/>
                        </a:lnSpc>
                        <a:spcAft>
                          <a:spcPts val="0"/>
                        </a:spcAft>
                      </a:pPr>
                      <a:r>
                        <a:rPr lang="sl-SI" sz="1800" dirty="0">
                          <a:effectLst/>
                          <a:latin typeface="+mj-lt"/>
                        </a:rPr>
                        <a:t>KGZS ZAVOD </a:t>
                      </a:r>
                      <a:r>
                        <a:rPr lang="sl-SI" sz="1800" dirty="0" smtClean="0">
                          <a:effectLst/>
                          <a:latin typeface="+mj-lt"/>
                        </a:rPr>
                        <a:t>LJUBLJANA</a:t>
                      </a:r>
                    </a:p>
                  </a:txBody>
                  <a:tcPr marL="68580" marR="68580" marT="0" marB="0"/>
                </a:tc>
                <a:tc>
                  <a:txBody>
                    <a:bodyPr/>
                    <a:lstStyle/>
                    <a:p>
                      <a:pPr algn="ctr">
                        <a:lnSpc>
                          <a:spcPct val="115000"/>
                        </a:lnSpc>
                        <a:spcAft>
                          <a:spcPts val="0"/>
                        </a:spcAft>
                      </a:pPr>
                      <a:r>
                        <a:rPr lang="sl-SI" sz="1800" b="1" dirty="0" smtClean="0">
                          <a:effectLst/>
                          <a:latin typeface="+mj-lt"/>
                        </a:rPr>
                        <a:t>85</a:t>
                      </a:r>
                    </a:p>
                  </a:txBody>
                  <a:tcPr marL="68580" marR="68580" marT="0" marB="0"/>
                </a:tc>
                <a:tc>
                  <a:txBody>
                    <a:bodyPr/>
                    <a:lstStyle/>
                    <a:p>
                      <a:pPr algn="ctr">
                        <a:lnSpc>
                          <a:spcPct val="115000"/>
                        </a:lnSpc>
                        <a:spcAft>
                          <a:spcPts val="0"/>
                        </a:spcAft>
                      </a:pPr>
                      <a:r>
                        <a:rPr lang="sl-SI" sz="1800" b="1" dirty="0" smtClean="0">
                          <a:effectLst/>
                          <a:latin typeface="+mj-lt"/>
                        </a:rPr>
                        <a:t>512</a:t>
                      </a:r>
                    </a:p>
                  </a:txBody>
                  <a:tcPr marL="68580" marR="68580" marT="0" marB="0"/>
                </a:tc>
              </a:tr>
              <a:tr h="399317">
                <a:tc>
                  <a:txBody>
                    <a:bodyPr/>
                    <a:lstStyle/>
                    <a:p>
                      <a:pPr algn="ctr">
                        <a:lnSpc>
                          <a:spcPct val="115000"/>
                        </a:lnSpc>
                        <a:spcAft>
                          <a:spcPts val="0"/>
                        </a:spcAft>
                      </a:pPr>
                      <a:r>
                        <a:rPr lang="sl-SI" sz="1800" dirty="0">
                          <a:effectLst/>
                          <a:latin typeface="+mj-lt"/>
                        </a:rPr>
                        <a:t>KGZS ZAVOD KRANJ</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42</a:t>
                      </a: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299</a:t>
                      </a:r>
                      <a:endParaRPr lang="sl-SI" sz="1800" b="1" dirty="0">
                        <a:effectLst/>
                        <a:latin typeface="+mj-lt"/>
                        <a:ea typeface="Calibri"/>
                        <a:cs typeface="Times New Roman"/>
                      </a:endParaRPr>
                    </a:p>
                  </a:txBody>
                  <a:tcPr marL="68580" marR="68580" marT="0" marB="0"/>
                </a:tc>
              </a:tr>
              <a:tr h="399317">
                <a:tc>
                  <a:txBody>
                    <a:bodyPr/>
                    <a:lstStyle/>
                    <a:p>
                      <a:pPr algn="ctr">
                        <a:lnSpc>
                          <a:spcPct val="115000"/>
                        </a:lnSpc>
                        <a:spcAft>
                          <a:spcPts val="0"/>
                        </a:spcAft>
                      </a:pPr>
                      <a:r>
                        <a:rPr lang="sl-SI" sz="1800" dirty="0">
                          <a:effectLst/>
                          <a:latin typeface="+mj-lt"/>
                        </a:rPr>
                        <a:t>KGZS ZAVOD NOVO MESTO</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14</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71</a:t>
                      </a:r>
                      <a:endParaRPr lang="sl-SI" sz="1800" b="1" dirty="0">
                        <a:effectLst/>
                        <a:latin typeface="+mj-lt"/>
                        <a:ea typeface="Calibri"/>
                        <a:cs typeface="Times New Roman"/>
                      </a:endParaRPr>
                    </a:p>
                  </a:txBody>
                  <a:tcPr marL="68580" marR="68580" marT="0" marB="0"/>
                </a:tc>
              </a:tr>
              <a:tr h="396043">
                <a:tc>
                  <a:txBody>
                    <a:bodyPr/>
                    <a:lstStyle/>
                    <a:p>
                      <a:pPr algn="ctr">
                        <a:lnSpc>
                          <a:spcPct val="115000"/>
                        </a:lnSpc>
                        <a:spcAft>
                          <a:spcPts val="0"/>
                        </a:spcAft>
                      </a:pPr>
                      <a:r>
                        <a:rPr lang="sl-SI" sz="1800" dirty="0">
                          <a:effectLst/>
                          <a:latin typeface="+mj-lt"/>
                        </a:rPr>
                        <a:t>KGZS ZAVOD NOVA GORICA</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36</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246</a:t>
                      </a:r>
                      <a:endParaRPr lang="sl-SI" sz="1800" b="1" dirty="0">
                        <a:effectLst/>
                        <a:latin typeface="+mj-lt"/>
                        <a:ea typeface="Calibri"/>
                        <a:cs typeface="Times New Roman"/>
                      </a:endParaRPr>
                    </a:p>
                  </a:txBody>
                  <a:tcPr marL="68580" marR="68580" marT="0" marB="0"/>
                </a:tc>
              </a:tr>
              <a:tr h="399317">
                <a:tc>
                  <a:txBody>
                    <a:bodyPr/>
                    <a:lstStyle/>
                    <a:p>
                      <a:pPr algn="ctr">
                        <a:lnSpc>
                          <a:spcPct val="115000"/>
                        </a:lnSpc>
                        <a:spcAft>
                          <a:spcPts val="0"/>
                        </a:spcAft>
                      </a:pPr>
                      <a:r>
                        <a:rPr lang="sl-SI" sz="1800" dirty="0">
                          <a:effectLst/>
                          <a:latin typeface="+mj-lt"/>
                        </a:rPr>
                        <a:t>KGZS ZAVOD PTUJ</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18</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126</a:t>
                      </a:r>
                      <a:endParaRPr lang="sl-SI" sz="1800" b="1" dirty="0">
                        <a:effectLst/>
                        <a:latin typeface="+mj-lt"/>
                        <a:ea typeface="Calibri"/>
                        <a:cs typeface="Times New Roman"/>
                      </a:endParaRPr>
                    </a:p>
                  </a:txBody>
                  <a:tcPr marL="68580" marR="68580" marT="0" marB="0"/>
                </a:tc>
              </a:tr>
              <a:tr h="399317">
                <a:tc>
                  <a:txBody>
                    <a:bodyPr/>
                    <a:lstStyle/>
                    <a:p>
                      <a:pPr algn="ctr">
                        <a:lnSpc>
                          <a:spcPct val="115000"/>
                        </a:lnSpc>
                        <a:spcAft>
                          <a:spcPts val="0"/>
                        </a:spcAft>
                      </a:pPr>
                      <a:r>
                        <a:rPr lang="sl-SI" sz="1800">
                          <a:effectLst/>
                          <a:latin typeface="+mj-lt"/>
                        </a:rPr>
                        <a:t>KGZS ZAVOD CELJE</a:t>
                      </a:r>
                      <a:endParaRPr lang="sl-SI" sz="180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79</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475</a:t>
                      </a:r>
                      <a:endParaRPr lang="sl-SI" sz="1800" b="1" dirty="0">
                        <a:effectLst/>
                        <a:latin typeface="+mj-lt"/>
                        <a:ea typeface="Calibri"/>
                        <a:cs typeface="Times New Roman"/>
                      </a:endParaRPr>
                    </a:p>
                  </a:txBody>
                  <a:tcPr marL="68580" marR="68580" marT="0" marB="0"/>
                </a:tc>
              </a:tr>
              <a:tr h="425502">
                <a:tc>
                  <a:txBody>
                    <a:bodyPr/>
                    <a:lstStyle/>
                    <a:p>
                      <a:pPr algn="ctr">
                        <a:lnSpc>
                          <a:spcPct val="115000"/>
                        </a:lnSpc>
                        <a:spcAft>
                          <a:spcPts val="0"/>
                        </a:spcAft>
                      </a:pPr>
                      <a:r>
                        <a:rPr lang="sl-SI" sz="1800" dirty="0" smtClean="0">
                          <a:effectLst/>
                          <a:latin typeface="+mj-lt"/>
                          <a:ea typeface="Calibri"/>
                          <a:cs typeface="Times New Roman"/>
                        </a:rPr>
                        <a:t>KGZS ZAVOD MURSKA SOBOTA</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0</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4</a:t>
                      </a:r>
                      <a:endParaRPr lang="sl-SI" sz="1800" b="1" dirty="0">
                        <a:effectLst/>
                        <a:latin typeface="+mj-lt"/>
                        <a:ea typeface="Calibri"/>
                        <a:cs typeface="Times New Roman"/>
                      </a:endParaRPr>
                    </a:p>
                  </a:txBody>
                  <a:tcPr marL="68580" marR="68580" marT="0" marB="0"/>
                </a:tc>
              </a:tr>
              <a:tr h="199659">
                <a:tc>
                  <a:txBody>
                    <a:bodyPr/>
                    <a:lstStyle/>
                    <a:p>
                      <a:pPr algn="ctr">
                        <a:lnSpc>
                          <a:spcPct val="115000"/>
                        </a:lnSpc>
                        <a:spcAft>
                          <a:spcPts val="0"/>
                        </a:spcAft>
                      </a:pPr>
                      <a:r>
                        <a:rPr lang="sl-SI" sz="1800" dirty="0">
                          <a:solidFill>
                            <a:schemeClr val="tx1"/>
                          </a:solidFill>
                          <a:effectLst/>
                          <a:latin typeface="+mj-lt"/>
                        </a:rPr>
                        <a:t>SKUPAJ</a:t>
                      </a:r>
                      <a:endParaRPr lang="sl-SI" sz="1800" dirty="0">
                        <a:solidFill>
                          <a:schemeClr val="tx1"/>
                        </a:solidFill>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274</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1731</a:t>
                      </a:r>
                      <a:endParaRPr lang="sl-SI" sz="1800" b="1"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5959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5703"/>
            <a:ext cx="4392245" cy="293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733408"/>
            <a:ext cx="3603674" cy="249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5" y="3645024"/>
            <a:ext cx="5064621" cy="227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157192"/>
            <a:ext cx="3291830" cy="1402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esna puščica 4"/>
          <p:cNvSpPr/>
          <p:nvPr/>
        </p:nvSpPr>
        <p:spPr>
          <a:xfrm>
            <a:off x="4705681" y="836712"/>
            <a:ext cx="420019" cy="432048"/>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Kotna puščica gor 8"/>
          <p:cNvSpPr/>
          <p:nvPr/>
        </p:nvSpPr>
        <p:spPr>
          <a:xfrm rot="10800000">
            <a:off x="4915690" y="2029300"/>
            <a:ext cx="527078" cy="1584176"/>
          </a:xfrm>
          <a:prstGeom prst="bentUpArrow">
            <a:avLst>
              <a:gd name="adj1" fmla="val 14253"/>
              <a:gd name="adj2" fmla="val 25000"/>
              <a:gd name="adj3" fmla="val 2500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lipsa 9"/>
          <p:cNvSpPr/>
          <p:nvPr/>
        </p:nvSpPr>
        <p:spPr>
          <a:xfrm>
            <a:off x="2051720" y="3501008"/>
            <a:ext cx="3127509"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627482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8568952" cy="1008112"/>
          </a:xfrm>
        </p:spPr>
        <p:txBody>
          <a:bodyPr>
            <a:noAutofit/>
          </a:bodyPr>
          <a:lstStyle/>
          <a:p>
            <a:pPr algn="just"/>
            <a:r>
              <a:rPr lang="sl-SI" sz="3200" b="1" cap="all" dirty="0" smtClean="0"/>
              <a:t>PREGLED STOPNJE SORODSTVA CIKASTIH bikov v osemenjevanju s populacijo </a:t>
            </a:r>
            <a:r>
              <a:rPr lang="sl-SI" sz="3200" b="1" cap="all" dirty="0" err="1" smtClean="0"/>
              <a:t>cikastih</a:t>
            </a:r>
            <a:r>
              <a:rPr lang="sl-SI" sz="3200" b="1" cap="all" dirty="0" smtClean="0"/>
              <a:t> krav</a:t>
            </a:r>
            <a:endParaRPr lang="sl-SI" sz="3200" dirty="0"/>
          </a:p>
        </p:txBody>
      </p:sp>
      <p:sp>
        <p:nvSpPr>
          <p:cNvPr id="5" name="Pravokotnik 4"/>
          <p:cNvSpPr/>
          <p:nvPr/>
        </p:nvSpPr>
        <p:spPr>
          <a:xfrm>
            <a:off x="323528" y="1252033"/>
            <a:ext cx="8280920" cy="369332"/>
          </a:xfrm>
          <a:prstGeom prst="rect">
            <a:avLst/>
          </a:prstGeom>
        </p:spPr>
        <p:txBody>
          <a:bodyPr wrap="square">
            <a:spAutoFit/>
          </a:bodyPr>
          <a:lstStyle/>
          <a:p>
            <a:r>
              <a:rPr lang="pl-PL" b="1" dirty="0" smtClean="0"/>
              <a:t>Stopnja sorodnosti med plemenskimi biki (v odstotkih)</a:t>
            </a:r>
            <a:endParaRPr lang="sl-SI" b="1" dirty="0"/>
          </a:p>
        </p:txBody>
      </p:sp>
      <p:sp>
        <p:nvSpPr>
          <p:cNvPr id="6" name="Pravokotnik 5"/>
          <p:cNvSpPr/>
          <p:nvPr/>
        </p:nvSpPr>
        <p:spPr>
          <a:xfrm>
            <a:off x="395536" y="6381328"/>
            <a:ext cx="5040560" cy="369332"/>
          </a:xfrm>
          <a:prstGeom prst="rect">
            <a:avLst/>
          </a:prstGeom>
        </p:spPr>
        <p:txBody>
          <a:bodyPr wrap="square">
            <a:spAutoFit/>
          </a:bodyPr>
          <a:lstStyle/>
          <a:p>
            <a:r>
              <a:rPr lang="sl-SI" dirty="0" smtClean="0"/>
              <a:t>Vir: </a:t>
            </a:r>
            <a:r>
              <a:rPr lang="sl-SI" dirty="0" err="1" smtClean="0"/>
              <a:t>Cpz</a:t>
            </a:r>
            <a:r>
              <a:rPr lang="sl-SI" dirty="0" smtClean="0"/>
              <a:t> Govedo, Kmetijski inštitut Slovenije</a:t>
            </a:r>
            <a:endParaRPr lang="sl-SI" dirty="0"/>
          </a:p>
        </p:txBody>
      </p:sp>
      <p:graphicFrame>
        <p:nvGraphicFramePr>
          <p:cNvPr id="8" name="Tabela 7"/>
          <p:cNvGraphicFramePr>
            <a:graphicFrameLocks noGrp="1"/>
          </p:cNvGraphicFramePr>
          <p:nvPr>
            <p:extLst>
              <p:ext uri="{D42A27DB-BD31-4B8C-83A1-F6EECF244321}">
                <p14:modId xmlns:p14="http://schemas.microsoft.com/office/powerpoint/2010/main" val="1657804899"/>
              </p:ext>
            </p:extLst>
          </p:nvPr>
        </p:nvGraphicFramePr>
        <p:xfrm>
          <a:off x="471488" y="1621373"/>
          <a:ext cx="8348983" cy="4615938"/>
        </p:xfrm>
        <a:graphic>
          <a:graphicData uri="http://schemas.openxmlformats.org/drawingml/2006/table">
            <a:tbl>
              <a:tblPr firstRow="1" firstCol="1" bandRow="1"/>
              <a:tblGrid>
                <a:gridCol w="374154"/>
                <a:gridCol w="999681"/>
                <a:gridCol w="367691"/>
                <a:gridCol w="367691"/>
                <a:gridCol w="367691"/>
                <a:gridCol w="432958"/>
                <a:gridCol w="367691"/>
                <a:gridCol w="367691"/>
                <a:gridCol w="432958"/>
                <a:gridCol w="410987"/>
                <a:gridCol w="432958"/>
                <a:gridCol w="390954"/>
                <a:gridCol w="482070"/>
                <a:gridCol w="432958"/>
                <a:gridCol w="367691"/>
                <a:gridCol w="432958"/>
                <a:gridCol w="440067"/>
                <a:gridCol w="440067"/>
                <a:gridCol w="440067"/>
              </a:tblGrid>
              <a:tr h="256441">
                <a:tc>
                  <a:txBody>
                    <a:bodyPr/>
                    <a:lstStyle/>
                    <a:p>
                      <a:pPr algn="just">
                        <a:spcBef>
                          <a:spcPts val="600"/>
                        </a:spcBef>
                        <a:spcAft>
                          <a:spcPts val="0"/>
                        </a:spcAft>
                      </a:pPr>
                      <a:r>
                        <a:rPr lang="sl-SI" sz="1000" b="1" dirty="0">
                          <a:solidFill>
                            <a:srgbClr val="000000"/>
                          </a:solidFill>
                          <a:effectLst/>
                          <a:latin typeface="Calibri"/>
                          <a:ea typeface="Times New Roman"/>
                          <a:cs typeface="Arial"/>
                        </a:rPr>
                        <a:t> </a:t>
                      </a:r>
                      <a:endParaRPr lang="sl-SI" sz="1000" dirty="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endParaRPr lang="sl-SI" sz="1100">
                        <a:effectLst/>
                        <a:latin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2</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3</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4</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5</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6</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7</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8</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9</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10</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11</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12</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13</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14</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15</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16</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17</a:t>
                      </a:r>
                      <a:endParaRPr lang="sl-SI" sz="10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pl-PL" sz="1000">
                          <a:solidFill>
                            <a:srgbClr val="000000"/>
                          </a:solidFill>
                          <a:effectLst/>
                          <a:latin typeface="Calibri"/>
                          <a:ea typeface="Times New Roman"/>
                          <a:cs typeface="Arial"/>
                        </a:rPr>
                        <a:t>854638 DIN</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2</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pl-PL" sz="1000">
                          <a:solidFill>
                            <a:srgbClr val="000000"/>
                          </a:solidFill>
                          <a:effectLst/>
                          <a:latin typeface="Calibri"/>
                          <a:ea typeface="Times New Roman"/>
                          <a:cs typeface="Arial"/>
                        </a:rPr>
                        <a:t>854622 TIM</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dirty="0">
                          <a:solidFill>
                            <a:srgbClr val="000000"/>
                          </a:solidFill>
                          <a:effectLst/>
                          <a:latin typeface="Calibri"/>
                          <a:ea typeface="Times New Roman"/>
                          <a:cs typeface="Arial"/>
                        </a:rPr>
                        <a:t>2,9</a:t>
                      </a:r>
                      <a:endParaRPr lang="sl-SI" sz="12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dirty="0">
                          <a:solidFill>
                            <a:srgbClr val="000000"/>
                          </a:solidFill>
                          <a:effectLst/>
                          <a:latin typeface="Calibri"/>
                          <a:ea typeface="Times New Roman"/>
                          <a:cs typeface="Arial"/>
                        </a:rPr>
                        <a:t>1,5</a:t>
                      </a:r>
                      <a:endParaRPr lang="sl-SI" sz="12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3</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pl-PL" sz="1000">
                          <a:solidFill>
                            <a:srgbClr val="000000"/>
                          </a:solidFill>
                          <a:effectLst/>
                          <a:latin typeface="Calibri"/>
                          <a:ea typeface="Times New Roman"/>
                          <a:cs typeface="Arial"/>
                        </a:rPr>
                        <a:t>854610 MIKO</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4</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pl-PL" sz="1000">
                          <a:solidFill>
                            <a:srgbClr val="000000"/>
                          </a:solidFill>
                          <a:effectLst/>
                          <a:latin typeface="Calibri"/>
                          <a:ea typeface="Times New Roman"/>
                          <a:cs typeface="Arial"/>
                        </a:rPr>
                        <a:t>853853 NEDO</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5</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854352 ROMI</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6</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854286 JARC</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7,0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3,9</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7</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854285 GREN</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9,8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8</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854184 BIL</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7,4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2,8</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9</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854088 SONAR</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15,5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0,3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10</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854045 NINKO</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15,5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i="1">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11</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853847 GRBAC</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7,0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0,3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12</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853820 SAVO</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13</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853814 VAL</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14</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853796 SOD</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7,4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8,6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9,5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9,2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6,3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15</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853752 MED</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i="1">
                          <a:solidFill>
                            <a:srgbClr val="000000"/>
                          </a:solidFill>
                          <a:effectLst/>
                          <a:latin typeface="Calibri"/>
                          <a:ea typeface="Times New Roman"/>
                          <a:cs typeface="Arial"/>
                        </a:rPr>
                        <a:t>0,5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6,2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16</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853525 NORD</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8,4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17,9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30,4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17</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853296 FRAM</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6,3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6,2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dirty="0">
                          <a:solidFill>
                            <a:srgbClr val="000000"/>
                          </a:solidFill>
                          <a:effectLst/>
                          <a:latin typeface="Calibri"/>
                          <a:ea typeface="Times New Roman"/>
                          <a:cs typeface="Arial"/>
                        </a:rPr>
                        <a:t>0,1</a:t>
                      </a:r>
                      <a:endParaRPr lang="sl-SI" sz="12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val="318502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827584" y="5589240"/>
            <a:ext cx="4246291" cy="369332"/>
          </a:xfrm>
          <a:prstGeom prst="rect">
            <a:avLst/>
          </a:prstGeom>
        </p:spPr>
        <p:txBody>
          <a:bodyPr wrap="none">
            <a:spAutoFit/>
          </a:bodyPr>
          <a:lstStyle/>
          <a:p>
            <a:r>
              <a:rPr lang="sl-SI" dirty="0"/>
              <a:t>Vir: </a:t>
            </a:r>
            <a:r>
              <a:rPr lang="sl-SI" dirty="0" err="1"/>
              <a:t>Cpz</a:t>
            </a:r>
            <a:r>
              <a:rPr lang="sl-SI" dirty="0"/>
              <a:t> Govedo, Kmetijski inštitut Slovenije</a:t>
            </a:r>
          </a:p>
        </p:txBody>
      </p:sp>
      <p:pic>
        <p:nvPicPr>
          <p:cNvPr id="7" name="Ograda vsebine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92697"/>
            <a:ext cx="8208911" cy="4536108"/>
          </a:xfrm>
          <a:prstGeom prst="rect">
            <a:avLst/>
          </a:prstGeom>
          <a:noFill/>
        </p:spPr>
      </p:pic>
    </p:spTree>
    <p:extLst>
      <p:ext uri="{BB962C8B-B14F-4D97-AF65-F5344CB8AC3E}">
        <p14:creationId xmlns:p14="http://schemas.microsoft.com/office/powerpoint/2010/main" val="1009201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Autofit/>
          </a:bodyPr>
          <a:lstStyle/>
          <a:p>
            <a:r>
              <a:rPr lang="pl-PL" sz="2400" b="1" dirty="0" smtClean="0"/>
              <a:t>Stopnja </a:t>
            </a:r>
            <a:r>
              <a:rPr lang="pl-PL" sz="2400" b="1" dirty="0"/>
              <a:t>sorodnosti med plemenskimi biki in </a:t>
            </a:r>
            <a:r>
              <a:rPr lang="pl-PL" sz="2400" b="1" dirty="0" smtClean="0"/>
              <a:t>živo populacijo ženskih plemenskih živali cikaste pasme govedi  v (%)</a:t>
            </a:r>
            <a:r>
              <a:rPr lang="sl-SI" sz="2400" b="1" dirty="0"/>
              <a:t/>
            </a:r>
            <a:br>
              <a:rPr lang="sl-SI" sz="2400" b="1" dirty="0"/>
            </a:br>
            <a:endParaRPr lang="sl-SI" sz="2400" b="1" dirty="0"/>
          </a:p>
        </p:txBody>
      </p:sp>
      <p:sp>
        <p:nvSpPr>
          <p:cNvPr id="5" name="Pravokotnik 4"/>
          <p:cNvSpPr/>
          <p:nvPr/>
        </p:nvSpPr>
        <p:spPr>
          <a:xfrm>
            <a:off x="724154" y="5949280"/>
            <a:ext cx="4246291" cy="369332"/>
          </a:xfrm>
          <a:prstGeom prst="rect">
            <a:avLst/>
          </a:prstGeom>
        </p:spPr>
        <p:txBody>
          <a:bodyPr wrap="none">
            <a:spAutoFit/>
          </a:bodyPr>
          <a:lstStyle/>
          <a:p>
            <a:r>
              <a:rPr lang="sl-SI" dirty="0"/>
              <a:t>Vir: </a:t>
            </a:r>
            <a:r>
              <a:rPr lang="sl-SI" dirty="0" err="1"/>
              <a:t>Cpz</a:t>
            </a:r>
            <a:r>
              <a:rPr lang="sl-SI" dirty="0"/>
              <a:t> Govedo, Kmetijski inštitut Slovenije</a:t>
            </a:r>
          </a:p>
        </p:txBody>
      </p:sp>
      <p:graphicFrame>
        <p:nvGraphicFramePr>
          <p:cNvPr id="6" name="Ograda vsebine 5"/>
          <p:cNvGraphicFramePr>
            <a:graphicFrameLocks noGrp="1"/>
          </p:cNvGraphicFramePr>
          <p:nvPr>
            <p:ph idx="1"/>
            <p:extLst>
              <p:ext uri="{D42A27DB-BD31-4B8C-83A1-F6EECF244321}">
                <p14:modId xmlns:p14="http://schemas.microsoft.com/office/powerpoint/2010/main" val="458146015"/>
              </p:ext>
            </p:extLst>
          </p:nvPr>
        </p:nvGraphicFramePr>
        <p:xfrm>
          <a:off x="611560" y="1340767"/>
          <a:ext cx="7920879" cy="4258995"/>
        </p:xfrm>
        <a:graphic>
          <a:graphicData uri="http://schemas.openxmlformats.org/drawingml/2006/table">
            <a:tbl>
              <a:tblPr firstRow="1" firstCol="1" bandRow="1">
                <a:tableStyleId>{5C22544A-7EE6-4342-B048-85BDC9FD1C3A}</a:tableStyleId>
              </a:tblPr>
              <a:tblGrid>
                <a:gridCol w="2272246"/>
                <a:gridCol w="1331060"/>
                <a:gridCol w="1296033"/>
                <a:gridCol w="1510770"/>
                <a:gridCol w="1510770"/>
              </a:tblGrid>
              <a:tr h="1266615">
                <a:tc>
                  <a:txBody>
                    <a:bodyPr/>
                    <a:lstStyle/>
                    <a:p>
                      <a:pPr algn="ctr"/>
                      <a:endParaRPr lang="sl-SI" sz="2400" dirty="0">
                        <a:effectLst/>
                        <a:latin typeface="Calibri"/>
                        <a:cs typeface="Times New Roman"/>
                      </a:endParaRPr>
                    </a:p>
                  </a:txBody>
                  <a:tcPr marL="68580" marR="68580" marT="0" marB="0"/>
                </a:tc>
                <a:tc>
                  <a:txBody>
                    <a:bodyPr/>
                    <a:lstStyle/>
                    <a:p>
                      <a:pPr algn="ctr">
                        <a:spcBef>
                          <a:spcPts val="600"/>
                        </a:spcBef>
                        <a:spcAft>
                          <a:spcPts val="0"/>
                        </a:spcAft>
                      </a:pPr>
                      <a:r>
                        <a:rPr lang="sl-SI" sz="2400" dirty="0">
                          <a:effectLst/>
                        </a:rPr>
                        <a:t>854638 DIN</a:t>
                      </a:r>
                      <a:endParaRPr lang="sl-SI" sz="2400" dirty="0">
                        <a:solidFill>
                          <a:srgbClr val="000000"/>
                        </a:solidFill>
                        <a:effectLst/>
                        <a:latin typeface="Calibri"/>
                        <a:ea typeface="Times New Roman"/>
                        <a:cs typeface="Arial"/>
                      </a:endParaRPr>
                    </a:p>
                  </a:txBody>
                  <a:tcPr marL="68580" marR="68580" marT="0" marB="0"/>
                </a:tc>
                <a:tc>
                  <a:txBody>
                    <a:bodyPr/>
                    <a:lstStyle/>
                    <a:p>
                      <a:pPr algn="ctr">
                        <a:spcBef>
                          <a:spcPts val="600"/>
                        </a:spcBef>
                        <a:spcAft>
                          <a:spcPts val="0"/>
                        </a:spcAft>
                      </a:pPr>
                      <a:r>
                        <a:rPr lang="sl-SI" sz="2400" dirty="0">
                          <a:effectLst/>
                        </a:rPr>
                        <a:t>854622 TIM</a:t>
                      </a:r>
                      <a:endParaRPr lang="sl-SI" sz="2400" dirty="0">
                        <a:solidFill>
                          <a:srgbClr val="000000"/>
                        </a:solidFill>
                        <a:effectLst/>
                        <a:latin typeface="Calibri"/>
                        <a:ea typeface="Times New Roman"/>
                        <a:cs typeface="Arial"/>
                      </a:endParaRPr>
                    </a:p>
                  </a:txBody>
                  <a:tcPr marL="68580" marR="68580" marT="0" marB="0"/>
                </a:tc>
                <a:tc>
                  <a:txBody>
                    <a:bodyPr/>
                    <a:lstStyle/>
                    <a:p>
                      <a:pPr algn="ctr">
                        <a:spcBef>
                          <a:spcPts val="600"/>
                        </a:spcBef>
                        <a:spcAft>
                          <a:spcPts val="0"/>
                        </a:spcAft>
                      </a:pPr>
                      <a:r>
                        <a:rPr lang="sl-SI" sz="2400" dirty="0">
                          <a:effectLst/>
                        </a:rPr>
                        <a:t>854610 MIKO</a:t>
                      </a:r>
                      <a:endParaRPr lang="sl-SI" sz="2400" dirty="0">
                        <a:solidFill>
                          <a:srgbClr val="000000"/>
                        </a:solidFill>
                        <a:effectLst/>
                        <a:latin typeface="Calibri"/>
                        <a:ea typeface="Times New Roman"/>
                        <a:cs typeface="Arial"/>
                      </a:endParaRPr>
                    </a:p>
                  </a:txBody>
                  <a:tcPr marL="68580" marR="68580" marT="0" marB="0"/>
                </a:tc>
                <a:tc>
                  <a:txBody>
                    <a:bodyPr/>
                    <a:lstStyle/>
                    <a:p>
                      <a:pPr algn="ctr">
                        <a:spcBef>
                          <a:spcPts val="600"/>
                        </a:spcBef>
                        <a:spcAft>
                          <a:spcPts val="0"/>
                        </a:spcAft>
                      </a:pPr>
                      <a:r>
                        <a:rPr lang="sl-SI" sz="2400">
                          <a:effectLst/>
                        </a:rPr>
                        <a:t>853853 NEDO</a:t>
                      </a:r>
                      <a:endParaRPr lang="sl-SI" sz="2400">
                        <a:solidFill>
                          <a:srgbClr val="000000"/>
                        </a:solidFill>
                        <a:effectLst/>
                        <a:latin typeface="Calibri"/>
                        <a:ea typeface="Times New Roman"/>
                        <a:cs typeface="Arial"/>
                      </a:endParaRPr>
                    </a:p>
                  </a:txBody>
                  <a:tcPr marL="68580" marR="68580" marT="0" marB="0"/>
                </a:tc>
              </a:tr>
              <a:tr h="765247">
                <a:tc>
                  <a:txBody>
                    <a:bodyPr/>
                    <a:lstStyle/>
                    <a:p>
                      <a:pPr algn="ctr">
                        <a:spcBef>
                          <a:spcPts val="600"/>
                        </a:spcBef>
                        <a:spcAft>
                          <a:spcPts val="0"/>
                        </a:spcAft>
                      </a:pPr>
                      <a:r>
                        <a:rPr lang="sl-SI" sz="2400" dirty="0">
                          <a:effectLst/>
                        </a:rPr>
                        <a:t>&lt; 2 leti</a:t>
                      </a:r>
                      <a:endParaRPr lang="sl-SI" sz="2400" dirty="0">
                        <a:solidFill>
                          <a:srgbClr val="000000"/>
                        </a:solidFill>
                        <a:effectLst/>
                        <a:latin typeface="Calibri"/>
                        <a:ea typeface="Times New Roman"/>
                        <a:cs typeface="Arial"/>
                      </a:endParaRPr>
                    </a:p>
                  </a:txBody>
                  <a:tcPr marL="68580" marR="68580" marT="0" marB="0"/>
                </a:tc>
                <a:tc>
                  <a:txBody>
                    <a:bodyPr/>
                    <a:lstStyle/>
                    <a:p>
                      <a:pPr algn="ctr">
                        <a:spcBef>
                          <a:spcPts val="600"/>
                        </a:spcBef>
                        <a:spcAft>
                          <a:spcPts val="0"/>
                        </a:spcAft>
                      </a:pPr>
                      <a:r>
                        <a:rPr lang="sl-SI" sz="2400">
                          <a:effectLst/>
                        </a:rPr>
                        <a:t>2,9</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a:effectLst/>
                        </a:rPr>
                        <a:t>4,3</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dirty="0">
                          <a:effectLst/>
                        </a:rPr>
                        <a:t>3,6</a:t>
                      </a:r>
                      <a:endParaRPr lang="sl-SI" sz="2400" dirty="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dirty="0">
                          <a:effectLst/>
                        </a:rPr>
                        <a:t>5,7</a:t>
                      </a:r>
                      <a:endParaRPr lang="sl-SI" sz="2400" dirty="0">
                        <a:solidFill>
                          <a:srgbClr val="000000"/>
                        </a:solidFill>
                        <a:effectLst/>
                        <a:latin typeface="Calibri"/>
                        <a:ea typeface="Times New Roman"/>
                        <a:cs typeface="Arial"/>
                      </a:endParaRPr>
                    </a:p>
                  </a:txBody>
                  <a:tcPr marL="68580" marR="68580" marT="0" marB="0" anchor="b"/>
                </a:tc>
              </a:tr>
              <a:tr h="765247">
                <a:tc>
                  <a:txBody>
                    <a:bodyPr/>
                    <a:lstStyle/>
                    <a:p>
                      <a:pPr algn="ctr">
                        <a:spcBef>
                          <a:spcPts val="600"/>
                        </a:spcBef>
                        <a:spcAft>
                          <a:spcPts val="0"/>
                        </a:spcAft>
                      </a:pPr>
                      <a:r>
                        <a:rPr lang="sl-SI" sz="2400">
                          <a:effectLst/>
                        </a:rPr>
                        <a:t>2 – 7 let</a:t>
                      </a:r>
                      <a:endParaRPr lang="sl-SI" sz="2400">
                        <a:solidFill>
                          <a:srgbClr val="000000"/>
                        </a:solidFill>
                        <a:effectLst/>
                        <a:latin typeface="Calibri"/>
                        <a:ea typeface="Times New Roman"/>
                        <a:cs typeface="Arial"/>
                      </a:endParaRPr>
                    </a:p>
                  </a:txBody>
                  <a:tcPr marL="68580" marR="68580" marT="0" marB="0"/>
                </a:tc>
                <a:tc>
                  <a:txBody>
                    <a:bodyPr/>
                    <a:lstStyle/>
                    <a:p>
                      <a:pPr algn="ctr">
                        <a:spcBef>
                          <a:spcPts val="600"/>
                        </a:spcBef>
                        <a:spcAft>
                          <a:spcPts val="0"/>
                        </a:spcAft>
                      </a:pPr>
                      <a:r>
                        <a:rPr lang="sl-SI" sz="2400">
                          <a:effectLst/>
                        </a:rPr>
                        <a:t>3,0</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a:effectLst/>
                        </a:rPr>
                        <a:t>4,2</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a:effectLst/>
                        </a:rPr>
                        <a:t>3,4</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dirty="0">
                          <a:effectLst/>
                        </a:rPr>
                        <a:t>5,8</a:t>
                      </a:r>
                      <a:endParaRPr lang="sl-SI" sz="2400" dirty="0">
                        <a:solidFill>
                          <a:srgbClr val="000000"/>
                        </a:solidFill>
                        <a:effectLst/>
                        <a:latin typeface="Calibri"/>
                        <a:ea typeface="Times New Roman"/>
                        <a:cs typeface="Arial"/>
                      </a:endParaRPr>
                    </a:p>
                  </a:txBody>
                  <a:tcPr marL="68580" marR="68580" marT="0" marB="0" anchor="b"/>
                </a:tc>
              </a:tr>
              <a:tr h="765247">
                <a:tc>
                  <a:txBody>
                    <a:bodyPr/>
                    <a:lstStyle/>
                    <a:p>
                      <a:pPr algn="ctr">
                        <a:spcBef>
                          <a:spcPts val="600"/>
                        </a:spcBef>
                        <a:spcAft>
                          <a:spcPts val="0"/>
                        </a:spcAft>
                      </a:pPr>
                      <a:r>
                        <a:rPr lang="sl-SI" sz="2400">
                          <a:effectLst/>
                        </a:rPr>
                        <a:t>starejše</a:t>
                      </a:r>
                      <a:endParaRPr lang="sl-SI" sz="2400">
                        <a:solidFill>
                          <a:srgbClr val="000000"/>
                        </a:solidFill>
                        <a:effectLst/>
                        <a:latin typeface="Calibri"/>
                        <a:ea typeface="Times New Roman"/>
                        <a:cs typeface="Arial"/>
                      </a:endParaRPr>
                    </a:p>
                  </a:txBody>
                  <a:tcPr marL="68580" marR="68580" marT="0" marB="0"/>
                </a:tc>
                <a:tc>
                  <a:txBody>
                    <a:bodyPr/>
                    <a:lstStyle/>
                    <a:p>
                      <a:pPr algn="ctr">
                        <a:spcBef>
                          <a:spcPts val="600"/>
                        </a:spcBef>
                        <a:spcAft>
                          <a:spcPts val="0"/>
                        </a:spcAft>
                      </a:pPr>
                      <a:r>
                        <a:rPr lang="sl-SI" sz="2400">
                          <a:effectLst/>
                        </a:rPr>
                        <a:t>2,8</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a:effectLst/>
                        </a:rPr>
                        <a:t>3,8</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a:effectLst/>
                        </a:rPr>
                        <a:t>3,0</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dirty="0">
                          <a:effectLst/>
                        </a:rPr>
                        <a:t>4,3</a:t>
                      </a:r>
                      <a:endParaRPr lang="sl-SI" sz="2400" dirty="0">
                        <a:solidFill>
                          <a:srgbClr val="000000"/>
                        </a:solidFill>
                        <a:effectLst/>
                        <a:latin typeface="Calibri"/>
                        <a:ea typeface="Times New Roman"/>
                        <a:cs typeface="Arial"/>
                      </a:endParaRPr>
                    </a:p>
                  </a:txBody>
                  <a:tcPr marL="68580" marR="68580" marT="0" marB="0" anchor="b"/>
                </a:tc>
              </a:tr>
              <a:tr h="696639">
                <a:tc>
                  <a:txBody>
                    <a:bodyPr/>
                    <a:lstStyle/>
                    <a:p>
                      <a:pPr algn="ctr">
                        <a:spcBef>
                          <a:spcPts val="600"/>
                        </a:spcBef>
                        <a:spcAft>
                          <a:spcPts val="0"/>
                        </a:spcAft>
                      </a:pPr>
                      <a:r>
                        <a:rPr lang="sl-SI" sz="2400">
                          <a:effectLst/>
                        </a:rPr>
                        <a:t>skupaj</a:t>
                      </a:r>
                      <a:endParaRPr lang="sl-SI" sz="2400">
                        <a:solidFill>
                          <a:srgbClr val="000000"/>
                        </a:solidFill>
                        <a:effectLst/>
                        <a:latin typeface="Calibri"/>
                        <a:ea typeface="Times New Roman"/>
                        <a:cs typeface="Arial"/>
                      </a:endParaRPr>
                    </a:p>
                  </a:txBody>
                  <a:tcPr marL="68580" marR="68580" marT="0" marB="0"/>
                </a:tc>
                <a:tc>
                  <a:txBody>
                    <a:bodyPr/>
                    <a:lstStyle/>
                    <a:p>
                      <a:pPr algn="ctr">
                        <a:spcBef>
                          <a:spcPts val="600"/>
                        </a:spcBef>
                        <a:spcAft>
                          <a:spcPts val="0"/>
                        </a:spcAft>
                      </a:pPr>
                      <a:r>
                        <a:rPr lang="sl-SI" sz="2400">
                          <a:effectLst/>
                        </a:rPr>
                        <a:t>2,9</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dirty="0">
                          <a:effectLst/>
                        </a:rPr>
                        <a:t>4,1</a:t>
                      </a:r>
                      <a:endParaRPr lang="sl-SI" sz="2400" dirty="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a:effectLst/>
                        </a:rPr>
                        <a:t>3,3</a:t>
                      </a:r>
                      <a:endParaRPr lang="sl-SI" sz="2400">
                        <a:solidFill>
                          <a:srgbClr val="000000"/>
                        </a:solidFill>
                        <a:effectLst/>
                        <a:latin typeface="Calibri"/>
                        <a:ea typeface="Times New Roman"/>
                        <a:cs typeface="Arial"/>
                      </a:endParaRPr>
                    </a:p>
                  </a:txBody>
                  <a:tcPr marL="68580" marR="68580" marT="0" marB="0" anchor="b"/>
                </a:tc>
                <a:tc>
                  <a:txBody>
                    <a:bodyPr/>
                    <a:lstStyle/>
                    <a:p>
                      <a:pPr algn="ctr">
                        <a:spcBef>
                          <a:spcPts val="600"/>
                        </a:spcBef>
                        <a:spcAft>
                          <a:spcPts val="0"/>
                        </a:spcAft>
                      </a:pPr>
                      <a:r>
                        <a:rPr lang="sl-SI" sz="2400" dirty="0">
                          <a:effectLst/>
                        </a:rPr>
                        <a:t>5,4</a:t>
                      </a:r>
                      <a:endParaRPr lang="sl-SI" sz="2400" dirty="0">
                        <a:solidFill>
                          <a:srgbClr val="000000"/>
                        </a:solidFill>
                        <a:effectLst/>
                        <a:latin typeface="Calibri"/>
                        <a:ea typeface="Times New Roman"/>
                        <a:cs typeface="Arial"/>
                      </a:endParaRPr>
                    </a:p>
                  </a:txBody>
                  <a:tcPr marL="68580" marR="68580" marT="0" marB="0" anchor="b"/>
                </a:tc>
              </a:tr>
            </a:tbl>
          </a:graphicData>
        </a:graphic>
      </p:graphicFrame>
    </p:spTree>
    <p:extLst>
      <p:ext uri="{BB962C8B-B14F-4D97-AF65-F5344CB8AC3E}">
        <p14:creationId xmlns:p14="http://schemas.microsoft.com/office/powerpoint/2010/main" val="2918472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DRUGE AKTIVNOSTI V LETU 2020</a:t>
            </a:r>
            <a:endParaRPr lang="sl-SI" sz="3200" b="1" dirty="0"/>
          </a:p>
        </p:txBody>
      </p:sp>
      <p:sp>
        <p:nvSpPr>
          <p:cNvPr id="3" name="Ograda vsebine 2"/>
          <p:cNvSpPr>
            <a:spLocks noGrp="1"/>
          </p:cNvSpPr>
          <p:nvPr>
            <p:ph idx="1"/>
          </p:nvPr>
        </p:nvSpPr>
        <p:spPr>
          <a:xfrm>
            <a:off x="457200" y="1412776"/>
            <a:ext cx="8229600" cy="4713387"/>
          </a:xfrm>
        </p:spPr>
        <p:txBody>
          <a:bodyPr>
            <a:normAutofit/>
          </a:bodyPr>
          <a:lstStyle/>
          <a:p>
            <a:pPr algn="just"/>
            <a:r>
              <a:rPr lang="sl-SI" sz="2800" dirty="0" smtClean="0"/>
              <a:t>Nadaljnje </a:t>
            </a:r>
            <a:r>
              <a:rPr lang="sl-SI" sz="2800" dirty="0"/>
              <a:t>u</a:t>
            </a:r>
            <a:r>
              <a:rPr lang="sl-SI" sz="2800" dirty="0" smtClean="0"/>
              <a:t>rejevanje potrjevanja porekla in uskladitev z rejskim programom za </a:t>
            </a:r>
            <a:r>
              <a:rPr lang="sl-SI" sz="2800" dirty="0" err="1" smtClean="0"/>
              <a:t>cikasto</a:t>
            </a:r>
            <a:r>
              <a:rPr lang="sl-SI" sz="2800" dirty="0" smtClean="0"/>
              <a:t> govedo;</a:t>
            </a:r>
          </a:p>
          <a:p>
            <a:pPr algn="just"/>
            <a:r>
              <a:rPr lang="sl-SI" sz="2800" dirty="0" smtClean="0"/>
              <a:t>Iskanje možnosti za boljšo prodajo mesa </a:t>
            </a:r>
            <a:r>
              <a:rPr lang="sl-SI" sz="2800" dirty="0" err="1" smtClean="0"/>
              <a:t>cikastega</a:t>
            </a:r>
            <a:r>
              <a:rPr lang="sl-SI" sz="2800" dirty="0" smtClean="0"/>
              <a:t> goveda</a:t>
            </a:r>
            <a:r>
              <a:rPr lang="sl-SI" sz="2800" dirty="0"/>
              <a:t> </a:t>
            </a:r>
            <a:r>
              <a:rPr lang="sl-SI" sz="2800" dirty="0" smtClean="0"/>
              <a:t>in produktov;</a:t>
            </a:r>
          </a:p>
          <a:p>
            <a:pPr algn="just"/>
            <a:r>
              <a:rPr lang="sl-SI" sz="2800" dirty="0" smtClean="0"/>
              <a:t>Revija </a:t>
            </a:r>
            <a:r>
              <a:rPr lang="sl-SI" sz="2800" dirty="0" err="1" smtClean="0"/>
              <a:t>Cikasti</a:t>
            </a:r>
            <a:r>
              <a:rPr lang="sl-SI" sz="2800" dirty="0" smtClean="0"/>
              <a:t> zvonček, december 2020; 21. številka;</a:t>
            </a:r>
          </a:p>
          <a:p>
            <a:pPr algn="just"/>
            <a:r>
              <a:rPr lang="sl-SI" sz="2800" dirty="0" smtClean="0"/>
              <a:t>Uspešna prijava Rejskega Društva CIKA na razpise Občin (Kamnik, Bohinj);</a:t>
            </a:r>
          </a:p>
          <a:p>
            <a:pPr algn="just"/>
            <a:r>
              <a:rPr lang="sl-SI" sz="2800" dirty="0" smtClean="0"/>
              <a:t>Oddaja vloge </a:t>
            </a:r>
            <a:r>
              <a:rPr lang="sl-SI" sz="2800" dirty="0"/>
              <a:t>za dopolnitev in </a:t>
            </a:r>
            <a:r>
              <a:rPr lang="sl-SI" sz="2800" dirty="0" smtClean="0"/>
              <a:t>potrditev novega </a:t>
            </a:r>
            <a:r>
              <a:rPr lang="sl-SI" sz="2800" dirty="0"/>
              <a:t>rejskega programa za </a:t>
            </a:r>
            <a:r>
              <a:rPr lang="sl-SI" sz="2800" dirty="0" err="1"/>
              <a:t>cikasto</a:t>
            </a:r>
            <a:r>
              <a:rPr lang="sl-SI" sz="2800" dirty="0"/>
              <a:t> pasmo </a:t>
            </a:r>
            <a:r>
              <a:rPr lang="sl-SI" sz="2800" dirty="0" smtClean="0"/>
              <a:t>goveda na ministrstvo.</a:t>
            </a:r>
          </a:p>
          <a:p>
            <a:pPr marL="0" indent="0" algn="just">
              <a:buNone/>
            </a:pPr>
            <a:endParaRPr lang="sl-SI" sz="2000" dirty="0"/>
          </a:p>
        </p:txBody>
      </p:sp>
    </p:spTree>
    <p:extLst>
      <p:ext uri="{BB962C8B-B14F-4D97-AF65-F5344CB8AC3E}">
        <p14:creationId xmlns:p14="http://schemas.microsoft.com/office/powerpoint/2010/main" val="226408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a:bodyPr>
          <a:lstStyle/>
          <a:p>
            <a:r>
              <a:rPr lang="sl-SI" sz="3200" b="1" dirty="0" smtClean="0"/>
              <a:t>PRIZNANJA Rejskega Društva CIKA</a:t>
            </a:r>
            <a:endParaRPr lang="sl-SI" sz="3200" b="1" dirty="0"/>
          </a:p>
        </p:txBody>
      </p:sp>
      <p:sp>
        <p:nvSpPr>
          <p:cNvPr id="3" name="Ograda vsebine 2"/>
          <p:cNvSpPr>
            <a:spLocks noGrp="1"/>
          </p:cNvSpPr>
          <p:nvPr>
            <p:ph idx="1"/>
          </p:nvPr>
        </p:nvSpPr>
        <p:spPr>
          <a:xfrm>
            <a:off x="467544" y="1412776"/>
            <a:ext cx="8229600" cy="5040560"/>
          </a:xfrm>
        </p:spPr>
        <p:txBody>
          <a:bodyPr>
            <a:normAutofit/>
          </a:bodyPr>
          <a:lstStyle/>
          <a:p>
            <a:pPr algn="just"/>
            <a:r>
              <a:rPr lang="sl-SI" sz="2400" b="1" dirty="0" smtClean="0"/>
              <a:t>REJCU ZA DOLGOŽIVOST (20 LET) CIKASTEGA GOVEDA ( V KOLEDARSKEM LETU 2019)</a:t>
            </a:r>
            <a:endParaRPr lang="sl-SI" sz="2400" b="1" dirty="0"/>
          </a:p>
          <a:p>
            <a:pPr marL="0" indent="0" algn="ctr">
              <a:buNone/>
            </a:pPr>
            <a:r>
              <a:rPr lang="sl-SI" sz="2400" b="1" i="1" dirty="0" smtClean="0"/>
              <a:t>SMUKAVEC </a:t>
            </a:r>
            <a:r>
              <a:rPr lang="sl-SI" sz="2400" b="1" i="1" dirty="0"/>
              <a:t>IZTOK, PODJELJE 13, SREDNJA VAS V BOHINJU</a:t>
            </a:r>
            <a:endParaRPr lang="sl-SI" sz="2400" dirty="0"/>
          </a:p>
          <a:p>
            <a:pPr marL="0" indent="0" algn="just">
              <a:buNone/>
            </a:pPr>
            <a:endParaRPr lang="sl-SI" sz="3300" dirty="0" smtClean="0"/>
          </a:p>
          <a:p>
            <a:pPr marL="0" indent="0">
              <a:buNone/>
            </a:pPr>
            <a:endParaRPr lang="sl-SI" dirty="0"/>
          </a:p>
          <a:p>
            <a:pPr marL="0" indent="0">
              <a:buNone/>
            </a:pPr>
            <a:endParaRPr lang="sl-SI" b="1" dirty="0" smtClean="0"/>
          </a:p>
          <a:p>
            <a:pPr marL="0" indent="0">
              <a:buNone/>
            </a:pPr>
            <a:r>
              <a:rPr lang="sl-SI" dirty="0" smtClean="0"/>
              <a:t>  </a:t>
            </a:r>
            <a:endParaRPr lang="sl-SI" dirty="0"/>
          </a:p>
        </p:txBody>
      </p:sp>
      <p:pic>
        <p:nvPicPr>
          <p:cNvPr id="3074" name="Picture 2" descr="C:\Users\Uporabnik\Desktop\nagrade\Pajka SI 42262992 (foto Igor Stanon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3" y="2810757"/>
            <a:ext cx="4608512"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2267744" y="5980638"/>
            <a:ext cx="4608511" cy="369332"/>
          </a:xfrm>
          <a:prstGeom prst="rect">
            <a:avLst/>
          </a:prstGeom>
        </p:spPr>
        <p:txBody>
          <a:bodyPr wrap="square">
            <a:spAutoFit/>
          </a:bodyPr>
          <a:lstStyle/>
          <a:p>
            <a:r>
              <a:rPr lang="it-IT" dirty="0" err="1"/>
              <a:t>Pajka</a:t>
            </a:r>
            <a:r>
              <a:rPr lang="it-IT" dirty="0"/>
              <a:t> SI 42262992 (</a:t>
            </a:r>
            <a:r>
              <a:rPr lang="it-IT" dirty="0" smtClean="0"/>
              <a:t>foto</a:t>
            </a:r>
            <a:r>
              <a:rPr lang="sl-SI" dirty="0" smtClean="0"/>
              <a:t>:</a:t>
            </a:r>
            <a:r>
              <a:rPr lang="it-IT" dirty="0" smtClean="0"/>
              <a:t> </a:t>
            </a:r>
            <a:r>
              <a:rPr lang="it-IT" dirty="0"/>
              <a:t>Igor </a:t>
            </a:r>
            <a:r>
              <a:rPr lang="it-IT" dirty="0" err="1"/>
              <a:t>Stanonik</a:t>
            </a:r>
            <a:r>
              <a:rPr lang="it-IT" dirty="0"/>
              <a:t>)</a:t>
            </a:r>
            <a:endParaRPr lang="sl-SI" dirty="0"/>
          </a:p>
        </p:txBody>
      </p:sp>
    </p:spTree>
    <p:extLst>
      <p:ext uri="{BB962C8B-B14F-4D97-AF65-F5344CB8AC3E}">
        <p14:creationId xmlns:p14="http://schemas.microsoft.com/office/powerpoint/2010/main" val="61015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76672"/>
            <a:ext cx="8229600" cy="5649491"/>
          </a:xfrm>
        </p:spPr>
        <p:txBody>
          <a:bodyPr/>
          <a:lstStyle/>
          <a:p>
            <a:pPr algn="just"/>
            <a:r>
              <a:rPr lang="sl-SI" sz="2400" b="1" dirty="0" smtClean="0"/>
              <a:t>PRIZNANJE </a:t>
            </a:r>
            <a:r>
              <a:rPr lang="sl-SI" sz="2400" b="1" dirty="0"/>
              <a:t>REJCU – ČLANU IN ZUNANJIMU IZVAJALCU OZIROMA PARTNERJU, KI STA SKOZI OBDOBJE ŠESTIH LET, POLEG AKTIVNEGA SODELOVANJA Z DRUŠTVOM, PRISPEVALA K </a:t>
            </a:r>
            <a:r>
              <a:rPr lang="sl-SI" sz="2400" b="1" dirty="0" smtClean="0"/>
              <a:t>STROKOVNEMU</a:t>
            </a:r>
          </a:p>
          <a:p>
            <a:endParaRPr lang="sl-SI" sz="2400" b="1" dirty="0"/>
          </a:p>
          <a:p>
            <a:pPr marL="0" indent="0" algn="ctr">
              <a:buNone/>
            </a:pPr>
            <a:r>
              <a:rPr lang="sl-SI" sz="2400" b="1" i="1" dirty="0"/>
              <a:t>1. STANISLAV BERGANT, KOKRA 42, PREDDVOR</a:t>
            </a:r>
            <a:endParaRPr lang="sl-SI" sz="2400" dirty="0"/>
          </a:p>
          <a:p>
            <a:pPr marL="0" indent="0">
              <a:buNone/>
            </a:pPr>
            <a:endParaRPr lang="sl-SI" sz="2400" dirty="0"/>
          </a:p>
          <a:p>
            <a:pPr marL="0" indent="0">
              <a:buNone/>
            </a:pPr>
            <a:endParaRPr lang="sl-SI" dirty="0"/>
          </a:p>
        </p:txBody>
      </p:sp>
      <p:pic>
        <p:nvPicPr>
          <p:cNvPr id="4099" name="Picture 3" descr="C:\Users\Uporabnik\Desktop\nagrade\Stane Berg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924944"/>
            <a:ext cx="259228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282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548680"/>
            <a:ext cx="8229600" cy="5577483"/>
          </a:xfrm>
        </p:spPr>
        <p:txBody>
          <a:bodyPr/>
          <a:lstStyle/>
          <a:p>
            <a:pPr marL="0" indent="0" algn="ctr">
              <a:buNone/>
            </a:pPr>
            <a:r>
              <a:rPr lang="sl-SI" sz="2400" b="1" i="1" dirty="0" smtClean="0"/>
              <a:t>2. </a:t>
            </a:r>
            <a:r>
              <a:rPr lang="sl-SI" sz="2400" b="1" i="1" dirty="0"/>
              <a:t>JURE SODJA, Turistično društvo Bohinj</a:t>
            </a:r>
            <a:endParaRPr lang="sl-SI" sz="2400" dirty="0"/>
          </a:p>
          <a:p>
            <a:pPr marL="0" indent="0">
              <a:buNone/>
            </a:pPr>
            <a:endParaRPr lang="sl-SI" dirty="0"/>
          </a:p>
          <a:p>
            <a:endParaRPr lang="sl-SI" dirty="0"/>
          </a:p>
        </p:txBody>
      </p:sp>
      <p:pic>
        <p:nvPicPr>
          <p:cNvPr id="4" name="Picture 2" descr="C:\Users\Uporabnik\Desktop\nagrade\Jure Sodj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700808"/>
            <a:ext cx="590465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9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LASTNOSTI, KI SE JIH OPISUJE KOT NAPAKO PRI OCENJEVANJU KRAV CIKASTE PASME</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4198299644"/>
              </p:ext>
            </p:extLst>
          </p:nvPr>
        </p:nvGraphicFramePr>
        <p:xfrm>
          <a:off x="323528" y="1600201"/>
          <a:ext cx="8363272" cy="5051773"/>
        </p:xfrm>
        <a:graphic>
          <a:graphicData uri="http://schemas.openxmlformats.org/drawingml/2006/table">
            <a:tbl>
              <a:tblPr firstRow="1" bandRow="1">
                <a:tableStyleId>{5C22544A-7EE6-4342-B048-85BDC9FD1C3A}</a:tableStyleId>
              </a:tblPr>
              <a:tblGrid>
                <a:gridCol w="2016224"/>
                <a:gridCol w="1008112"/>
                <a:gridCol w="993649"/>
                <a:gridCol w="1018119"/>
                <a:gridCol w="1145384"/>
                <a:gridCol w="1090892"/>
                <a:gridCol w="1090892"/>
              </a:tblGrid>
              <a:tr h="648483">
                <a:tc>
                  <a:txBody>
                    <a:bodyPr/>
                    <a:lstStyle/>
                    <a:p>
                      <a:r>
                        <a:rPr lang="sl-SI" sz="1400" dirty="0" smtClean="0"/>
                        <a:t>LASTNOST</a:t>
                      </a:r>
                    </a:p>
                    <a:p>
                      <a:r>
                        <a:rPr lang="sl-SI" sz="1400" dirty="0" smtClean="0">
                          <a:ln>
                            <a:solidFill>
                              <a:sysClr val="windowText" lastClr="000000"/>
                            </a:solidFill>
                          </a:ln>
                        </a:rPr>
                        <a:t>                        LETO</a:t>
                      </a:r>
                    </a:p>
                  </a:txBody>
                  <a:tcPr>
                    <a:lnBlToTr w="12700" cap="flat" cmpd="sng" algn="ctr">
                      <a:solidFill>
                        <a:schemeClr val="tx1"/>
                      </a:solidFill>
                      <a:prstDash val="solid"/>
                      <a:round/>
                      <a:headEnd type="none" w="med" len="med"/>
                      <a:tailEnd type="none" w="med" len="med"/>
                    </a:lnBlToTr>
                  </a:tcPr>
                </a:tc>
                <a:tc>
                  <a:txBody>
                    <a:bodyPr/>
                    <a:lstStyle/>
                    <a:p>
                      <a:pPr algn="ctr"/>
                      <a:r>
                        <a:rPr lang="sl-SI" sz="1400" dirty="0" smtClean="0"/>
                        <a:t>2007</a:t>
                      </a:r>
                    </a:p>
                    <a:p>
                      <a:pPr algn="ctr"/>
                      <a:r>
                        <a:rPr lang="sl-SI" sz="1400" dirty="0" smtClean="0"/>
                        <a:t>155 ocen</a:t>
                      </a:r>
                      <a:endParaRPr lang="sl-SI" sz="1400" dirty="0"/>
                    </a:p>
                  </a:txBody>
                  <a:tcPr/>
                </a:tc>
                <a:tc>
                  <a:txBody>
                    <a:bodyPr/>
                    <a:lstStyle/>
                    <a:p>
                      <a:pPr algn="ctr"/>
                      <a:r>
                        <a:rPr lang="sl-SI" sz="1400" dirty="0" smtClean="0"/>
                        <a:t>2010</a:t>
                      </a:r>
                    </a:p>
                    <a:p>
                      <a:pPr algn="ctr"/>
                      <a:r>
                        <a:rPr lang="sl-SI" sz="1400" dirty="0" smtClean="0"/>
                        <a:t>196 ocen</a:t>
                      </a:r>
                      <a:endParaRPr lang="sl-SI" sz="1400" dirty="0"/>
                    </a:p>
                  </a:txBody>
                  <a:tcPr/>
                </a:tc>
                <a:tc>
                  <a:txBody>
                    <a:bodyPr/>
                    <a:lstStyle/>
                    <a:p>
                      <a:pPr algn="ctr"/>
                      <a:r>
                        <a:rPr lang="sl-SI" sz="1400" dirty="0" smtClean="0"/>
                        <a:t>2016</a:t>
                      </a:r>
                    </a:p>
                    <a:p>
                      <a:pPr algn="ctr"/>
                      <a:r>
                        <a:rPr lang="sl-SI" sz="1400" dirty="0" smtClean="0"/>
                        <a:t>282 ocen</a:t>
                      </a:r>
                      <a:endParaRPr lang="sl-SI" sz="1400" dirty="0"/>
                    </a:p>
                  </a:txBody>
                  <a:tcPr/>
                </a:tc>
                <a:tc>
                  <a:txBody>
                    <a:bodyPr/>
                    <a:lstStyle/>
                    <a:p>
                      <a:pPr algn="ctr"/>
                      <a:r>
                        <a:rPr lang="sl-SI" sz="1400" dirty="0" smtClean="0"/>
                        <a:t>2018</a:t>
                      </a:r>
                    </a:p>
                    <a:p>
                      <a:pPr algn="ctr"/>
                      <a:r>
                        <a:rPr lang="sl-SI" sz="1400" dirty="0" smtClean="0"/>
                        <a:t>290</a:t>
                      </a:r>
                      <a:r>
                        <a:rPr lang="sl-SI" sz="1400" baseline="0" dirty="0" smtClean="0"/>
                        <a:t> ocen</a:t>
                      </a:r>
                      <a:endParaRPr lang="sl-SI" sz="1400" dirty="0"/>
                    </a:p>
                  </a:txBody>
                  <a:tcPr/>
                </a:tc>
                <a:tc>
                  <a:txBody>
                    <a:bodyPr/>
                    <a:lstStyle/>
                    <a:p>
                      <a:pPr algn="ctr"/>
                      <a:r>
                        <a:rPr lang="sl-SI" sz="1400" dirty="0" smtClean="0"/>
                        <a:t>2019</a:t>
                      </a:r>
                    </a:p>
                    <a:p>
                      <a:pPr algn="ctr"/>
                      <a:r>
                        <a:rPr lang="sl-SI" sz="1400" dirty="0" smtClean="0"/>
                        <a:t>262</a:t>
                      </a:r>
                      <a:r>
                        <a:rPr lang="sl-SI" sz="1400" baseline="0" dirty="0" smtClean="0"/>
                        <a:t> ocen</a:t>
                      </a:r>
                      <a:endParaRPr lang="sl-SI" sz="1400" dirty="0"/>
                    </a:p>
                  </a:txBody>
                  <a:tcPr/>
                </a:tc>
                <a:tc>
                  <a:txBody>
                    <a:bodyPr/>
                    <a:lstStyle/>
                    <a:p>
                      <a:pPr algn="ctr"/>
                      <a:r>
                        <a:rPr lang="sl-SI" sz="1400" dirty="0" smtClean="0"/>
                        <a:t>2020</a:t>
                      </a:r>
                    </a:p>
                    <a:p>
                      <a:pPr algn="ctr"/>
                      <a:r>
                        <a:rPr lang="sl-SI" sz="1400" dirty="0" smtClean="0"/>
                        <a:t>276</a:t>
                      </a:r>
                      <a:r>
                        <a:rPr lang="sl-SI" sz="1400" baseline="0" dirty="0" smtClean="0"/>
                        <a:t> ocen</a:t>
                      </a:r>
                      <a:endParaRPr lang="sl-SI" sz="1400" dirty="0"/>
                    </a:p>
                  </a:txBody>
                  <a:tcPr/>
                </a:tc>
              </a:tr>
              <a:tr h="453938">
                <a:tc>
                  <a:txBody>
                    <a:bodyPr/>
                    <a:lstStyle/>
                    <a:p>
                      <a:r>
                        <a:rPr lang="sl-SI" sz="1400" b="1" dirty="0" smtClean="0"/>
                        <a:t>Beli znaki na nogah</a:t>
                      </a:r>
                      <a:endParaRPr lang="sl-SI" sz="1400" b="1" dirty="0"/>
                    </a:p>
                  </a:txBody>
                  <a:tcPr/>
                </a:tc>
                <a:tc>
                  <a:txBody>
                    <a:bodyPr/>
                    <a:lstStyle/>
                    <a:p>
                      <a:r>
                        <a:rPr lang="sl-SI" sz="1400" b="1" dirty="0" smtClean="0"/>
                        <a:t>17</a:t>
                      </a:r>
                      <a:r>
                        <a:rPr lang="sl-SI" sz="1400" dirty="0" smtClean="0"/>
                        <a:t> </a:t>
                      </a:r>
                      <a:r>
                        <a:rPr lang="sl-SI" sz="1400" b="1" dirty="0" smtClean="0">
                          <a:solidFill>
                            <a:srgbClr val="FF0000"/>
                          </a:solidFill>
                        </a:rPr>
                        <a:t>(11,0%)</a:t>
                      </a:r>
                      <a:endParaRPr lang="sl-SI" sz="1400" b="1" dirty="0">
                        <a:solidFill>
                          <a:srgbClr val="FF0000"/>
                        </a:solidFill>
                      </a:endParaRPr>
                    </a:p>
                  </a:txBody>
                  <a:tcPr/>
                </a:tc>
                <a:tc>
                  <a:txBody>
                    <a:bodyPr/>
                    <a:lstStyle/>
                    <a:p>
                      <a:r>
                        <a:rPr lang="sl-SI" sz="1400" b="1" dirty="0" smtClean="0"/>
                        <a:t>28</a:t>
                      </a:r>
                      <a:r>
                        <a:rPr lang="sl-SI" sz="1400" dirty="0" smtClean="0"/>
                        <a:t> </a:t>
                      </a:r>
                      <a:r>
                        <a:rPr lang="sl-SI" sz="1400" b="1" dirty="0" smtClean="0">
                          <a:solidFill>
                            <a:srgbClr val="FF0000"/>
                          </a:solidFill>
                        </a:rPr>
                        <a:t>(14,3%)</a:t>
                      </a:r>
                      <a:endParaRPr lang="sl-SI" sz="1400" b="1" dirty="0">
                        <a:solidFill>
                          <a:srgbClr val="FF0000"/>
                        </a:solidFill>
                      </a:endParaRPr>
                    </a:p>
                  </a:txBody>
                  <a:tcPr/>
                </a:tc>
                <a:tc>
                  <a:txBody>
                    <a:bodyPr/>
                    <a:lstStyle/>
                    <a:p>
                      <a:r>
                        <a:rPr lang="sl-SI" sz="1400" b="1" dirty="0" smtClean="0"/>
                        <a:t>32</a:t>
                      </a:r>
                      <a:r>
                        <a:rPr lang="sl-SI" sz="1400" dirty="0" smtClean="0"/>
                        <a:t> </a:t>
                      </a:r>
                      <a:r>
                        <a:rPr lang="sl-SI" sz="1400" b="1" dirty="0" smtClean="0">
                          <a:solidFill>
                            <a:srgbClr val="FF0000"/>
                          </a:solidFill>
                        </a:rPr>
                        <a:t>(11,3)</a:t>
                      </a:r>
                      <a:endParaRPr lang="sl-SI" sz="1400" b="1" dirty="0">
                        <a:solidFill>
                          <a:srgbClr val="FF0000"/>
                        </a:solidFill>
                      </a:endParaRPr>
                    </a:p>
                  </a:txBody>
                  <a:tcPr/>
                </a:tc>
                <a:tc>
                  <a:txBody>
                    <a:bodyPr/>
                    <a:lstStyle/>
                    <a:p>
                      <a:r>
                        <a:rPr lang="sl-SI" sz="1400" b="0" dirty="0" smtClean="0">
                          <a:solidFill>
                            <a:schemeClr val="tx1"/>
                          </a:solidFill>
                        </a:rPr>
                        <a:t>18 </a:t>
                      </a:r>
                      <a:r>
                        <a:rPr lang="sl-SI" sz="1400" b="0" dirty="0" smtClean="0">
                          <a:solidFill>
                            <a:srgbClr val="FF0000"/>
                          </a:solidFill>
                        </a:rPr>
                        <a:t>(6,2%)</a:t>
                      </a:r>
                      <a:endParaRPr lang="sl-SI" sz="1400" b="0" dirty="0">
                        <a:solidFill>
                          <a:srgbClr val="FF0000"/>
                        </a:solidFill>
                      </a:endParaRPr>
                    </a:p>
                  </a:txBody>
                  <a:tcPr/>
                </a:tc>
                <a:tc>
                  <a:txBody>
                    <a:bodyPr/>
                    <a:lstStyle/>
                    <a:p>
                      <a:r>
                        <a:rPr lang="sl-SI" sz="1400" b="0" dirty="0" smtClean="0">
                          <a:solidFill>
                            <a:schemeClr val="tx1"/>
                          </a:solidFill>
                        </a:rPr>
                        <a:t>11 (4,2%)</a:t>
                      </a:r>
                      <a:endParaRPr lang="sl-SI" sz="1400" b="0" dirty="0">
                        <a:solidFill>
                          <a:schemeClr val="tx1"/>
                        </a:solidFill>
                      </a:endParaRPr>
                    </a:p>
                  </a:txBody>
                  <a:tcPr/>
                </a:tc>
                <a:tc>
                  <a:txBody>
                    <a:bodyPr/>
                    <a:lstStyle/>
                    <a:p>
                      <a:r>
                        <a:rPr lang="sl-SI" sz="1400" b="0" dirty="0" smtClean="0">
                          <a:solidFill>
                            <a:schemeClr val="tx1"/>
                          </a:solidFill>
                        </a:rPr>
                        <a:t>10 (3,6%)</a:t>
                      </a:r>
                      <a:endParaRPr lang="sl-SI" sz="1400" b="0" dirty="0">
                        <a:solidFill>
                          <a:schemeClr val="tx1"/>
                        </a:solidFill>
                      </a:endParaRPr>
                    </a:p>
                  </a:txBody>
                  <a:tcPr/>
                </a:tc>
              </a:tr>
              <a:tr h="453938">
                <a:tc>
                  <a:txBody>
                    <a:bodyPr/>
                    <a:lstStyle/>
                    <a:p>
                      <a:r>
                        <a:rPr lang="sl-SI" sz="1400" b="0" dirty="0" smtClean="0">
                          <a:solidFill>
                            <a:srgbClr val="FF0000"/>
                          </a:solidFill>
                        </a:rPr>
                        <a:t>Beli znaki</a:t>
                      </a:r>
                      <a:r>
                        <a:rPr lang="sl-SI" sz="1400" b="0" baseline="0" dirty="0" smtClean="0">
                          <a:solidFill>
                            <a:srgbClr val="FF0000"/>
                          </a:solidFill>
                        </a:rPr>
                        <a:t> na glavi</a:t>
                      </a:r>
                      <a:endParaRPr lang="sl-SI" sz="1400" b="0" dirty="0">
                        <a:solidFill>
                          <a:srgbClr val="FF0000"/>
                        </a:solidFill>
                      </a:endParaRPr>
                    </a:p>
                  </a:txBody>
                  <a:tcPr/>
                </a:tc>
                <a:tc>
                  <a:txBody>
                    <a:bodyPr/>
                    <a:lstStyle/>
                    <a:p>
                      <a:r>
                        <a:rPr lang="sl-SI" sz="1400" b="1" dirty="0" smtClean="0"/>
                        <a:t>18</a:t>
                      </a:r>
                      <a:r>
                        <a:rPr lang="sl-SI" sz="1400" dirty="0" smtClean="0"/>
                        <a:t> </a:t>
                      </a:r>
                      <a:r>
                        <a:rPr lang="sl-SI" sz="1400" b="1" dirty="0" smtClean="0">
                          <a:solidFill>
                            <a:srgbClr val="FF0000"/>
                          </a:solidFill>
                        </a:rPr>
                        <a:t>(11,6%)</a:t>
                      </a:r>
                      <a:endParaRPr lang="sl-SI" sz="1400" b="1" dirty="0">
                        <a:solidFill>
                          <a:srgbClr val="FF0000"/>
                        </a:solidFill>
                      </a:endParaRPr>
                    </a:p>
                  </a:txBody>
                  <a:tcPr/>
                </a:tc>
                <a:tc>
                  <a:txBody>
                    <a:bodyPr/>
                    <a:lstStyle/>
                    <a:p>
                      <a:r>
                        <a:rPr lang="sl-SI" sz="1400" dirty="0" smtClean="0"/>
                        <a:t>16 </a:t>
                      </a:r>
                      <a:r>
                        <a:rPr lang="sl-SI" sz="1400" b="0" dirty="0" smtClean="0">
                          <a:solidFill>
                            <a:srgbClr val="FF0000"/>
                          </a:solidFill>
                        </a:rPr>
                        <a:t>(8,1%)</a:t>
                      </a:r>
                      <a:endParaRPr lang="sl-SI" sz="1400" b="0" dirty="0">
                        <a:solidFill>
                          <a:srgbClr val="FF0000"/>
                        </a:solidFill>
                      </a:endParaRPr>
                    </a:p>
                  </a:txBody>
                  <a:tcPr/>
                </a:tc>
                <a:tc>
                  <a:txBody>
                    <a:bodyPr/>
                    <a:lstStyle/>
                    <a:p>
                      <a:r>
                        <a:rPr lang="sl-SI" sz="1400" dirty="0" smtClean="0"/>
                        <a:t>21 </a:t>
                      </a:r>
                      <a:r>
                        <a:rPr lang="sl-SI" sz="1400" b="0" dirty="0" smtClean="0">
                          <a:solidFill>
                            <a:srgbClr val="FF0000"/>
                          </a:solidFill>
                        </a:rPr>
                        <a:t>(7,4%)</a:t>
                      </a:r>
                      <a:endParaRPr lang="sl-SI" sz="1400" b="0" dirty="0">
                        <a:solidFill>
                          <a:srgbClr val="FF0000"/>
                        </a:solidFill>
                      </a:endParaRPr>
                    </a:p>
                  </a:txBody>
                  <a:tcPr/>
                </a:tc>
                <a:tc>
                  <a:txBody>
                    <a:bodyPr/>
                    <a:lstStyle/>
                    <a:p>
                      <a:r>
                        <a:rPr lang="sl-SI" sz="1400" b="0" dirty="0" smtClean="0">
                          <a:solidFill>
                            <a:schemeClr val="tx1"/>
                          </a:solidFill>
                        </a:rPr>
                        <a:t>17 </a:t>
                      </a:r>
                      <a:r>
                        <a:rPr lang="sl-SI" sz="1400" b="0" dirty="0" smtClean="0">
                          <a:solidFill>
                            <a:srgbClr val="FF0000"/>
                          </a:solidFill>
                        </a:rPr>
                        <a:t>(5,8%)</a:t>
                      </a:r>
                      <a:endParaRPr lang="sl-SI" sz="1400" b="0" dirty="0">
                        <a:solidFill>
                          <a:srgbClr val="FF0000"/>
                        </a:solidFill>
                      </a:endParaRPr>
                    </a:p>
                  </a:txBody>
                  <a:tcPr/>
                </a:tc>
                <a:tc>
                  <a:txBody>
                    <a:bodyPr/>
                    <a:lstStyle/>
                    <a:p>
                      <a:r>
                        <a:rPr lang="sl-SI" sz="1400" b="0" dirty="0" smtClean="0">
                          <a:solidFill>
                            <a:schemeClr val="tx1"/>
                          </a:solidFill>
                        </a:rPr>
                        <a:t>16 </a:t>
                      </a:r>
                      <a:r>
                        <a:rPr lang="sl-SI" sz="1400" b="0" dirty="0" smtClean="0">
                          <a:solidFill>
                            <a:srgbClr val="FF0000"/>
                          </a:solidFill>
                        </a:rPr>
                        <a:t>(6,1%)</a:t>
                      </a:r>
                      <a:endParaRPr lang="sl-SI" sz="1400" b="0" dirty="0">
                        <a:solidFill>
                          <a:srgbClr val="FF0000"/>
                        </a:solidFill>
                      </a:endParaRPr>
                    </a:p>
                  </a:txBody>
                  <a:tcPr/>
                </a:tc>
                <a:tc>
                  <a:txBody>
                    <a:bodyPr/>
                    <a:lstStyle/>
                    <a:p>
                      <a:r>
                        <a:rPr lang="sl-SI" sz="1400" b="0" dirty="0" smtClean="0">
                          <a:solidFill>
                            <a:schemeClr val="tx1"/>
                          </a:solidFill>
                        </a:rPr>
                        <a:t>4</a:t>
                      </a:r>
                      <a:r>
                        <a:rPr lang="sl-SI" sz="1400" b="1" dirty="0" smtClean="0">
                          <a:solidFill>
                            <a:srgbClr val="00B050"/>
                          </a:solidFill>
                        </a:rPr>
                        <a:t> (1,4%)</a:t>
                      </a:r>
                      <a:endParaRPr lang="sl-SI" sz="1400" b="1" dirty="0">
                        <a:solidFill>
                          <a:srgbClr val="00B050"/>
                        </a:solidFill>
                      </a:endParaRPr>
                    </a:p>
                  </a:txBody>
                  <a:tcPr/>
                </a:tc>
              </a:tr>
              <a:tr h="296997">
                <a:tc>
                  <a:txBody>
                    <a:bodyPr/>
                    <a:lstStyle/>
                    <a:p>
                      <a:r>
                        <a:rPr lang="sl-SI" sz="1400" b="1" dirty="0" smtClean="0">
                          <a:solidFill>
                            <a:schemeClr val="tx1"/>
                          </a:solidFill>
                        </a:rPr>
                        <a:t>Pikasto pisana</a:t>
                      </a:r>
                    </a:p>
                  </a:txBody>
                  <a:tcPr/>
                </a:tc>
                <a:tc>
                  <a:txBody>
                    <a:bodyPr/>
                    <a:lstStyle/>
                    <a:p>
                      <a:r>
                        <a:rPr lang="sl-SI" sz="1400" dirty="0" smtClean="0"/>
                        <a:t>7   (4,5%)</a:t>
                      </a:r>
                      <a:endParaRPr lang="sl-SI" sz="1400" dirty="0"/>
                    </a:p>
                  </a:txBody>
                  <a:tcPr/>
                </a:tc>
                <a:tc>
                  <a:txBody>
                    <a:bodyPr/>
                    <a:lstStyle/>
                    <a:p>
                      <a:r>
                        <a:rPr lang="sl-SI" sz="1400" dirty="0" smtClean="0"/>
                        <a:t>14 </a:t>
                      </a:r>
                      <a:r>
                        <a:rPr lang="sl-SI" sz="1400" b="0" dirty="0" smtClean="0">
                          <a:solidFill>
                            <a:srgbClr val="FF0000"/>
                          </a:solidFill>
                        </a:rPr>
                        <a:t>(7,1%)</a:t>
                      </a:r>
                      <a:endParaRPr lang="sl-SI" sz="1400" b="0" dirty="0">
                        <a:solidFill>
                          <a:srgbClr val="FF0000"/>
                        </a:solidFill>
                      </a:endParaRPr>
                    </a:p>
                  </a:txBody>
                  <a:tcPr/>
                </a:tc>
                <a:tc>
                  <a:txBody>
                    <a:bodyPr/>
                    <a:lstStyle/>
                    <a:p>
                      <a:r>
                        <a:rPr lang="sl-SI" sz="1400" dirty="0" smtClean="0"/>
                        <a:t>11 (3,9%)</a:t>
                      </a:r>
                      <a:endParaRPr lang="sl-SI" sz="1400" dirty="0"/>
                    </a:p>
                  </a:txBody>
                  <a:tcPr/>
                </a:tc>
                <a:tc>
                  <a:txBody>
                    <a:bodyPr/>
                    <a:lstStyle/>
                    <a:p>
                      <a:r>
                        <a:rPr lang="sl-SI" sz="1400" dirty="0" smtClean="0">
                          <a:solidFill>
                            <a:schemeClr val="tx1"/>
                          </a:solidFill>
                        </a:rPr>
                        <a:t>12 (4,1%)</a:t>
                      </a:r>
                      <a:endParaRPr lang="sl-SI" sz="1400" dirty="0">
                        <a:solidFill>
                          <a:schemeClr val="tx1"/>
                        </a:solidFill>
                      </a:endParaRPr>
                    </a:p>
                  </a:txBody>
                  <a:tcPr/>
                </a:tc>
                <a:tc>
                  <a:txBody>
                    <a:bodyPr/>
                    <a:lstStyle/>
                    <a:p>
                      <a:r>
                        <a:rPr lang="sl-SI" sz="1400" dirty="0" smtClean="0">
                          <a:solidFill>
                            <a:schemeClr val="tx1"/>
                          </a:solidFill>
                        </a:rPr>
                        <a:t>11 (4,2%)</a:t>
                      </a:r>
                      <a:endParaRPr lang="sl-SI" sz="1400" dirty="0">
                        <a:solidFill>
                          <a:schemeClr val="tx1"/>
                        </a:solidFill>
                      </a:endParaRPr>
                    </a:p>
                  </a:txBody>
                  <a:tcPr/>
                </a:tc>
                <a:tc>
                  <a:txBody>
                    <a:bodyPr/>
                    <a:lstStyle/>
                    <a:p>
                      <a:r>
                        <a:rPr lang="sl-SI" sz="1400" b="0" dirty="0" smtClean="0">
                          <a:solidFill>
                            <a:schemeClr val="tx1"/>
                          </a:solidFill>
                        </a:rPr>
                        <a:t>3</a:t>
                      </a:r>
                      <a:r>
                        <a:rPr lang="sl-SI" sz="1400" b="1" dirty="0" smtClean="0">
                          <a:solidFill>
                            <a:srgbClr val="00B050"/>
                          </a:solidFill>
                        </a:rPr>
                        <a:t> (1,1%)</a:t>
                      </a:r>
                      <a:endParaRPr lang="sl-SI" sz="1400" b="1" dirty="0">
                        <a:solidFill>
                          <a:srgbClr val="00B050"/>
                        </a:solidFill>
                      </a:endParaRPr>
                    </a:p>
                  </a:txBody>
                  <a:tcPr/>
                </a:tc>
              </a:tr>
              <a:tr h="296997">
                <a:tc>
                  <a:txBody>
                    <a:bodyPr/>
                    <a:lstStyle/>
                    <a:p>
                      <a:r>
                        <a:rPr lang="sl-SI" sz="1400" b="1" dirty="0" smtClean="0"/>
                        <a:t>Temen smrček</a:t>
                      </a:r>
                    </a:p>
                  </a:txBody>
                  <a:tcPr/>
                </a:tc>
                <a:tc>
                  <a:txBody>
                    <a:bodyPr/>
                    <a:lstStyle/>
                    <a:p>
                      <a:r>
                        <a:rPr lang="sl-SI" sz="1400" dirty="0" smtClean="0"/>
                        <a:t>8   </a:t>
                      </a:r>
                      <a:r>
                        <a:rPr lang="sl-SI" sz="1400" dirty="0" smtClean="0">
                          <a:solidFill>
                            <a:srgbClr val="FF0000"/>
                          </a:solidFill>
                        </a:rPr>
                        <a:t>(5,2%)</a:t>
                      </a:r>
                      <a:endParaRPr lang="sl-SI" sz="1400" dirty="0">
                        <a:solidFill>
                          <a:srgbClr val="FF0000"/>
                        </a:solidFill>
                      </a:endParaRPr>
                    </a:p>
                  </a:txBody>
                  <a:tcPr/>
                </a:tc>
                <a:tc>
                  <a:txBody>
                    <a:bodyPr/>
                    <a:lstStyle/>
                    <a:p>
                      <a:r>
                        <a:rPr lang="sl-SI" sz="1400" dirty="0" smtClean="0"/>
                        <a:t>10 </a:t>
                      </a:r>
                      <a:r>
                        <a:rPr lang="sl-SI" sz="1400" b="0" dirty="0" smtClean="0">
                          <a:solidFill>
                            <a:srgbClr val="FF0000"/>
                          </a:solidFill>
                        </a:rPr>
                        <a:t>(5,1%)</a:t>
                      </a:r>
                      <a:endParaRPr lang="sl-SI" sz="1400" b="0" dirty="0">
                        <a:solidFill>
                          <a:srgbClr val="FF0000"/>
                        </a:solidFill>
                      </a:endParaRPr>
                    </a:p>
                  </a:txBody>
                  <a:tcPr/>
                </a:tc>
                <a:tc>
                  <a:txBody>
                    <a:bodyPr/>
                    <a:lstStyle/>
                    <a:p>
                      <a:r>
                        <a:rPr lang="sl-SI" sz="1400" dirty="0" smtClean="0"/>
                        <a:t>16 </a:t>
                      </a:r>
                      <a:r>
                        <a:rPr lang="sl-SI" sz="1400" b="0" dirty="0" smtClean="0">
                          <a:solidFill>
                            <a:srgbClr val="FF0000"/>
                          </a:solidFill>
                        </a:rPr>
                        <a:t>(5,7%)</a:t>
                      </a:r>
                      <a:endParaRPr lang="sl-SI" sz="1400" b="0" dirty="0">
                        <a:solidFill>
                          <a:srgbClr val="FF0000"/>
                        </a:solidFill>
                      </a:endParaRPr>
                    </a:p>
                  </a:txBody>
                  <a:tcPr/>
                </a:tc>
                <a:tc>
                  <a:txBody>
                    <a:bodyPr/>
                    <a:lstStyle/>
                    <a:p>
                      <a:r>
                        <a:rPr lang="sl-SI" sz="1400" b="0" dirty="0" smtClean="0">
                          <a:solidFill>
                            <a:schemeClr val="tx1"/>
                          </a:solidFill>
                        </a:rPr>
                        <a:t>10 (3,4%)</a:t>
                      </a:r>
                      <a:endParaRPr lang="sl-SI" sz="1400" b="0" dirty="0">
                        <a:solidFill>
                          <a:schemeClr val="tx1"/>
                        </a:solidFill>
                      </a:endParaRPr>
                    </a:p>
                  </a:txBody>
                  <a:tcPr/>
                </a:tc>
                <a:tc>
                  <a:txBody>
                    <a:bodyPr/>
                    <a:lstStyle/>
                    <a:p>
                      <a:r>
                        <a:rPr lang="sl-SI" sz="1400" b="0" dirty="0" smtClean="0">
                          <a:solidFill>
                            <a:schemeClr val="tx1"/>
                          </a:solidFill>
                        </a:rPr>
                        <a:t>13 (4,9%)</a:t>
                      </a:r>
                      <a:endParaRPr lang="sl-SI" sz="1400" b="0" dirty="0">
                        <a:solidFill>
                          <a:schemeClr val="tx1"/>
                        </a:solidFill>
                      </a:endParaRPr>
                    </a:p>
                  </a:txBody>
                  <a:tcPr/>
                </a:tc>
                <a:tc>
                  <a:txBody>
                    <a:bodyPr/>
                    <a:lstStyle/>
                    <a:p>
                      <a:r>
                        <a:rPr lang="sl-SI" sz="1400" b="0" dirty="0" smtClean="0">
                          <a:solidFill>
                            <a:schemeClr val="tx1"/>
                          </a:solidFill>
                        </a:rPr>
                        <a:t>12 (4,3%)</a:t>
                      </a:r>
                      <a:endParaRPr lang="sl-SI" sz="1400" b="0" dirty="0">
                        <a:solidFill>
                          <a:schemeClr val="tx1"/>
                        </a:solidFill>
                      </a:endParaRPr>
                    </a:p>
                  </a:txBody>
                  <a:tcPr/>
                </a:tc>
              </a:tr>
              <a:tr h="453938">
                <a:tc>
                  <a:txBody>
                    <a:bodyPr/>
                    <a:lstStyle/>
                    <a:p>
                      <a:r>
                        <a:rPr lang="sl-SI" sz="1400" b="1" dirty="0" smtClean="0">
                          <a:solidFill>
                            <a:srgbClr val="00B050"/>
                          </a:solidFill>
                        </a:rPr>
                        <a:t>Izbuljenost oči</a:t>
                      </a:r>
                      <a:endParaRPr lang="sl-SI" sz="1400" b="1" dirty="0">
                        <a:solidFill>
                          <a:srgbClr val="00B050"/>
                        </a:solidFill>
                      </a:endParaRPr>
                    </a:p>
                  </a:txBody>
                  <a:tcPr/>
                </a:tc>
                <a:tc>
                  <a:txBody>
                    <a:bodyPr/>
                    <a:lstStyle/>
                    <a:p>
                      <a:r>
                        <a:rPr lang="sl-SI" sz="1400" dirty="0" smtClean="0">
                          <a:solidFill>
                            <a:schemeClr val="tx1"/>
                          </a:solidFill>
                        </a:rPr>
                        <a:t>-</a:t>
                      </a:r>
                      <a:endParaRPr lang="sl-SI" sz="140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6</a:t>
                      </a:r>
                      <a:r>
                        <a:rPr lang="sl-SI" sz="1400" b="1" dirty="0" smtClean="0">
                          <a:solidFill>
                            <a:srgbClr val="00B050"/>
                          </a:solidFill>
                        </a:rPr>
                        <a:t> </a:t>
                      </a:r>
                      <a:r>
                        <a:rPr lang="sl-SI" sz="1400" b="0" dirty="0" smtClean="0">
                          <a:solidFill>
                            <a:schemeClr val="tx1"/>
                          </a:solidFill>
                        </a:rPr>
                        <a:t>(2,2%)</a:t>
                      </a:r>
                      <a:endParaRPr lang="sl-SI" sz="1400" b="0" dirty="0">
                        <a:solidFill>
                          <a:schemeClr val="tx1"/>
                        </a:solidFill>
                      </a:endParaRPr>
                    </a:p>
                  </a:txBody>
                  <a:tcPr/>
                </a:tc>
              </a:tr>
              <a:tr h="296997">
                <a:tc>
                  <a:txBody>
                    <a:bodyPr/>
                    <a:lstStyle/>
                    <a:p>
                      <a:r>
                        <a:rPr lang="sl-SI" sz="1400" b="1" dirty="0" smtClean="0"/>
                        <a:t>Kravja stoja</a:t>
                      </a:r>
                      <a:endParaRPr lang="sl-SI" sz="1400" b="1" dirty="0"/>
                    </a:p>
                  </a:txBody>
                  <a:tcPr/>
                </a:tc>
                <a:tc>
                  <a:txBody>
                    <a:bodyPr/>
                    <a:lstStyle/>
                    <a:p>
                      <a:r>
                        <a:rPr lang="sl-SI" sz="1400" b="1" dirty="0" smtClean="0"/>
                        <a:t>16</a:t>
                      </a:r>
                      <a:r>
                        <a:rPr lang="sl-SI" sz="1400" dirty="0" smtClean="0"/>
                        <a:t> </a:t>
                      </a:r>
                      <a:r>
                        <a:rPr lang="sl-SI" sz="1400" b="1" dirty="0" smtClean="0">
                          <a:solidFill>
                            <a:srgbClr val="FF0000"/>
                          </a:solidFill>
                        </a:rPr>
                        <a:t>(10,3%)</a:t>
                      </a:r>
                      <a:endParaRPr lang="sl-SI" sz="1400" b="1" dirty="0">
                        <a:solidFill>
                          <a:srgbClr val="FF0000"/>
                        </a:solidFill>
                      </a:endParaRPr>
                    </a:p>
                  </a:txBody>
                  <a:tcPr/>
                </a:tc>
                <a:tc>
                  <a:txBody>
                    <a:bodyPr/>
                    <a:lstStyle/>
                    <a:p>
                      <a:r>
                        <a:rPr lang="sl-SI" sz="1400" dirty="0" smtClean="0"/>
                        <a:t>17 </a:t>
                      </a:r>
                      <a:r>
                        <a:rPr lang="sl-SI" sz="1400" b="0" dirty="0" smtClean="0">
                          <a:solidFill>
                            <a:srgbClr val="FF0000"/>
                          </a:solidFill>
                        </a:rPr>
                        <a:t>(8,7%)</a:t>
                      </a:r>
                      <a:endParaRPr lang="sl-SI" sz="1400" b="0" dirty="0">
                        <a:solidFill>
                          <a:srgbClr val="FF0000"/>
                        </a:solidFill>
                      </a:endParaRPr>
                    </a:p>
                  </a:txBody>
                  <a:tcPr/>
                </a:tc>
                <a:tc>
                  <a:txBody>
                    <a:bodyPr/>
                    <a:lstStyle/>
                    <a:p>
                      <a:r>
                        <a:rPr lang="sl-SI" sz="1400" dirty="0" smtClean="0"/>
                        <a:t>19 </a:t>
                      </a:r>
                      <a:r>
                        <a:rPr lang="sl-SI" sz="1400" b="0" dirty="0" smtClean="0">
                          <a:solidFill>
                            <a:srgbClr val="FF0000"/>
                          </a:solidFill>
                        </a:rPr>
                        <a:t>(6,7%)</a:t>
                      </a:r>
                      <a:endParaRPr lang="sl-SI" sz="1400" b="0" dirty="0">
                        <a:solidFill>
                          <a:srgbClr val="FF0000"/>
                        </a:solidFill>
                      </a:endParaRPr>
                    </a:p>
                  </a:txBody>
                  <a:tcPr/>
                </a:tc>
                <a:tc>
                  <a:txBody>
                    <a:bodyPr/>
                    <a:lstStyle/>
                    <a:p>
                      <a:r>
                        <a:rPr lang="sl-SI" sz="1400" b="0" dirty="0" smtClean="0">
                          <a:solidFill>
                            <a:schemeClr val="tx1"/>
                          </a:solidFill>
                        </a:rPr>
                        <a:t>13 (4,5%)</a:t>
                      </a:r>
                      <a:endParaRPr lang="sl-SI" sz="1400" b="0" dirty="0">
                        <a:solidFill>
                          <a:schemeClr val="tx1"/>
                        </a:solidFill>
                      </a:endParaRPr>
                    </a:p>
                  </a:txBody>
                  <a:tcPr/>
                </a:tc>
                <a:tc>
                  <a:txBody>
                    <a:bodyPr/>
                    <a:lstStyle/>
                    <a:p>
                      <a:r>
                        <a:rPr lang="sl-SI" sz="1400" b="0" dirty="0" smtClean="0">
                          <a:solidFill>
                            <a:schemeClr val="tx1"/>
                          </a:solidFill>
                        </a:rPr>
                        <a:t>8 (3,1%)</a:t>
                      </a:r>
                      <a:endParaRPr lang="sl-SI" sz="1400" b="0" dirty="0">
                        <a:solidFill>
                          <a:schemeClr val="tx1"/>
                        </a:solidFill>
                      </a:endParaRPr>
                    </a:p>
                  </a:txBody>
                  <a:tcPr/>
                </a:tc>
                <a:tc>
                  <a:txBody>
                    <a:bodyPr/>
                    <a:lstStyle/>
                    <a:p>
                      <a:r>
                        <a:rPr lang="sl-SI" sz="1400" b="0" dirty="0" smtClean="0">
                          <a:solidFill>
                            <a:schemeClr val="tx1"/>
                          </a:solidFill>
                        </a:rPr>
                        <a:t>4 </a:t>
                      </a:r>
                      <a:r>
                        <a:rPr lang="sl-SI" sz="1400" b="1" dirty="0" smtClean="0">
                          <a:solidFill>
                            <a:srgbClr val="00B050"/>
                          </a:solidFill>
                        </a:rPr>
                        <a:t>(1,4%)</a:t>
                      </a:r>
                      <a:endParaRPr lang="sl-SI" sz="1400" b="1" dirty="0">
                        <a:solidFill>
                          <a:srgbClr val="00B050"/>
                        </a:solidFill>
                      </a:endParaRPr>
                    </a:p>
                  </a:txBody>
                  <a:tcPr/>
                </a:tc>
              </a:tr>
              <a:tr h="453938">
                <a:tc>
                  <a:txBody>
                    <a:bodyPr/>
                    <a:lstStyle/>
                    <a:p>
                      <a:r>
                        <a:rPr lang="sl-SI" sz="1400" b="1" dirty="0" smtClean="0"/>
                        <a:t>Stopničasto vime</a:t>
                      </a:r>
                      <a:endParaRPr lang="sl-SI" sz="1400" b="1" dirty="0"/>
                    </a:p>
                  </a:txBody>
                  <a:tcPr/>
                </a:tc>
                <a:tc>
                  <a:txBody>
                    <a:bodyPr/>
                    <a:lstStyle/>
                    <a:p>
                      <a:r>
                        <a:rPr lang="sl-SI" sz="1400" dirty="0" smtClean="0"/>
                        <a:t>7   (4,5%)</a:t>
                      </a:r>
                      <a:endParaRPr lang="sl-SI" sz="1400" dirty="0"/>
                    </a:p>
                  </a:txBody>
                  <a:tcPr/>
                </a:tc>
                <a:tc>
                  <a:txBody>
                    <a:bodyPr/>
                    <a:lstStyle/>
                    <a:p>
                      <a:r>
                        <a:rPr lang="sl-SI" sz="1400" dirty="0" smtClean="0"/>
                        <a:t>12 </a:t>
                      </a:r>
                      <a:r>
                        <a:rPr lang="sl-SI" sz="1400" b="0" dirty="0" smtClean="0">
                          <a:solidFill>
                            <a:srgbClr val="FF0000"/>
                          </a:solidFill>
                        </a:rPr>
                        <a:t>(6,1%)</a:t>
                      </a:r>
                      <a:endParaRPr lang="sl-SI" sz="1400" b="0" dirty="0">
                        <a:solidFill>
                          <a:srgbClr val="FF0000"/>
                        </a:solidFill>
                      </a:endParaRPr>
                    </a:p>
                  </a:txBody>
                  <a:tcPr/>
                </a:tc>
                <a:tc>
                  <a:txBody>
                    <a:bodyPr/>
                    <a:lstStyle/>
                    <a:p>
                      <a:r>
                        <a:rPr lang="sl-SI" sz="1400" dirty="0" smtClean="0"/>
                        <a:t>18 </a:t>
                      </a:r>
                      <a:r>
                        <a:rPr lang="sl-SI" sz="1400" b="0" dirty="0" smtClean="0">
                          <a:solidFill>
                            <a:srgbClr val="FF0000"/>
                          </a:solidFill>
                        </a:rPr>
                        <a:t>(6,4%)</a:t>
                      </a:r>
                      <a:endParaRPr lang="sl-SI" sz="1400" b="0" dirty="0">
                        <a:solidFill>
                          <a:srgbClr val="FF0000"/>
                        </a:solidFill>
                      </a:endParaRPr>
                    </a:p>
                  </a:txBody>
                  <a:tcPr/>
                </a:tc>
                <a:tc>
                  <a:txBody>
                    <a:bodyPr/>
                    <a:lstStyle/>
                    <a:p>
                      <a:r>
                        <a:rPr lang="sl-SI" sz="1400" b="0" dirty="0" smtClean="0">
                          <a:solidFill>
                            <a:schemeClr val="tx1"/>
                          </a:solidFill>
                        </a:rPr>
                        <a:t>12 (4,1%)</a:t>
                      </a:r>
                      <a:endParaRPr lang="sl-SI" sz="1400" b="0" dirty="0">
                        <a:solidFill>
                          <a:schemeClr val="tx1"/>
                        </a:solidFill>
                      </a:endParaRPr>
                    </a:p>
                  </a:txBody>
                  <a:tcPr/>
                </a:tc>
                <a:tc>
                  <a:txBody>
                    <a:bodyPr/>
                    <a:lstStyle/>
                    <a:p>
                      <a:r>
                        <a:rPr lang="sl-SI" sz="1400" b="0" dirty="0" smtClean="0">
                          <a:solidFill>
                            <a:schemeClr val="tx1"/>
                          </a:solidFill>
                        </a:rPr>
                        <a:t>10 (3,8%)</a:t>
                      </a:r>
                      <a:endParaRPr lang="sl-SI" sz="1400" b="0" dirty="0">
                        <a:solidFill>
                          <a:schemeClr val="tx1"/>
                        </a:solidFill>
                      </a:endParaRPr>
                    </a:p>
                  </a:txBody>
                  <a:tcPr/>
                </a:tc>
                <a:tc>
                  <a:txBody>
                    <a:bodyPr/>
                    <a:lstStyle/>
                    <a:p>
                      <a:r>
                        <a:rPr lang="sl-SI" sz="1400" b="0" dirty="0" smtClean="0">
                          <a:solidFill>
                            <a:schemeClr val="tx1"/>
                          </a:solidFill>
                        </a:rPr>
                        <a:t>20 </a:t>
                      </a:r>
                      <a:r>
                        <a:rPr lang="sl-SI" sz="1400" b="0" dirty="0" smtClean="0">
                          <a:solidFill>
                            <a:srgbClr val="FF0000"/>
                          </a:solidFill>
                        </a:rPr>
                        <a:t>(7,2%)</a:t>
                      </a:r>
                      <a:endParaRPr lang="sl-SI" sz="1400" b="0" dirty="0">
                        <a:solidFill>
                          <a:srgbClr val="FF0000"/>
                        </a:solidFill>
                      </a:endParaRPr>
                    </a:p>
                  </a:txBody>
                  <a:tcPr/>
                </a:tc>
              </a:tr>
              <a:tr h="296997">
                <a:tc>
                  <a:txBody>
                    <a:bodyPr/>
                    <a:lstStyle/>
                    <a:p>
                      <a:r>
                        <a:rPr lang="sl-SI" sz="1400" b="1" dirty="0" err="1" smtClean="0">
                          <a:solidFill>
                            <a:srgbClr val="FF0000"/>
                          </a:solidFill>
                        </a:rPr>
                        <a:t>Paseski</a:t>
                      </a:r>
                      <a:endParaRPr lang="sl-SI" sz="1400" b="1" dirty="0">
                        <a:solidFill>
                          <a:srgbClr val="00B050"/>
                        </a:solidFill>
                      </a:endParaRPr>
                    </a:p>
                  </a:txBody>
                  <a:tcPr/>
                </a:tc>
                <a:tc>
                  <a:txBody>
                    <a:bodyPr/>
                    <a:lstStyle/>
                    <a:p>
                      <a:r>
                        <a:rPr lang="sl-SI" sz="1400" b="1" dirty="0" smtClean="0"/>
                        <a:t>56</a:t>
                      </a:r>
                      <a:r>
                        <a:rPr lang="sl-SI" sz="1400" dirty="0" smtClean="0"/>
                        <a:t> </a:t>
                      </a:r>
                      <a:r>
                        <a:rPr lang="sl-SI" sz="1400" b="1" dirty="0" smtClean="0">
                          <a:solidFill>
                            <a:srgbClr val="FF0000"/>
                          </a:solidFill>
                        </a:rPr>
                        <a:t>(36,1%)</a:t>
                      </a:r>
                      <a:endParaRPr lang="sl-SI" sz="1400" b="1" dirty="0">
                        <a:solidFill>
                          <a:srgbClr val="FF0000"/>
                        </a:solidFill>
                      </a:endParaRPr>
                    </a:p>
                  </a:txBody>
                  <a:tcPr/>
                </a:tc>
                <a:tc>
                  <a:txBody>
                    <a:bodyPr/>
                    <a:lstStyle/>
                    <a:p>
                      <a:r>
                        <a:rPr lang="sl-SI" sz="1400" b="1" dirty="0" smtClean="0"/>
                        <a:t>48</a:t>
                      </a:r>
                      <a:r>
                        <a:rPr lang="sl-SI" sz="1400" dirty="0" smtClean="0"/>
                        <a:t> </a:t>
                      </a:r>
                      <a:r>
                        <a:rPr lang="sl-SI" sz="1400" b="1" dirty="0" smtClean="0">
                          <a:solidFill>
                            <a:srgbClr val="FF0000"/>
                          </a:solidFill>
                        </a:rPr>
                        <a:t>(24,5%)</a:t>
                      </a:r>
                      <a:endParaRPr lang="sl-SI" sz="1400" b="1" dirty="0">
                        <a:solidFill>
                          <a:srgbClr val="FF0000"/>
                        </a:solidFill>
                      </a:endParaRPr>
                    </a:p>
                  </a:txBody>
                  <a:tcPr/>
                </a:tc>
                <a:tc>
                  <a:txBody>
                    <a:bodyPr/>
                    <a:lstStyle/>
                    <a:p>
                      <a:r>
                        <a:rPr lang="sl-SI" sz="1400" dirty="0" smtClean="0"/>
                        <a:t>92 </a:t>
                      </a:r>
                      <a:r>
                        <a:rPr lang="sl-SI" sz="1400" b="1" dirty="0" smtClean="0">
                          <a:solidFill>
                            <a:srgbClr val="FF0000"/>
                          </a:solidFill>
                        </a:rPr>
                        <a:t>(32,6%)</a:t>
                      </a:r>
                      <a:endParaRPr lang="sl-SI" sz="1400" b="1" dirty="0">
                        <a:solidFill>
                          <a:srgbClr val="FF0000"/>
                        </a:solidFill>
                      </a:endParaRPr>
                    </a:p>
                  </a:txBody>
                  <a:tcPr/>
                </a:tc>
                <a:tc>
                  <a:txBody>
                    <a:bodyPr/>
                    <a:lstStyle/>
                    <a:p>
                      <a:r>
                        <a:rPr lang="sl-SI" sz="1400" b="1" dirty="0" smtClean="0">
                          <a:solidFill>
                            <a:schemeClr val="tx1"/>
                          </a:solidFill>
                        </a:rPr>
                        <a:t>85</a:t>
                      </a:r>
                      <a:r>
                        <a:rPr lang="sl-SI" sz="1400" b="1" dirty="0" smtClean="0">
                          <a:solidFill>
                            <a:srgbClr val="FF0000"/>
                          </a:solidFill>
                        </a:rPr>
                        <a:t> (29,3%)</a:t>
                      </a:r>
                      <a:endParaRPr lang="sl-SI" sz="1400" b="1" dirty="0">
                        <a:solidFill>
                          <a:srgbClr val="FF0000"/>
                        </a:solidFill>
                      </a:endParaRPr>
                    </a:p>
                  </a:txBody>
                  <a:tcPr/>
                </a:tc>
                <a:tc>
                  <a:txBody>
                    <a:bodyPr/>
                    <a:lstStyle/>
                    <a:p>
                      <a:r>
                        <a:rPr lang="sl-SI" sz="1400" b="1" dirty="0" smtClean="0">
                          <a:solidFill>
                            <a:schemeClr val="tx1"/>
                          </a:solidFill>
                        </a:rPr>
                        <a:t>66</a:t>
                      </a:r>
                      <a:r>
                        <a:rPr lang="sl-SI" sz="1400" b="1" dirty="0" smtClean="0">
                          <a:solidFill>
                            <a:srgbClr val="FF0000"/>
                          </a:solidFill>
                        </a:rPr>
                        <a:t> (25,2%)</a:t>
                      </a:r>
                      <a:endParaRPr lang="sl-SI" sz="1400" b="1" dirty="0">
                        <a:solidFill>
                          <a:srgbClr val="FF0000"/>
                        </a:solidFill>
                      </a:endParaRPr>
                    </a:p>
                  </a:txBody>
                  <a:tcPr/>
                </a:tc>
                <a:tc>
                  <a:txBody>
                    <a:bodyPr/>
                    <a:lstStyle/>
                    <a:p>
                      <a:r>
                        <a:rPr lang="sl-SI" sz="1400" b="1" dirty="0" smtClean="0">
                          <a:solidFill>
                            <a:schemeClr val="tx1"/>
                          </a:solidFill>
                        </a:rPr>
                        <a:t>83</a:t>
                      </a:r>
                      <a:r>
                        <a:rPr lang="sl-SI" sz="1400" b="1" dirty="0" smtClean="0">
                          <a:solidFill>
                            <a:srgbClr val="FF0000"/>
                          </a:solidFill>
                        </a:rPr>
                        <a:t> (30,1%)</a:t>
                      </a:r>
                      <a:endParaRPr lang="sl-SI" sz="1400" b="1" dirty="0">
                        <a:solidFill>
                          <a:srgbClr val="FF0000"/>
                        </a:solidFill>
                      </a:endParaRPr>
                    </a:p>
                  </a:txBody>
                  <a:tcPr/>
                </a:tc>
              </a:tr>
              <a:tr h="296997">
                <a:tc>
                  <a:txBody>
                    <a:bodyPr/>
                    <a:lstStyle/>
                    <a:p>
                      <a:r>
                        <a:rPr lang="sl-SI" sz="1400" b="1" dirty="0" err="1" smtClean="0">
                          <a:solidFill>
                            <a:srgbClr val="00B050"/>
                          </a:solidFill>
                        </a:rPr>
                        <a:t>Medseski</a:t>
                      </a:r>
                      <a:endParaRPr lang="sl-SI" sz="1400" b="1" dirty="0">
                        <a:solidFill>
                          <a:srgbClr val="00B050"/>
                        </a:solidFill>
                      </a:endParaRPr>
                    </a:p>
                  </a:txBody>
                  <a:tcPr/>
                </a:tc>
                <a:tc>
                  <a:txBody>
                    <a:bodyPr/>
                    <a:lstStyle/>
                    <a:p>
                      <a:r>
                        <a:rPr lang="sl-SI" sz="1400" dirty="0" smtClean="0"/>
                        <a:t>2   </a:t>
                      </a:r>
                      <a:r>
                        <a:rPr lang="sl-SI" sz="1400" b="1" dirty="0" smtClean="0">
                          <a:solidFill>
                            <a:srgbClr val="00B050"/>
                          </a:solidFill>
                        </a:rPr>
                        <a:t>(1,3%)</a:t>
                      </a:r>
                      <a:endParaRPr lang="sl-SI" sz="1400" b="1" dirty="0">
                        <a:solidFill>
                          <a:srgbClr val="00B050"/>
                        </a:solidFill>
                      </a:endParaRPr>
                    </a:p>
                  </a:txBody>
                  <a:tcPr/>
                </a:tc>
                <a:tc>
                  <a:txBody>
                    <a:bodyPr/>
                    <a:lstStyle/>
                    <a:p>
                      <a:r>
                        <a:rPr lang="sl-SI" sz="1400" dirty="0" smtClean="0"/>
                        <a:t>5 </a:t>
                      </a:r>
                      <a:r>
                        <a:rPr lang="sl-SI" sz="1400" b="0" dirty="0" smtClean="0">
                          <a:solidFill>
                            <a:schemeClr val="tx1"/>
                          </a:solidFill>
                        </a:rPr>
                        <a:t>(2,6%)</a:t>
                      </a:r>
                      <a:endParaRPr lang="sl-SI" sz="1400" b="0" dirty="0">
                        <a:solidFill>
                          <a:schemeClr val="tx1"/>
                        </a:solidFill>
                      </a:endParaRPr>
                    </a:p>
                  </a:txBody>
                  <a:tcPr/>
                </a:tc>
                <a:tc>
                  <a:txBody>
                    <a:bodyPr/>
                    <a:lstStyle/>
                    <a:p>
                      <a:r>
                        <a:rPr lang="sl-SI" sz="1400" dirty="0" smtClean="0"/>
                        <a:t>3   </a:t>
                      </a:r>
                      <a:r>
                        <a:rPr lang="sl-SI" sz="1400" b="1" dirty="0" smtClean="0">
                          <a:solidFill>
                            <a:srgbClr val="00B050"/>
                          </a:solidFill>
                        </a:rPr>
                        <a:t>(1,1%)</a:t>
                      </a:r>
                      <a:endParaRPr lang="sl-SI" sz="1400" b="1" dirty="0">
                        <a:solidFill>
                          <a:srgbClr val="00B050"/>
                        </a:solidFill>
                      </a:endParaRPr>
                    </a:p>
                  </a:txBody>
                  <a:tcPr/>
                </a:tc>
                <a:tc>
                  <a:txBody>
                    <a:bodyPr/>
                    <a:lstStyle/>
                    <a:p>
                      <a:r>
                        <a:rPr lang="sl-SI" sz="1400" b="0" dirty="0" smtClean="0">
                          <a:solidFill>
                            <a:schemeClr val="tx1"/>
                          </a:solidFill>
                        </a:rPr>
                        <a:t>6</a:t>
                      </a:r>
                      <a:r>
                        <a:rPr lang="sl-SI" sz="1400" b="1" dirty="0" smtClean="0">
                          <a:solidFill>
                            <a:srgbClr val="00B050"/>
                          </a:solidFill>
                        </a:rPr>
                        <a:t> (2,0%)</a:t>
                      </a:r>
                      <a:endParaRPr lang="sl-SI" sz="1400" b="1" dirty="0">
                        <a:solidFill>
                          <a:srgbClr val="00B050"/>
                        </a:solidFill>
                      </a:endParaRPr>
                    </a:p>
                  </a:txBody>
                  <a:tcPr/>
                </a:tc>
                <a:tc>
                  <a:txBody>
                    <a:bodyPr/>
                    <a:lstStyle/>
                    <a:p>
                      <a:r>
                        <a:rPr lang="sl-SI" sz="1400" b="0" dirty="0" smtClean="0">
                          <a:solidFill>
                            <a:schemeClr val="tx1"/>
                          </a:solidFill>
                        </a:rPr>
                        <a:t>1</a:t>
                      </a:r>
                      <a:r>
                        <a:rPr lang="sl-SI" sz="1400" b="1" dirty="0" smtClean="0">
                          <a:solidFill>
                            <a:srgbClr val="00B050"/>
                          </a:solidFill>
                        </a:rPr>
                        <a:t> (0,4%)</a:t>
                      </a:r>
                      <a:endParaRPr lang="sl-SI" sz="1400" b="1" dirty="0">
                        <a:solidFill>
                          <a:srgbClr val="00B050"/>
                        </a:solidFill>
                      </a:endParaRPr>
                    </a:p>
                  </a:txBody>
                  <a:tcPr/>
                </a:tc>
                <a:tc>
                  <a:txBody>
                    <a:bodyPr/>
                    <a:lstStyle/>
                    <a:p>
                      <a:r>
                        <a:rPr lang="sl-SI" sz="1400" b="0" dirty="0" smtClean="0">
                          <a:solidFill>
                            <a:schemeClr val="tx1"/>
                          </a:solidFill>
                        </a:rPr>
                        <a:t>3</a:t>
                      </a:r>
                      <a:r>
                        <a:rPr lang="sl-SI" sz="1400" b="1" dirty="0" smtClean="0">
                          <a:solidFill>
                            <a:srgbClr val="00B050"/>
                          </a:solidFill>
                        </a:rPr>
                        <a:t> (1,1%)</a:t>
                      </a:r>
                      <a:endParaRPr lang="sl-SI" sz="1400" b="1" dirty="0">
                        <a:solidFill>
                          <a:srgbClr val="00B050"/>
                        </a:solidFill>
                      </a:endParaRPr>
                    </a:p>
                  </a:txBody>
                  <a:tcPr/>
                </a:tc>
              </a:tr>
              <a:tr h="296997">
                <a:tc>
                  <a:txBody>
                    <a:bodyPr/>
                    <a:lstStyle/>
                    <a:p>
                      <a:r>
                        <a:rPr lang="sl-SI" sz="1400" b="1" dirty="0" smtClean="0">
                          <a:solidFill>
                            <a:srgbClr val="00B050"/>
                          </a:solidFill>
                        </a:rPr>
                        <a:t>Priseski</a:t>
                      </a:r>
                      <a:endParaRPr lang="sl-SI" sz="1400" b="1" dirty="0">
                        <a:solidFill>
                          <a:srgbClr val="00B050"/>
                        </a:solidFill>
                      </a:endParaRPr>
                    </a:p>
                  </a:txBody>
                  <a:tcPr/>
                </a:tc>
                <a:tc>
                  <a:txBody>
                    <a:bodyPr/>
                    <a:lstStyle/>
                    <a:p>
                      <a:r>
                        <a:rPr lang="sl-SI" sz="1400" dirty="0" smtClean="0"/>
                        <a:t>1   </a:t>
                      </a:r>
                      <a:r>
                        <a:rPr lang="sl-SI" sz="1400" b="1" dirty="0" smtClean="0">
                          <a:solidFill>
                            <a:srgbClr val="00B050"/>
                          </a:solidFill>
                        </a:rPr>
                        <a:t>(0,6%)</a:t>
                      </a:r>
                      <a:endParaRPr lang="sl-SI" sz="1400" b="1" dirty="0">
                        <a:solidFill>
                          <a:srgbClr val="00B050"/>
                        </a:solidFill>
                      </a:endParaRPr>
                    </a:p>
                  </a:txBody>
                  <a:tcPr/>
                </a:tc>
                <a:tc>
                  <a:txBody>
                    <a:bodyPr/>
                    <a:lstStyle/>
                    <a:p>
                      <a:r>
                        <a:rPr lang="sl-SI" sz="1400" dirty="0" smtClean="0"/>
                        <a:t>1 </a:t>
                      </a:r>
                      <a:r>
                        <a:rPr lang="sl-SI" sz="1400" b="1" dirty="0" smtClean="0">
                          <a:solidFill>
                            <a:srgbClr val="00B050"/>
                          </a:solidFill>
                        </a:rPr>
                        <a:t>(0,5%)</a:t>
                      </a:r>
                      <a:endParaRPr lang="sl-SI" sz="1400" b="1" dirty="0">
                        <a:solidFill>
                          <a:srgbClr val="00B050"/>
                        </a:solidFill>
                      </a:endParaRPr>
                    </a:p>
                  </a:txBody>
                  <a:tcPr/>
                </a:tc>
                <a:tc>
                  <a:txBody>
                    <a:bodyPr/>
                    <a:lstStyle/>
                    <a:p>
                      <a:r>
                        <a:rPr lang="sl-SI" sz="1400" dirty="0" smtClean="0"/>
                        <a:t>3   </a:t>
                      </a:r>
                      <a:r>
                        <a:rPr lang="sl-SI" sz="1400" b="1" dirty="0" smtClean="0">
                          <a:solidFill>
                            <a:srgbClr val="00B050"/>
                          </a:solidFill>
                        </a:rPr>
                        <a:t>(1,1%)</a:t>
                      </a:r>
                      <a:endParaRPr lang="sl-SI" sz="1400" b="1" dirty="0">
                        <a:solidFill>
                          <a:srgbClr val="00B050"/>
                        </a:solidFill>
                      </a:endParaRPr>
                    </a:p>
                  </a:txBody>
                  <a:tcPr/>
                </a:tc>
                <a:tc>
                  <a:txBody>
                    <a:bodyPr/>
                    <a:lstStyle/>
                    <a:p>
                      <a:r>
                        <a:rPr lang="sl-SI" sz="1400" b="0" dirty="0" smtClean="0">
                          <a:solidFill>
                            <a:schemeClr val="tx1"/>
                          </a:solidFill>
                        </a:rPr>
                        <a:t>3</a:t>
                      </a:r>
                      <a:r>
                        <a:rPr lang="sl-SI" sz="1400" dirty="0" smtClean="0">
                          <a:solidFill>
                            <a:schemeClr val="tx1"/>
                          </a:solidFill>
                        </a:rPr>
                        <a:t> </a:t>
                      </a:r>
                      <a:r>
                        <a:rPr lang="sl-SI" sz="1400" b="1" dirty="0" smtClean="0">
                          <a:solidFill>
                            <a:srgbClr val="00B050"/>
                          </a:solidFill>
                        </a:rPr>
                        <a:t>(1,0%)</a:t>
                      </a:r>
                      <a:endParaRPr lang="sl-SI" sz="1400" b="1" dirty="0">
                        <a:solidFill>
                          <a:srgbClr val="00B050"/>
                        </a:solidFill>
                      </a:endParaRPr>
                    </a:p>
                  </a:txBody>
                  <a:tcPr/>
                </a:tc>
                <a:tc>
                  <a:txBody>
                    <a:bodyPr/>
                    <a:lstStyle/>
                    <a:p>
                      <a:r>
                        <a:rPr lang="sl-SI" sz="1400" b="0" dirty="0" smtClean="0">
                          <a:solidFill>
                            <a:schemeClr val="tx1"/>
                          </a:solidFill>
                        </a:rPr>
                        <a:t>4</a:t>
                      </a:r>
                      <a:r>
                        <a:rPr lang="sl-SI" sz="1400" dirty="0" smtClean="0">
                          <a:solidFill>
                            <a:schemeClr val="tx1"/>
                          </a:solidFill>
                        </a:rPr>
                        <a:t> </a:t>
                      </a:r>
                      <a:r>
                        <a:rPr lang="sl-SI" sz="1400" b="1" dirty="0" smtClean="0">
                          <a:solidFill>
                            <a:srgbClr val="00B050"/>
                          </a:solidFill>
                        </a:rPr>
                        <a:t>(1,5%)</a:t>
                      </a:r>
                      <a:endParaRPr lang="sl-SI" sz="1400" b="1" dirty="0">
                        <a:solidFill>
                          <a:srgbClr val="00B050"/>
                        </a:solidFill>
                      </a:endParaRPr>
                    </a:p>
                  </a:txBody>
                  <a:tcPr/>
                </a:tc>
                <a:tc>
                  <a:txBody>
                    <a:bodyPr/>
                    <a:lstStyle/>
                    <a:p>
                      <a:r>
                        <a:rPr lang="sl-SI" sz="1400" b="0" dirty="0" smtClean="0">
                          <a:solidFill>
                            <a:schemeClr val="tx1"/>
                          </a:solidFill>
                        </a:rPr>
                        <a:t>8</a:t>
                      </a:r>
                      <a:r>
                        <a:rPr lang="sl-SI" sz="1400" b="1" dirty="0" smtClean="0">
                          <a:solidFill>
                            <a:srgbClr val="00B050"/>
                          </a:solidFill>
                        </a:rPr>
                        <a:t> </a:t>
                      </a:r>
                      <a:r>
                        <a:rPr lang="sl-SI" sz="1400" b="0" dirty="0" smtClean="0">
                          <a:solidFill>
                            <a:schemeClr val="tx1"/>
                          </a:solidFill>
                        </a:rPr>
                        <a:t>(2,9%)</a:t>
                      </a:r>
                      <a:endParaRPr lang="sl-SI" sz="1400" b="0" dirty="0">
                        <a:solidFill>
                          <a:schemeClr val="tx1"/>
                        </a:solidFill>
                      </a:endParaRPr>
                    </a:p>
                  </a:txBody>
                  <a:tcPr/>
                </a:tc>
              </a:tr>
              <a:tr h="296997">
                <a:tc>
                  <a:txBody>
                    <a:bodyPr/>
                    <a:lstStyle/>
                    <a:p>
                      <a:r>
                        <a:rPr lang="sl-SI" sz="1400" b="1" dirty="0" smtClean="0">
                          <a:solidFill>
                            <a:schemeClr val="tx1"/>
                          </a:solidFill>
                        </a:rPr>
                        <a:t>Lijakasti seski</a:t>
                      </a:r>
                      <a:endParaRPr lang="sl-SI" sz="1400" b="1" dirty="0">
                        <a:solidFill>
                          <a:schemeClr val="tx1"/>
                        </a:solidFill>
                      </a:endParaRPr>
                    </a:p>
                  </a:txBody>
                  <a:tcPr/>
                </a:tc>
                <a:tc>
                  <a:txBody>
                    <a:bodyPr/>
                    <a:lstStyle/>
                    <a:p>
                      <a:r>
                        <a:rPr lang="sl-SI" sz="1400" dirty="0" smtClean="0"/>
                        <a:t>4   </a:t>
                      </a:r>
                      <a:r>
                        <a:rPr lang="sl-SI" sz="1400" b="0" dirty="0" smtClean="0">
                          <a:solidFill>
                            <a:schemeClr val="tx1"/>
                          </a:solidFill>
                        </a:rPr>
                        <a:t>(2,6%)</a:t>
                      </a:r>
                      <a:endParaRPr lang="sl-SI" sz="1400" b="0" dirty="0">
                        <a:solidFill>
                          <a:schemeClr val="tx1"/>
                        </a:solidFill>
                      </a:endParaRPr>
                    </a:p>
                  </a:txBody>
                  <a:tcPr/>
                </a:tc>
                <a:tc>
                  <a:txBody>
                    <a:bodyPr/>
                    <a:lstStyle/>
                    <a:p>
                      <a:r>
                        <a:rPr lang="sl-SI" sz="1400" dirty="0" smtClean="0"/>
                        <a:t>4 </a:t>
                      </a:r>
                      <a:r>
                        <a:rPr lang="sl-SI" sz="1400" b="1" dirty="0" smtClean="0">
                          <a:solidFill>
                            <a:srgbClr val="00B050"/>
                          </a:solidFill>
                        </a:rPr>
                        <a:t>(2,0%)</a:t>
                      </a:r>
                      <a:endParaRPr lang="sl-SI" sz="1400" b="1" dirty="0">
                        <a:solidFill>
                          <a:srgbClr val="00B050"/>
                        </a:solidFill>
                      </a:endParaRPr>
                    </a:p>
                  </a:txBody>
                  <a:tcPr/>
                </a:tc>
                <a:tc>
                  <a:txBody>
                    <a:bodyPr/>
                    <a:lstStyle/>
                    <a:p>
                      <a:r>
                        <a:rPr lang="sl-SI" sz="1400" b="1" dirty="0" smtClean="0"/>
                        <a:t>31</a:t>
                      </a:r>
                      <a:r>
                        <a:rPr lang="sl-SI" sz="1400" dirty="0" smtClean="0"/>
                        <a:t> </a:t>
                      </a:r>
                      <a:r>
                        <a:rPr lang="sl-SI" sz="1400" b="1" dirty="0" smtClean="0">
                          <a:solidFill>
                            <a:srgbClr val="FF0000"/>
                          </a:solidFill>
                        </a:rPr>
                        <a:t>(10,9%)</a:t>
                      </a:r>
                      <a:endParaRPr lang="sl-SI" sz="1400" b="1" dirty="0">
                        <a:solidFill>
                          <a:srgbClr val="FF0000"/>
                        </a:solidFill>
                      </a:endParaRPr>
                    </a:p>
                  </a:txBody>
                  <a:tcPr/>
                </a:tc>
                <a:tc>
                  <a:txBody>
                    <a:bodyPr/>
                    <a:lstStyle/>
                    <a:p>
                      <a:r>
                        <a:rPr lang="sl-SI" sz="1400" b="1" dirty="0" smtClean="0">
                          <a:solidFill>
                            <a:schemeClr val="tx1"/>
                          </a:solidFill>
                        </a:rPr>
                        <a:t>14</a:t>
                      </a:r>
                      <a:r>
                        <a:rPr lang="sl-SI" sz="1400" b="0" dirty="0" smtClean="0">
                          <a:solidFill>
                            <a:schemeClr val="tx1"/>
                          </a:solidFill>
                        </a:rPr>
                        <a:t> (4,8%)</a:t>
                      </a:r>
                      <a:endParaRPr lang="sl-SI" sz="1400" b="0" dirty="0">
                        <a:solidFill>
                          <a:schemeClr val="tx1"/>
                        </a:solidFill>
                      </a:endParaRPr>
                    </a:p>
                  </a:txBody>
                  <a:tcPr/>
                </a:tc>
                <a:tc>
                  <a:txBody>
                    <a:bodyPr/>
                    <a:lstStyle/>
                    <a:p>
                      <a:r>
                        <a:rPr lang="sl-SI" sz="1400" b="1" dirty="0" smtClean="0">
                          <a:solidFill>
                            <a:schemeClr val="tx1"/>
                          </a:solidFill>
                        </a:rPr>
                        <a:t>8</a:t>
                      </a:r>
                      <a:r>
                        <a:rPr lang="sl-SI" sz="1400" b="0" dirty="0" smtClean="0">
                          <a:solidFill>
                            <a:schemeClr val="tx1"/>
                          </a:solidFill>
                        </a:rPr>
                        <a:t> (3,1%)</a:t>
                      </a:r>
                      <a:endParaRPr lang="sl-SI" sz="1400" b="0" dirty="0">
                        <a:solidFill>
                          <a:schemeClr val="tx1"/>
                        </a:solidFill>
                      </a:endParaRPr>
                    </a:p>
                  </a:txBody>
                  <a:tcPr/>
                </a:tc>
                <a:tc>
                  <a:txBody>
                    <a:bodyPr/>
                    <a:lstStyle/>
                    <a:p>
                      <a:r>
                        <a:rPr lang="sl-SI" sz="1400" b="0" dirty="0" smtClean="0">
                          <a:solidFill>
                            <a:schemeClr val="tx1"/>
                          </a:solidFill>
                        </a:rPr>
                        <a:t>7 (2,5%)</a:t>
                      </a:r>
                      <a:endParaRPr lang="sl-SI" sz="1400" b="0" dirty="0">
                        <a:solidFill>
                          <a:schemeClr val="tx1"/>
                        </a:solidFill>
                      </a:endParaRPr>
                    </a:p>
                  </a:txBody>
                  <a:tcPr/>
                </a:tc>
              </a:tr>
              <a:tr h="453938">
                <a:tc>
                  <a:txBody>
                    <a:bodyPr/>
                    <a:lstStyle/>
                    <a:p>
                      <a:r>
                        <a:rPr lang="sl-SI" sz="1400" b="0" dirty="0" smtClean="0">
                          <a:solidFill>
                            <a:srgbClr val="FF0000"/>
                          </a:solidFill>
                        </a:rPr>
                        <a:t>Stran štrleči seski</a:t>
                      </a:r>
                      <a:endParaRPr lang="sl-SI" sz="1400" b="0" dirty="0">
                        <a:solidFill>
                          <a:srgbClr val="FF0000"/>
                        </a:solidFill>
                      </a:endParaRPr>
                    </a:p>
                  </a:txBody>
                  <a:tcPr/>
                </a:tc>
                <a:tc>
                  <a:txBody>
                    <a:bodyPr/>
                    <a:lstStyle/>
                    <a:p>
                      <a:r>
                        <a:rPr lang="sl-SI" sz="1400" dirty="0" smtClean="0"/>
                        <a:t>9   </a:t>
                      </a:r>
                      <a:r>
                        <a:rPr lang="sl-SI" sz="1400" dirty="0" smtClean="0">
                          <a:solidFill>
                            <a:srgbClr val="FF0000"/>
                          </a:solidFill>
                        </a:rPr>
                        <a:t>(5,8%)</a:t>
                      </a:r>
                      <a:endParaRPr lang="sl-SI" sz="1400" dirty="0">
                        <a:solidFill>
                          <a:srgbClr val="FF0000"/>
                        </a:solidFill>
                      </a:endParaRPr>
                    </a:p>
                  </a:txBody>
                  <a:tcPr/>
                </a:tc>
                <a:tc>
                  <a:txBody>
                    <a:bodyPr/>
                    <a:lstStyle/>
                    <a:p>
                      <a:r>
                        <a:rPr lang="sl-SI" sz="1400" dirty="0" smtClean="0"/>
                        <a:t>10 </a:t>
                      </a:r>
                      <a:r>
                        <a:rPr lang="sl-SI" sz="1400" dirty="0" smtClean="0">
                          <a:solidFill>
                            <a:srgbClr val="FF0000"/>
                          </a:solidFill>
                        </a:rPr>
                        <a:t>(5,1%)</a:t>
                      </a:r>
                      <a:endParaRPr lang="sl-SI" sz="1400" dirty="0">
                        <a:solidFill>
                          <a:srgbClr val="FF0000"/>
                        </a:solidFill>
                      </a:endParaRPr>
                    </a:p>
                  </a:txBody>
                  <a:tcPr/>
                </a:tc>
                <a:tc>
                  <a:txBody>
                    <a:bodyPr/>
                    <a:lstStyle/>
                    <a:p>
                      <a:r>
                        <a:rPr lang="sl-SI" sz="1400" b="1" dirty="0" smtClean="0"/>
                        <a:t>64</a:t>
                      </a:r>
                      <a:r>
                        <a:rPr lang="sl-SI" sz="1400" dirty="0" smtClean="0"/>
                        <a:t> </a:t>
                      </a:r>
                      <a:r>
                        <a:rPr lang="sl-SI" sz="1400" b="1" dirty="0" smtClean="0">
                          <a:solidFill>
                            <a:srgbClr val="FF0000"/>
                          </a:solidFill>
                        </a:rPr>
                        <a:t>(22,7%)</a:t>
                      </a:r>
                      <a:endParaRPr lang="sl-SI" sz="1400" b="1" dirty="0">
                        <a:solidFill>
                          <a:srgbClr val="FF0000"/>
                        </a:solidFill>
                      </a:endParaRPr>
                    </a:p>
                  </a:txBody>
                  <a:tcPr/>
                </a:tc>
                <a:tc>
                  <a:txBody>
                    <a:bodyPr/>
                    <a:lstStyle/>
                    <a:p>
                      <a:r>
                        <a:rPr lang="sl-SI" sz="1400" b="1" dirty="0" smtClean="0">
                          <a:solidFill>
                            <a:schemeClr val="tx1"/>
                          </a:solidFill>
                        </a:rPr>
                        <a:t>40</a:t>
                      </a:r>
                      <a:r>
                        <a:rPr lang="sl-SI" sz="1400" b="1" dirty="0" smtClean="0">
                          <a:solidFill>
                            <a:srgbClr val="FF0000"/>
                          </a:solidFill>
                        </a:rPr>
                        <a:t> (13,7%)</a:t>
                      </a:r>
                      <a:endParaRPr lang="sl-SI" sz="1400" b="1" dirty="0">
                        <a:solidFill>
                          <a:srgbClr val="FF0000"/>
                        </a:solidFill>
                      </a:endParaRPr>
                    </a:p>
                  </a:txBody>
                  <a:tcPr/>
                </a:tc>
                <a:tc>
                  <a:txBody>
                    <a:bodyPr/>
                    <a:lstStyle/>
                    <a:p>
                      <a:r>
                        <a:rPr lang="sl-SI" sz="1400" b="1" dirty="0" smtClean="0">
                          <a:solidFill>
                            <a:schemeClr val="tx1"/>
                          </a:solidFill>
                        </a:rPr>
                        <a:t>18</a:t>
                      </a:r>
                      <a:r>
                        <a:rPr lang="sl-SI" sz="1400" b="1" dirty="0" smtClean="0">
                          <a:solidFill>
                            <a:srgbClr val="FF0000"/>
                          </a:solidFill>
                        </a:rPr>
                        <a:t> </a:t>
                      </a:r>
                      <a:r>
                        <a:rPr lang="sl-SI" sz="1400" b="0" dirty="0" smtClean="0">
                          <a:solidFill>
                            <a:srgbClr val="FF0000"/>
                          </a:solidFill>
                        </a:rPr>
                        <a:t>(6,9%)</a:t>
                      </a:r>
                      <a:endParaRPr lang="sl-SI" sz="1400" b="0" dirty="0">
                        <a:solidFill>
                          <a:srgbClr val="FF0000"/>
                        </a:solidFill>
                      </a:endParaRPr>
                    </a:p>
                  </a:txBody>
                  <a:tcPr/>
                </a:tc>
                <a:tc>
                  <a:txBody>
                    <a:bodyPr/>
                    <a:lstStyle/>
                    <a:p>
                      <a:r>
                        <a:rPr lang="sl-SI" sz="1400" b="1" dirty="0" smtClean="0">
                          <a:solidFill>
                            <a:schemeClr val="tx1"/>
                          </a:solidFill>
                        </a:rPr>
                        <a:t>33</a:t>
                      </a:r>
                      <a:r>
                        <a:rPr lang="sl-SI" sz="1400" b="0" dirty="0" smtClean="0">
                          <a:solidFill>
                            <a:srgbClr val="FF0000"/>
                          </a:solidFill>
                        </a:rPr>
                        <a:t> </a:t>
                      </a:r>
                      <a:r>
                        <a:rPr lang="sl-SI" sz="1400" b="1" dirty="0" smtClean="0">
                          <a:solidFill>
                            <a:srgbClr val="FF0000"/>
                          </a:solidFill>
                        </a:rPr>
                        <a:t>(11,9%)</a:t>
                      </a:r>
                      <a:endParaRPr lang="sl-SI" sz="1400" b="1" dirty="0">
                        <a:solidFill>
                          <a:srgbClr val="FF0000"/>
                        </a:solidFill>
                      </a:endParaRPr>
                    </a:p>
                  </a:txBody>
                  <a:tcPr/>
                </a:tc>
              </a:tr>
            </a:tbl>
          </a:graphicData>
        </a:graphic>
      </p:graphicFrame>
    </p:spTree>
    <p:extLst>
      <p:ext uri="{BB962C8B-B14F-4D97-AF65-F5344CB8AC3E}">
        <p14:creationId xmlns:p14="http://schemas.microsoft.com/office/powerpoint/2010/main" val="3763995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27584" y="404664"/>
            <a:ext cx="7772400" cy="938535"/>
          </a:xfrm>
        </p:spPr>
        <p:txBody>
          <a:bodyPr>
            <a:normAutofit fontScale="90000"/>
          </a:bodyPr>
          <a:lstStyle/>
          <a:p>
            <a:r>
              <a:rPr lang="sl-SI" sz="3200" b="1" dirty="0">
                <a:solidFill>
                  <a:prstClr val="black"/>
                </a:solidFill>
              </a:rPr>
              <a:t>SEZNAM BIKOVSKIH MATER CIKASTE PASME ZA LETO </a:t>
            </a:r>
            <a:r>
              <a:rPr lang="sl-SI" sz="3200" b="1" dirty="0" smtClean="0">
                <a:solidFill>
                  <a:prstClr val="black"/>
                </a:solidFill>
              </a:rPr>
              <a:t>2021</a:t>
            </a:r>
            <a:r>
              <a:rPr lang="sl-SI" sz="3200" dirty="0">
                <a:solidFill>
                  <a:prstClr val="black"/>
                </a:solidFill>
              </a:rPr>
              <a:t/>
            </a:r>
            <a:br>
              <a:rPr lang="sl-SI" sz="3200" dirty="0">
                <a:solidFill>
                  <a:prstClr val="black"/>
                </a:solidFill>
              </a:rPr>
            </a:br>
            <a:endParaRPr lang="sl-SI" dirty="0"/>
          </a:p>
        </p:txBody>
      </p:sp>
      <p:graphicFrame>
        <p:nvGraphicFramePr>
          <p:cNvPr id="6" name="Tabela 5"/>
          <p:cNvGraphicFramePr>
            <a:graphicFrameLocks noGrp="1"/>
          </p:cNvGraphicFramePr>
          <p:nvPr>
            <p:extLst>
              <p:ext uri="{D42A27DB-BD31-4B8C-83A1-F6EECF244321}">
                <p14:modId xmlns:p14="http://schemas.microsoft.com/office/powerpoint/2010/main" val="613248471"/>
              </p:ext>
            </p:extLst>
          </p:nvPr>
        </p:nvGraphicFramePr>
        <p:xfrm>
          <a:off x="539552" y="1268761"/>
          <a:ext cx="8208912" cy="5212128"/>
        </p:xfrm>
        <a:graphic>
          <a:graphicData uri="http://schemas.openxmlformats.org/drawingml/2006/table">
            <a:tbl>
              <a:tblPr firstRow="1" firstCol="1" lastRow="1" lastCol="1" bandRow="1" bandCol="1"/>
              <a:tblGrid>
                <a:gridCol w="438005"/>
                <a:gridCol w="2441019"/>
                <a:gridCol w="2325366"/>
                <a:gridCol w="789887"/>
                <a:gridCol w="546276"/>
                <a:gridCol w="1668359"/>
              </a:tblGrid>
              <a:tr h="601478">
                <a:tc>
                  <a:txBody>
                    <a:bodyPr/>
                    <a:lstStyle/>
                    <a:p>
                      <a:pPr algn="just">
                        <a:lnSpc>
                          <a:spcPct val="115000"/>
                        </a:lnSpc>
                        <a:spcAft>
                          <a:spcPts val="0"/>
                        </a:spcAft>
                      </a:pPr>
                      <a:r>
                        <a:rPr lang="sl-SI" sz="1000" b="1"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 </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IME - ŠTEVILKA</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ROJSTVO</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POREKLO</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REJEC</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NASLOV</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STATUS</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Zap. telitev</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v.v.</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v.k.</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d.t.</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o.p.</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NAČRT PARJENJA</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PIKA </a:t>
                      </a:r>
                      <a:r>
                        <a:rPr lang="sl-SI" sz="1000" dirty="0">
                          <a:effectLst/>
                          <a:latin typeface="Tahoma"/>
                          <a:ea typeface="Times New Roman"/>
                          <a:cs typeface="Times New Roman"/>
                        </a:rPr>
                        <a:t>SI </a:t>
                      </a:r>
                      <a:r>
                        <a:rPr lang="sl-SI" sz="1000" b="1" dirty="0">
                          <a:effectLst/>
                          <a:latin typeface="Tahoma"/>
                          <a:ea typeface="Times New Roman"/>
                          <a:cs typeface="Times New Roman"/>
                        </a:rPr>
                        <a:t>63607662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30.03.2008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Smast 852291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Paška SI 02799043</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Jeram Helena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Straža 40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5282 Cerkno</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171</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MIKO 854610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JAGODA </a:t>
                      </a:r>
                      <a:r>
                        <a:rPr lang="sl-SI" sz="1000" dirty="0">
                          <a:effectLst/>
                          <a:latin typeface="Tahoma"/>
                          <a:ea typeface="Times New Roman"/>
                          <a:cs typeface="Times New Roman"/>
                        </a:rPr>
                        <a:t>SI </a:t>
                      </a:r>
                      <a:r>
                        <a:rPr lang="sl-SI" sz="1000" b="1" dirty="0">
                          <a:effectLst/>
                          <a:latin typeface="Tahoma"/>
                          <a:ea typeface="Times New Roman"/>
                          <a:cs typeface="Times New Roman"/>
                        </a:rPr>
                        <a:t>93718525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27.02.2009</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Srečko 852295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Cika SI 13325071</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Bajde Sebastjan</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Studenca 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1241 Kamnik</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164</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MIKO 854610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848">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ROŽA </a:t>
                      </a:r>
                      <a:r>
                        <a:rPr lang="sl-SI" sz="1000">
                          <a:effectLst/>
                          <a:latin typeface="Tahoma"/>
                          <a:ea typeface="Times New Roman"/>
                          <a:cs typeface="Times New Roman"/>
                        </a:rPr>
                        <a:t>SI </a:t>
                      </a:r>
                      <a:r>
                        <a:rPr lang="sl-SI" sz="1000" b="1">
                          <a:effectLst/>
                          <a:latin typeface="Tahoma"/>
                          <a:ea typeface="Times New Roman"/>
                          <a:cs typeface="Times New Roman"/>
                        </a:rPr>
                        <a:t>33718538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12.03.2009</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Surk 852277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Cika SI 83025420</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Kuhar Andrej</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Klemenčevo 4</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170</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CVETKA </a:t>
                      </a:r>
                      <a:r>
                        <a:rPr lang="sl-SI" sz="1000">
                          <a:effectLst/>
                          <a:latin typeface="Tahoma"/>
                          <a:ea typeface="Times New Roman"/>
                          <a:cs typeface="Times New Roman"/>
                        </a:rPr>
                        <a:t>SI </a:t>
                      </a:r>
                      <a:r>
                        <a:rPr lang="sl-SI" sz="1000" b="1">
                          <a:effectLst/>
                          <a:latin typeface="Tahoma"/>
                          <a:ea typeface="Times New Roman"/>
                          <a:cs typeface="Times New Roman"/>
                        </a:rPr>
                        <a:t>33711548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19.03.2009</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Grintovc 852220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Tajči SI 13369253</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Povodnik Damjan</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Podgorje ob Sevnični 12A</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8292 Zabukovje</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2011</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130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166</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MIKO 854610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NARCISA</a:t>
                      </a:r>
                      <a:r>
                        <a:rPr lang="sl-SI" sz="1000">
                          <a:effectLst/>
                          <a:latin typeface="Tahoma"/>
                          <a:ea typeface="Times New Roman"/>
                          <a:cs typeface="Times New Roman"/>
                        </a:rPr>
                        <a:t> SI </a:t>
                      </a:r>
                      <a:r>
                        <a:rPr lang="sl-SI" sz="1000" b="1">
                          <a:effectLst/>
                          <a:latin typeface="Tahoma"/>
                          <a:ea typeface="Times New Roman"/>
                          <a:cs typeface="Times New Roman"/>
                        </a:rPr>
                        <a:t>23763405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20.2.2010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Marin 852406</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M:Novoletnica SI 93260297</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Pogačnik Janez</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Prezrenje 14</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4244 Podnart</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166</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ROMI 854352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MILI </a:t>
                      </a:r>
                      <a:r>
                        <a:rPr lang="sl-SI" sz="1000">
                          <a:effectLst/>
                          <a:latin typeface="Tahoma"/>
                          <a:ea typeface="Times New Roman"/>
                          <a:cs typeface="Times New Roman"/>
                        </a:rPr>
                        <a:t>SI </a:t>
                      </a:r>
                      <a:r>
                        <a:rPr lang="sl-SI" sz="1000" b="1">
                          <a:effectLst/>
                          <a:latin typeface="Tahoma"/>
                          <a:ea typeface="Times New Roman"/>
                          <a:cs typeface="Times New Roman"/>
                        </a:rPr>
                        <a:t>73829397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15.04.2010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Smelt 852737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Meli SI 43405620</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Starovasnik Sebastijan</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Podstudenec 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158</a:t>
                      </a:r>
                      <a:endParaRPr lang="sl-SI" sz="100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BIL 854184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ROMI 854352</a:t>
                      </a:r>
                      <a:endParaRPr lang="sl-SI" sz="1000" dirty="0">
                        <a:effectLst/>
                        <a:latin typeface="Calibri"/>
                        <a:ea typeface="Calibri"/>
                        <a:cs typeface="Times New Roman"/>
                      </a:endParaRPr>
                    </a:p>
                  </a:txBody>
                  <a:tcPr marL="65111" marR="65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293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2711889032"/>
              </p:ext>
            </p:extLst>
          </p:nvPr>
        </p:nvGraphicFramePr>
        <p:xfrm>
          <a:off x="611560" y="476673"/>
          <a:ext cx="8136905" cy="6309360"/>
        </p:xfrm>
        <a:graphic>
          <a:graphicData uri="http://schemas.openxmlformats.org/drawingml/2006/table">
            <a:tbl>
              <a:tblPr firstRow="1" firstCol="1" lastRow="1" lastCol="1" bandRow="1" bandCol="1"/>
              <a:tblGrid>
                <a:gridCol w="434163"/>
                <a:gridCol w="2419608"/>
                <a:gridCol w="2304968"/>
                <a:gridCol w="782958"/>
                <a:gridCol w="541486"/>
                <a:gridCol w="1653722"/>
              </a:tblGrid>
              <a:tr h="640071">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7.</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ANTILA </a:t>
                      </a:r>
                      <a:r>
                        <a:rPr lang="sl-SI" sz="1000" dirty="0">
                          <a:effectLst/>
                          <a:latin typeface="Tahoma"/>
                          <a:ea typeface="Times New Roman"/>
                          <a:cs typeface="Times New Roman"/>
                        </a:rPr>
                        <a:t>SI </a:t>
                      </a:r>
                      <a:r>
                        <a:rPr lang="sl-SI" sz="1000" b="1" dirty="0">
                          <a:effectLst/>
                          <a:latin typeface="Tahoma"/>
                          <a:ea typeface="Times New Roman"/>
                          <a:cs typeface="Times New Roman"/>
                        </a:rPr>
                        <a:t>03813492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25.04.2010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Marin 852406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Trobenta SI 43320389</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Urh Janez</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Trebija 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4224 Gorenja vas</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168</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ROMI 854352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MIKO 854610</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SNEŽKA </a:t>
                      </a:r>
                      <a:r>
                        <a:rPr lang="sl-SI" sz="1000" dirty="0">
                          <a:effectLst/>
                          <a:latin typeface="Tahoma"/>
                          <a:ea typeface="Times New Roman"/>
                          <a:cs typeface="Times New Roman"/>
                        </a:rPr>
                        <a:t>SI </a:t>
                      </a:r>
                      <a:r>
                        <a:rPr lang="sl-SI" sz="1000" b="1" dirty="0">
                          <a:effectLst/>
                          <a:latin typeface="Tahoma"/>
                          <a:ea typeface="Times New Roman"/>
                          <a:cs typeface="Times New Roman"/>
                        </a:rPr>
                        <a:t>23502743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06.12.2010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Nano</a:t>
                      </a:r>
                      <a:r>
                        <a:rPr lang="sl-SI" sz="1000" dirty="0">
                          <a:effectLst/>
                          <a:latin typeface="Tahoma"/>
                          <a:ea typeface="Times New Roman"/>
                          <a:cs typeface="Times New Roman"/>
                        </a:rPr>
                        <a:t> 852557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Vesevka</a:t>
                      </a:r>
                      <a:r>
                        <a:rPr lang="sl-SI" sz="1000" dirty="0">
                          <a:effectLst/>
                          <a:latin typeface="Tahoma"/>
                          <a:ea typeface="Times New Roman"/>
                          <a:cs typeface="Times New Roman"/>
                        </a:rPr>
                        <a:t> SI 43459306</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Podobnik Franc</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Zgornja Lipnica 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4246 Kamna gorica</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151</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GREN 854285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9.</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MAJHNA </a:t>
                      </a:r>
                      <a:r>
                        <a:rPr lang="sl-SI" sz="1000">
                          <a:effectLst/>
                          <a:latin typeface="Tahoma"/>
                          <a:ea typeface="Times New Roman"/>
                          <a:cs typeface="Times New Roman"/>
                        </a:rPr>
                        <a:t>SI </a:t>
                      </a:r>
                      <a:r>
                        <a:rPr lang="sl-SI" sz="1000" b="1">
                          <a:effectLst/>
                          <a:latin typeface="Tahoma"/>
                          <a:ea typeface="Times New Roman"/>
                          <a:cs typeface="Times New Roman"/>
                        </a:rPr>
                        <a:t>84039237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31.12.2011</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Darvin 852744</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Murka SI 83789908</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Spruk Franc</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Hrib pri Kamniku 9A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1241 Kamnik</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119</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162</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BIL 854184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10.</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RINKA SI 13874506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14.4.2011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Darvin</a:t>
                      </a:r>
                      <a:r>
                        <a:rPr lang="sl-SI" sz="1000" dirty="0">
                          <a:effectLst/>
                          <a:latin typeface="Tahoma"/>
                          <a:ea typeface="Times New Roman"/>
                          <a:cs typeface="Times New Roman"/>
                        </a:rPr>
                        <a:t> 852744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Roža SI 23217007</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Janez Vrhunc</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Rudno 14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4228 Železniki</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177</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BIL 854184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ROMI 854352</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ULA SI 13967545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21.4.2011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Ekici</a:t>
                      </a:r>
                      <a:r>
                        <a:rPr lang="sl-SI" sz="1000" dirty="0">
                          <a:effectLst/>
                          <a:latin typeface="Tahoma"/>
                          <a:ea typeface="Times New Roman"/>
                          <a:cs typeface="Times New Roman"/>
                        </a:rPr>
                        <a:t> 853002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Urška SI 63373086</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Janez Smrtnik</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Spodnje Jezersko 14</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4206 Zgornje Jezersko</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2016</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165</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ROMI 854352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0124">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STRELA SI 83972717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1.6.2011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Marcel 852726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Detala</a:t>
                      </a:r>
                      <a:r>
                        <a:rPr lang="sl-SI" sz="1000" dirty="0">
                          <a:effectLst/>
                          <a:latin typeface="Tahoma"/>
                          <a:ea typeface="Times New Roman"/>
                          <a:cs typeface="Times New Roman"/>
                        </a:rPr>
                        <a:t> SI 83392971</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Kuhar Andrej</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Klemenčevo 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1242 Stahovica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 </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2016</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176</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LUČKA SI 84056043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31.12.2011</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Nik 852559</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ISKRA SI 43269507</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Bojan Šturm</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Volarje 31</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5220 Tolmin</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 </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184</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BIL 854184</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089">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14.</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84150714</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30.1.2012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Napoleon 852738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Cora SI 23753860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Krautberger Lenart</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Tolsti vrh P.R.-del 29</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2390 Ravne na Koroškem</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185</a:t>
                      </a:r>
                      <a:endParaRPr lang="sl-SI" sz="100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GREN 854352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GRBAC 853847</a:t>
                      </a:r>
                      <a:endParaRPr lang="sl-SI" sz="1000" dirty="0">
                        <a:effectLst/>
                        <a:latin typeface="Calibri"/>
                        <a:ea typeface="Calibri"/>
                        <a:cs typeface="Times New Roman"/>
                      </a:endParaRPr>
                    </a:p>
                  </a:txBody>
                  <a:tcPr marL="39356" marR="39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807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1027555639"/>
              </p:ext>
            </p:extLst>
          </p:nvPr>
        </p:nvGraphicFramePr>
        <p:xfrm>
          <a:off x="467544" y="409418"/>
          <a:ext cx="8280920" cy="6043917"/>
        </p:xfrm>
        <a:graphic>
          <a:graphicData uri="http://schemas.openxmlformats.org/drawingml/2006/table">
            <a:tbl>
              <a:tblPr firstRow="1" firstCol="1" lastRow="1" lastCol="1" bandRow="1" bandCol="1"/>
              <a:tblGrid>
                <a:gridCol w="441847"/>
                <a:gridCol w="2462433"/>
                <a:gridCol w="2345764"/>
                <a:gridCol w="796816"/>
                <a:gridCol w="551068"/>
                <a:gridCol w="1682992"/>
              </a:tblGrid>
              <a:tr h="915745">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RUTA SI 34147841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22.1.2012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Ekici 853002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Robida SI 3374688</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Matk Vida Mihaela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Robanov kot 39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3335 Solčava</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168</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SRNA SI 44067762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14.2.2012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Darvin 852744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Pika SI 63494604</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Odar Jaka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Srednja vas v Bohinju 89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4267 Srednja vas v Bohinju</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160</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JARC 854286</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CIBORA SI 94048849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22.2.2012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Tom 851817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CVETA SI 33327497</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Barbara Štimec</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Krkovo nad Faro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1336 Kostel</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107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156</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MIKO 854610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MERI SI 34047741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2.3.2012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Ris 853013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Murka SI 02932060</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Olga Pirš</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Zgornji Tuhinj 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1219 Laze v Tuhinju</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2015</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172</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19.</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ROBIDA SI 04149554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24.2.2012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Gallileo</a:t>
                      </a:r>
                      <a:r>
                        <a:rPr lang="sl-SI" sz="1000" dirty="0">
                          <a:effectLst/>
                          <a:latin typeface="Tahoma"/>
                          <a:ea typeface="Times New Roman"/>
                          <a:cs typeface="Times New Roman"/>
                        </a:rPr>
                        <a:t> 852220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Roža SI 73161561</a:t>
                      </a:r>
                      <a:endParaRPr lang="sl-SI" sz="1100" dirty="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Marta Poljanšek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Županje njive 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158</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20.</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64175238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16.6.2012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Pirh 853007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Perunika SI 93475903</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Jurajevčič Ivanka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Rosalnice 47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8330 Metlika</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165</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21.</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SRNA SI 24222846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25.1.2013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Solčavski 853029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Mika SI 13058063</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Oderlap Jure</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Podkraj pri Mežici 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2393 Mežica</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171</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22.</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RAŠKA SI 14222500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25.2.2013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Erazem 853214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Robida SI 83538520</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Matej Čerin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Svet Tomaž 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4227 Selca</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158</a:t>
                      </a:r>
                      <a:endParaRPr lang="sl-SI" sz="110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100" dirty="0">
                        <a:effectLst/>
                        <a:latin typeface="Calibri"/>
                        <a:ea typeface="Calibri"/>
                        <a:cs typeface="Times New Roman"/>
                      </a:endParaRPr>
                    </a:p>
                  </a:txBody>
                  <a:tcPr marL="66995" marR="66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711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526586760"/>
              </p:ext>
            </p:extLst>
          </p:nvPr>
        </p:nvGraphicFramePr>
        <p:xfrm>
          <a:off x="467544" y="332529"/>
          <a:ext cx="8280921" cy="6309360"/>
        </p:xfrm>
        <a:graphic>
          <a:graphicData uri="http://schemas.openxmlformats.org/drawingml/2006/table">
            <a:tbl>
              <a:tblPr firstRow="1" firstCol="1" lastRow="1" lastCol="1" bandRow="1" bandCol="1"/>
              <a:tblGrid>
                <a:gridCol w="441848"/>
                <a:gridCol w="2462431"/>
                <a:gridCol w="2345764"/>
                <a:gridCol w="796816"/>
                <a:gridCol w="551069"/>
                <a:gridCol w="1682993"/>
              </a:tblGrid>
              <a:tr h="693039">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23.</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14243901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1.3.2013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Ekici</a:t>
                      </a:r>
                      <a:r>
                        <a:rPr lang="sl-SI" sz="1000" dirty="0">
                          <a:effectLst/>
                          <a:latin typeface="Tahoma"/>
                          <a:ea typeface="Times New Roman"/>
                          <a:cs typeface="Times New Roman"/>
                        </a:rPr>
                        <a:t> 853002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Ira SI 73916134</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Vršnik Štefan</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Podolševa 23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3335 Solčava</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173</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NEDO 853853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299">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24.</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04110046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21.3.2013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Stol 853210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MAVRA SI 73479332</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Ines Strle</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Na Trati 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4282 Gozd Martuljek</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167</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MIKO 854610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MIKO 854610</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559">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25.</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PRINCESA SI 44285906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23.3.2013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Noe 853036</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Planinka SI 43633822</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Hribar Ervin</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Slope 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6240 Kozina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185</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MIKO 854610</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039">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26.</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FLORA SI 74256543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15.4.2013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Silvester 853015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Flora SI 33352561</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Damjan Mišmaš</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Goljek 13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8210 Trebnje</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115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118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105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150</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TIM 854622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NINKO 854045</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299">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27.</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54235704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10.5.2013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Nik 852559</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Mojca SI 03320950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Demšar Matevž</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Zapreval 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4223 Poljane nad Škofjo Loko</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 </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172</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GREN 854285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ROMI 854352</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039">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28.</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ARMENA SI 94287147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21.5.2013</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Moris 853011</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Cikica</a:t>
                      </a:r>
                      <a:r>
                        <a:rPr lang="sl-SI" sz="1000" dirty="0">
                          <a:effectLst/>
                          <a:latin typeface="Tahoma"/>
                          <a:ea typeface="Times New Roman"/>
                          <a:cs typeface="Times New Roman"/>
                        </a:rPr>
                        <a:t> SI 43874527</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Cvetka Mežnar</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Skorno 22</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3327 Šmartno ob Paki</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177</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BIL 854184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JARC 854286</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039">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29.</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64247371</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12.6.2013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Jonatan 853071</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Jagoda SI 62982887</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Slapnik Frančiška</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Rovt pod Menino 17</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3341 Šmartno ob Dreti</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0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131</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MIKO 854610</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039">
                <a:tc>
                  <a:txBody>
                    <a:bodyPr/>
                    <a:lstStyle/>
                    <a:p>
                      <a:pPr algn="just">
                        <a:lnSpc>
                          <a:spcPct val="115000"/>
                        </a:lnSpc>
                        <a:spcAft>
                          <a:spcPts val="0"/>
                        </a:spcAft>
                      </a:pPr>
                      <a:r>
                        <a:rPr lang="sl-SI" sz="1000">
                          <a:effectLst/>
                          <a:latin typeface="Tahoma"/>
                          <a:ea typeface="Times New Roman"/>
                          <a:cs typeface="Times New Roman"/>
                        </a:rPr>
                        <a:t> </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30.</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14294103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29.7.2013</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Navtik 853268</a:t>
                      </a:r>
                      <a:endParaRPr lang="sl-SI" sz="10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Sotla SI 73917496</a:t>
                      </a:r>
                      <a:endParaRPr lang="sl-SI" sz="100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Janez Smrtnik</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Spodnje Jezersko 14</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4206 Zgornje Jezersko</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0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2016</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125</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120</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165</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ROMI 854352</a:t>
                      </a:r>
                      <a:endParaRPr lang="sl-SI" sz="10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 </a:t>
                      </a:r>
                      <a:endParaRPr lang="sl-SI" sz="1000" dirty="0">
                        <a:effectLst/>
                        <a:latin typeface="Calibri"/>
                        <a:ea typeface="Calibri"/>
                        <a:cs typeface="Times New Roman"/>
                      </a:endParaRPr>
                    </a:p>
                  </a:txBody>
                  <a:tcPr marL="55271" marR="5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769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992701941"/>
              </p:ext>
            </p:extLst>
          </p:nvPr>
        </p:nvGraphicFramePr>
        <p:xfrm>
          <a:off x="467545" y="404663"/>
          <a:ext cx="8208910" cy="5904656"/>
        </p:xfrm>
        <a:graphic>
          <a:graphicData uri="http://schemas.openxmlformats.org/drawingml/2006/table">
            <a:tbl>
              <a:tblPr firstRow="1" firstCol="1" lastRow="1" lastCol="1" bandRow="1" bandCol="1"/>
              <a:tblGrid>
                <a:gridCol w="438004"/>
                <a:gridCol w="2441020"/>
                <a:gridCol w="2325367"/>
                <a:gridCol w="789886"/>
                <a:gridCol w="546275"/>
                <a:gridCol w="1668358"/>
              </a:tblGrid>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31.</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RUŠA SI 44115384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3.11.2013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Nato 853031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Rdeška SI 63140491</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Škantar Miha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Stara Fužina 204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6265 Bohinjsko jezero</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166</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SRNA SI 64079273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5.12.2013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Polde 853297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Snežka SI 23502743</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Franci Podobnik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Zgornja Lipnica 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4246 Kamna Gorica </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162</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GREN 854285</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MANDARINA SI 44410500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20.2.2014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Nerc 853298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Mava SI 23740435</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Selič Magdalena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Leskovca 3a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3270 Laško</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161</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MIKO 854610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34.</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MALA SI 94334892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18.4.2014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Solčavski 853029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Majhna SI 73594064</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Kuhar Andrej</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Klemenčevo 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163</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35.</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CIKLA SI 44280059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7.7.2014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Grom 853271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Cibora SI 94048849</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Štimec Barbara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Krkovo nad Faro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1336 Kostel</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108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153</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MIKO 854610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36.</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MIŠA SI 24410492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25.2.2014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Mars 853414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Murka SI 03450909</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Kovačič Janko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Žigon 9a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3270 Laško</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157</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MIKO 854610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37.</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SOČA SI 24462918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9.3.2014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Mrak 853076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Srna SI 54029530</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Čevka Dominik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Zakal 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171</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38.</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CIKA SI 84462936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29.3.2014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Solčavski 853029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Gavtraža SI 83627015</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Slapnik Marko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Rovt pod Menino 37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3341 Šmartno ob Dreti</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185</a:t>
                      </a:r>
                      <a:endParaRPr lang="sl-SI" sz="110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NEDO 853853</a:t>
                      </a:r>
                      <a:endParaRPr lang="sl-SI" sz="1100" dirty="0">
                        <a:effectLst/>
                        <a:latin typeface="Calibri"/>
                        <a:ea typeface="Calibri"/>
                        <a:cs typeface="Times New Roman"/>
                      </a:endParaRPr>
                    </a:p>
                  </a:txBody>
                  <a:tcPr marL="68196" marR="68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401105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4562</Words>
  <Application>Microsoft Office PowerPoint</Application>
  <PresentationFormat>Diaprojekcija na zaslonu (4:3)</PresentationFormat>
  <Paragraphs>2561</Paragraphs>
  <Slides>37</Slides>
  <Notes>3</Notes>
  <HiddenSlides>0</HiddenSlides>
  <MMClips>0</MMClips>
  <ScaleCrop>false</ScaleCrop>
  <HeadingPairs>
    <vt:vector size="4" baseType="variant">
      <vt:variant>
        <vt:lpstr>Tema</vt:lpstr>
      </vt:variant>
      <vt:variant>
        <vt:i4>1</vt:i4>
      </vt:variant>
      <vt:variant>
        <vt:lpstr>Naslovi diapozitivov</vt:lpstr>
      </vt:variant>
      <vt:variant>
        <vt:i4>37</vt:i4>
      </vt:variant>
    </vt:vector>
  </HeadingPairs>
  <TitlesOfParts>
    <vt:vector size="38" baseType="lpstr">
      <vt:lpstr>Officeova tema</vt:lpstr>
      <vt:lpstr> VSEBINSKO POROČILO (STROKOVNI DEL) ZA 2020 IN PROGRAM ZA 2021  Matjaž Hribar, KGZS – Zavod Ljubljana, strokovni vodja in tajnik Rejskega Društva CIKA Janez Mrak, predsednik Rejskega Društva CIKA </vt:lpstr>
      <vt:lpstr>VSEBINA</vt:lpstr>
      <vt:lpstr>OCENJEVANJE KRAV CIKASTE PASME, 2020 IN SKUPAJ 2014 - 2020</vt:lpstr>
      <vt:lpstr>LASTNOSTI, KI SE JIH OPISUJE KOT NAPAKO PRI OCENJEVANJU KRAV CIKASTE PASME</vt:lpstr>
      <vt:lpstr>SEZNAM BIKOVSKIH MATER CIKASTE PASME ZA LETO 2021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ŠTEVILO ODBRANIH BIKOVSKIH MATER CIKASTE PASME ZA LETO 2021 </vt:lpstr>
      <vt:lpstr>ODBIRA PLEMENSKIH BIKOV CIKASTE PASME PO OBMOČJIH IN LETIH (2015 – 2020)</vt:lpstr>
      <vt:lpstr>GENOTIPIZACIJA CIKASTIH BIKOV – 2019 – ODVZEM SEMENA 2020</vt:lpstr>
      <vt:lpstr>VHLEVITEV PLEMESKIH BIKOV CIKASTE PASME NA OC PRESKA (2015 – 2018)</vt:lpstr>
      <vt:lpstr>VHLEVITEV PLEMESKIH BIKOV CIKASTE PASME NA OC PRESKA (2019 – 2020)</vt:lpstr>
      <vt:lpstr>ODBIRA PLEMENSKIH BIKOV CIKASTE PASME V LETU 2020</vt:lpstr>
      <vt:lpstr>ŠTEVILO PRVIH OSEMENITEV KRAV PO PASMAH IN LETIH</vt:lpstr>
      <vt:lpstr>MLEČNOST KRAV (305 dni) CIKASTE PASME (*letna mlečnost)</vt:lpstr>
      <vt:lpstr>ČLANSTVO REJCEV V REJSKEM DRUŠTVU CIKA 2016 in 2020</vt:lpstr>
      <vt:lpstr>REJSKI CILJ – STALEŽ KRAV CIKASTE PASME</vt:lpstr>
      <vt:lpstr>PowerPointova predstavitev</vt:lpstr>
      <vt:lpstr>PowerPointova predstavitev</vt:lpstr>
      <vt:lpstr>PowerPointova predstavitev</vt:lpstr>
      <vt:lpstr>PowerPointova predstavitev</vt:lpstr>
      <vt:lpstr>IZGUBLJENI RODOVNIŠKI PODATKI</vt:lpstr>
      <vt:lpstr>PowerPointova predstavitev</vt:lpstr>
      <vt:lpstr>PREGLED STOPNJE SORODSTVA CIKASTIH bikov v osemenjevanju s populacijo cikastih krav</vt:lpstr>
      <vt:lpstr>PowerPointova predstavitev</vt:lpstr>
      <vt:lpstr>Stopnja sorodnosti med plemenskimi biki in živo populacijo ženskih plemenskih živali cikaste pasme govedi  v (%) </vt:lpstr>
      <vt:lpstr>DRUGE AKTIVNOSTI V LETU 2020</vt:lpstr>
      <vt:lpstr>PRIZNANJA Rejskega Društva CIKA</vt:lpstr>
      <vt:lpstr>PowerPointova predstavitev</vt:lpstr>
      <vt:lpstr>PowerPointova predstavitev</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VSEBINSKO POROČILO (STROKOVNI DEL) ZA 2020 IN PROGRAM ZA 2021  Matjaž Hribar, KGZS – Zavod Ljubljana, strokovni vodja in tajnik Rejskega Društva CIKA Janez Mrak, predsednik Rejskega Društva CIKA</dc:title>
  <dc:creator>Hewlett-Packard Company</dc:creator>
  <cp:lastModifiedBy>Hewlett-Packard Company</cp:lastModifiedBy>
  <cp:revision>54</cp:revision>
  <cp:lastPrinted>2021-02-05T06:15:01Z</cp:lastPrinted>
  <dcterms:created xsi:type="dcterms:W3CDTF">2021-01-14T10:08:16Z</dcterms:created>
  <dcterms:modified xsi:type="dcterms:W3CDTF">2021-02-05T06:16:53Z</dcterms:modified>
</cp:coreProperties>
</file>